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41148000" cy="19202400"/>
  <p:notesSz cx="9283700" cy="7034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700" kern="1200">
        <a:solidFill>
          <a:schemeClr val="tx1"/>
        </a:solidFill>
        <a:latin typeface="Arial" charset="0"/>
        <a:ea typeface="+mn-ea"/>
        <a:cs typeface="+mn-cs"/>
      </a:defRPr>
    </a:lvl1pPr>
    <a:lvl2pPr marL="457168" algn="l" rtl="0" eaLnBrk="0" fontAlgn="base" hangingPunct="0">
      <a:spcBef>
        <a:spcPct val="0"/>
      </a:spcBef>
      <a:spcAft>
        <a:spcPct val="0"/>
      </a:spcAft>
      <a:defRPr sz="20700" kern="1200">
        <a:solidFill>
          <a:schemeClr val="tx1"/>
        </a:solidFill>
        <a:latin typeface="Arial" charset="0"/>
        <a:ea typeface="+mn-ea"/>
        <a:cs typeface="+mn-cs"/>
      </a:defRPr>
    </a:lvl2pPr>
    <a:lvl3pPr marL="914337" algn="l" rtl="0" eaLnBrk="0" fontAlgn="base" hangingPunct="0">
      <a:spcBef>
        <a:spcPct val="0"/>
      </a:spcBef>
      <a:spcAft>
        <a:spcPct val="0"/>
      </a:spcAft>
      <a:defRPr sz="20700" kern="1200">
        <a:solidFill>
          <a:schemeClr val="tx1"/>
        </a:solidFill>
        <a:latin typeface="Arial" charset="0"/>
        <a:ea typeface="+mn-ea"/>
        <a:cs typeface="+mn-cs"/>
      </a:defRPr>
    </a:lvl3pPr>
    <a:lvl4pPr marL="1371505" algn="l" rtl="0" eaLnBrk="0" fontAlgn="base" hangingPunct="0">
      <a:spcBef>
        <a:spcPct val="0"/>
      </a:spcBef>
      <a:spcAft>
        <a:spcPct val="0"/>
      </a:spcAft>
      <a:defRPr sz="20700" kern="1200">
        <a:solidFill>
          <a:schemeClr val="tx1"/>
        </a:solidFill>
        <a:latin typeface="Arial" charset="0"/>
        <a:ea typeface="+mn-ea"/>
        <a:cs typeface="+mn-cs"/>
      </a:defRPr>
    </a:lvl4pPr>
    <a:lvl5pPr marL="1828673" algn="l" rtl="0" eaLnBrk="0" fontAlgn="base" hangingPunct="0">
      <a:spcBef>
        <a:spcPct val="0"/>
      </a:spcBef>
      <a:spcAft>
        <a:spcPct val="0"/>
      </a:spcAft>
      <a:defRPr sz="20700" kern="1200">
        <a:solidFill>
          <a:schemeClr val="tx1"/>
        </a:solidFill>
        <a:latin typeface="Arial" charset="0"/>
        <a:ea typeface="+mn-ea"/>
        <a:cs typeface="+mn-cs"/>
      </a:defRPr>
    </a:lvl5pPr>
    <a:lvl6pPr marL="2285842" algn="l" defTabSz="914337" rtl="0" eaLnBrk="1" latinLnBrk="0" hangingPunct="1">
      <a:defRPr sz="20700" kern="1200">
        <a:solidFill>
          <a:schemeClr val="tx1"/>
        </a:solidFill>
        <a:latin typeface="Arial" charset="0"/>
        <a:ea typeface="+mn-ea"/>
        <a:cs typeface="+mn-cs"/>
      </a:defRPr>
    </a:lvl6pPr>
    <a:lvl7pPr marL="2743010" algn="l" defTabSz="914337" rtl="0" eaLnBrk="1" latinLnBrk="0" hangingPunct="1">
      <a:defRPr sz="20700" kern="1200">
        <a:solidFill>
          <a:schemeClr val="tx1"/>
        </a:solidFill>
        <a:latin typeface="Arial" charset="0"/>
        <a:ea typeface="+mn-ea"/>
        <a:cs typeface="+mn-cs"/>
      </a:defRPr>
    </a:lvl7pPr>
    <a:lvl8pPr marL="3200179" algn="l" defTabSz="914337" rtl="0" eaLnBrk="1" latinLnBrk="0" hangingPunct="1">
      <a:defRPr sz="20700" kern="1200">
        <a:solidFill>
          <a:schemeClr val="tx1"/>
        </a:solidFill>
        <a:latin typeface="Arial" charset="0"/>
        <a:ea typeface="+mn-ea"/>
        <a:cs typeface="+mn-cs"/>
      </a:defRPr>
    </a:lvl8pPr>
    <a:lvl9pPr marL="3657347" algn="l" defTabSz="914337" rtl="0" eaLnBrk="1" latinLnBrk="0" hangingPunct="1">
      <a:defRPr sz="20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>
          <p15:clr>
            <a:srgbClr val="A4A3A4"/>
          </p15:clr>
        </p15:guide>
        <p15:guide id="2" pos="13479">
          <p15:clr>
            <a:srgbClr val="A4A3A4"/>
          </p15:clr>
        </p15:guide>
        <p15:guide id="3" orient="horz" pos="6048">
          <p15:clr>
            <a:srgbClr val="A4A3A4"/>
          </p15:clr>
        </p15:guide>
        <p15:guide id="4" pos="129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136C"/>
    <a:srgbClr val="B8DE86"/>
    <a:srgbClr val="E1F1CB"/>
    <a:srgbClr val="76AB2F"/>
    <a:srgbClr val="BCE08C"/>
    <a:srgbClr val="C3E399"/>
    <a:srgbClr val="CAE6A4"/>
    <a:srgbClr val="D6ECB9"/>
    <a:srgbClr val="FBFDF5"/>
    <a:srgbClr val="0F4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40" autoAdjust="0"/>
  </p:normalViewPr>
  <p:slideViewPr>
    <p:cSldViewPr snapToGrid="0">
      <p:cViewPr varScale="1">
        <p:scale>
          <a:sx n="26" d="100"/>
          <a:sy n="26" d="100"/>
        </p:scale>
        <p:origin x="235" y="14"/>
      </p:cViewPr>
      <p:guideLst>
        <p:guide orient="horz" pos="9533"/>
        <p:guide pos="13479"/>
        <p:guide orient="horz" pos="6048"/>
        <p:guide pos="1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anchor="t" anchorCtr="1"/>
          <a:lstStyle/>
          <a:p>
            <a:pPr>
              <a:defRPr/>
            </a:pPr>
            <a:r>
              <a:rPr lang="en-US" dirty="0"/>
              <a:t>Chart Title</a:t>
            </a:r>
          </a:p>
        </c:rich>
      </c:tx>
      <c:layout>
        <c:manualLayout>
          <c:xMode val="edge"/>
          <c:yMode val="edge"/>
          <c:x val="0.30619086266956647"/>
          <c:y val="7.0732395262651506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Chart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Pt>
            <c:idx val="0"/>
            <c:bubble3D val="0"/>
            <c:spPr>
              <a:solidFill>
                <a:srgbClr val="800080"/>
              </a:solidFill>
            </c:spPr>
            <c:extLst>
              <c:ext xmlns:c16="http://schemas.microsoft.com/office/drawing/2014/chart" uri="{C3380CC4-5D6E-409C-BE32-E72D297353CC}">
                <c16:uniqueId val="{00000001-9C91-4031-B6A0-12BAFCD573AF}"/>
              </c:ext>
            </c:extLst>
          </c:dPt>
          <c:dPt>
            <c:idx val="1"/>
            <c:bubble3D val="0"/>
            <c:spPr>
              <a:solidFill>
                <a:srgbClr val="B8DE86"/>
              </a:solidFill>
            </c:spPr>
            <c:extLst>
              <c:ext xmlns:c16="http://schemas.microsoft.com/office/drawing/2014/chart" uri="{C3380CC4-5D6E-409C-BE32-E72D297353CC}">
                <c16:uniqueId val="{00000003-9C91-4031-B6A0-12BAFCD573AF}"/>
              </c:ext>
            </c:extLst>
          </c:dPt>
          <c:dPt>
            <c:idx val="2"/>
            <c:bubble3D val="0"/>
            <c:spPr>
              <a:solidFill>
                <a:srgbClr val="76AB2F"/>
              </a:solidFill>
            </c:spPr>
            <c:extLst>
              <c:ext xmlns:c16="http://schemas.microsoft.com/office/drawing/2014/chart" uri="{C3380CC4-5D6E-409C-BE32-E72D297353CC}">
                <c16:uniqueId val="{00000005-9C91-4031-B6A0-12BAFCD573AF}"/>
              </c:ext>
            </c:extLst>
          </c:dPt>
          <c:dPt>
            <c:idx val="3"/>
            <c:bubble3D val="0"/>
            <c:spPr>
              <a:solidFill>
                <a:srgbClr val="F0C1F1"/>
              </a:solidFill>
            </c:spPr>
            <c:extLst>
              <c:ext xmlns:c16="http://schemas.microsoft.com/office/drawing/2014/chart" uri="{C3380CC4-5D6E-409C-BE32-E72D297353CC}">
                <c16:uniqueId val="{00000007-9C91-4031-B6A0-12BAFCD573AF}"/>
              </c:ext>
            </c:extLst>
          </c:dPt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C91-4031-B6A0-12BAFCD57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anchor="t" anchorCtr="1"/>
          <a:lstStyle/>
          <a:p>
            <a:pPr>
              <a:defRPr/>
            </a:pPr>
            <a:r>
              <a:rPr lang="en-US" dirty="0"/>
              <a:t>Chart Title</a:t>
            </a:r>
          </a:p>
        </c:rich>
      </c:tx>
      <c:layout>
        <c:manualLayout>
          <c:xMode val="edge"/>
          <c:yMode val="edge"/>
          <c:x val="0.30619086266956647"/>
          <c:y val="7.0732395262651506E-3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20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6AB2F"/>
              </a:solidFill>
            </c:spPr>
            <c:extLst>
              <c:ext xmlns:c16="http://schemas.microsoft.com/office/drawing/2014/chart" uri="{C3380CC4-5D6E-409C-BE32-E72D297353CC}">
                <c16:uniqueId val="{00000001-E09E-464F-A60C-41B2B4ABF01C}"/>
              </c:ext>
            </c:extLst>
          </c:dPt>
          <c:dPt>
            <c:idx val="1"/>
            <c:invertIfNegative val="0"/>
            <c:bubble3D val="0"/>
            <c:spPr>
              <a:solidFill>
                <a:srgbClr val="7B136C"/>
              </a:solidFill>
            </c:spPr>
            <c:extLst>
              <c:ext xmlns:c16="http://schemas.microsoft.com/office/drawing/2014/chart" uri="{C3380CC4-5D6E-409C-BE32-E72D297353CC}">
                <c16:uniqueId val="{00000003-E09E-464F-A60C-41B2B4ABF01C}"/>
              </c:ext>
            </c:extLst>
          </c:dPt>
          <c:dPt>
            <c:idx val="2"/>
            <c:invertIfNegative val="0"/>
            <c:bubble3D val="0"/>
            <c:spPr>
              <a:solidFill>
                <a:srgbClr val="E3AFEF"/>
              </a:solidFill>
            </c:spPr>
            <c:extLst>
              <c:ext xmlns:c16="http://schemas.microsoft.com/office/drawing/2014/chart" uri="{C3380CC4-5D6E-409C-BE32-E72D297353CC}">
                <c16:uniqueId val="{00000005-E09E-464F-A60C-41B2B4ABF01C}"/>
              </c:ext>
            </c:extLst>
          </c:dPt>
          <c:dPt>
            <c:idx val="3"/>
            <c:invertIfNegative val="0"/>
            <c:bubble3D val="0"/>
            <c:spPr>
              <a:solidFill>
                <a:srgbClr val="B8DE86"/>
              </a:solidFill>
            </c:spPr>
            <c:extLst>
              <c:ext xmlns:c16="http://schemas.microsoft.com/office/drawing/2014/chart" uri="{C3380CC4-5D6E-409C-BE32-E72D297353CC}">
                <c16:uniqueId val="{00000007-E09E-464F-A60C-41B2B4ABF01C}"/>
              </c:ext>
            </c:extLst>
          </c:dPt>
          <c:cat>
            <c:strRef>
              <c:f>Sheet1!$A$53:$D$53</c:f>
              <c:strCache>
                <c:ptCount val="4"/>
                <c:pt idx="0">
                  <c:v>IV Drug User</c:v>
                </c:pt>
                <c:pt idx="1">
                  <c:v>Alcohol User</c:v>
                </c:pt>
                <c:pt idx="2">
                  <c:v>IV Drug and Alcohol User</c:v>
                </c:pt>
                <c:pt idx="3">
                  <c:v>Other Users</c:v>
                </c:pt>
              </c:strCache>
            </c:strRef>
          </c:cat>
          <c:val>
            <c:numRef>
              <c:f>Sheet1!$A$54:$D$54</c:f>
              <c:numCache>
                <c:formatCode>0</c:formatCode>
                <c:ptCount val="4"/>
                <c:pt idx="0">
                  <c:v>367</c:v>
                </c:pt>
                <c:pt idx="1">
                  <c:v>891</c:v>
                </c:pt>
                <c:pt idx="2">
                  <c:v>112</c:v>
                </c:pt>
                <c:pt idx="3" formatCode="General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9E-464F-A60C-41B2B4ABF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19520"/>
        <c:axId val="36225792"/>
      </c:barChart>
      <c:catAx>
        <c:axId val="36219520"/>
        <c:scaling>
          <c:orientation val="minMax"/>
        </c:scaling>
        <c:delete val="0"/>
        <c:axPos val="b"/>
        <c:title>
          <c:overlay val="0"/>
          <c:txPr>
            <a:bodyPr/>
            <a:lstStyle/>
            <a:p>
              <a:pPr>
                <a:defRPr sz="1600"/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36225792"/>
        <c:crosses val="autoZero"/>
        <c:auto val="1"/>
        <c:lblAlgn val="ctr"/>
        <c:lblOffset val="100"/>
        <c:noMultiLvlLbl val="0"/>
      </c:catAx>
      <c:valAx>
        <c:axId val="36225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Axis Title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3621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61171012071492"/>
          <c:y val="4.8782882208376677E-2"/>
          <c:w val="0.23439905624163199"/>
          <c:h val="0.3644895338126680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81788"/>
            <a:ext cx="40227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81788"/>
            <a:ext cx="40227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84211FB-941F-4812-8F52-525988233B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472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699" y="5964635"/>
            <a:ext cx="34974609" cy="41171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1905" y="10881916"/>
            <a:ext cx="28804196" cy="4906169"/>
          </a:xfrm>
        </p:spPr>
        <p:txBody>
          <a:bodyPr/>
          <a:lstStyle>
            <a:lvl1pPr marL="0" indent="0" algn="ctr">
              <a:buNone/>
              <a:defRPr/>
            </a:lvl1pPr>
            <a:lvl2pPr marL="445739" indent="0" algn="ctr">
              <a:buNone/>
              <a:defRPr/>
            </a:lvl2pPr>
            <a:lvl3pPr marL="891479" indent="0" algn="ctr">
              <a:buNone/>
              <a:defRPr/>
            </a:lvl3pPr>
            <a:lvl4pPr marL="1337218" indent="0" algn="ctr">
              <a:buNone/>
              <a:defRPr/>
            </a:lvl4pPr>
            <a:lvl5pPr marL="1782956" indent="0" algn="ctr">
              <a:buNone/>
              <a:defRPr/>
            </a:lvl5pPr>
            <a:lvl6pPr marL="2228695" indent="0" algn="ctr">
              <a:buNone/>
              <a:defRPr/>
            </a:lvl6pPr>
            <a:lvl7pPr marL="2674435" indent="0" algn="ctr">
              <a:buNone/>
              <a:defRPr/>
            </a:lvl7pPr>
            <a:lvl8pPr marL="3120174" indent="0" algn="ctr">
              <a:buNone/>
              <a:defRPr/>
            </a:lvl8pPr>
            <a:lvl9pPr marL="356591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3FE-5494-4F42-A88B-343029C4C2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514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F71E5-8242-4F2D-BD3C-C84C40E6CA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26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7067" y="766766"/>
            <a:ext cx="9263063" cy="163895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47881" y="766766"/>
            <a:ext cx="27646313" cy="163895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86700-3818-46DC-BF79-CD8C6B2199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513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E06CE-12F8-438E-B4A5-59EAF91CD1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697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7" y="12339048"/>
            <a:ext cx="34976098" cy="381436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07" y="8138518"/>
            <a:ext cx="34976098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45739" indent="0">
              <a:buNone/>
              <a:defRPr sz="1800"/>
            </a:lvl2pPr>
            <a:lvl3pPr marL="891479" indent="0">
              <a:buNone/>
              <a:defRPr sz="1600"/>
            </a:lvl3pPr>
            <a:lvl4pPr marL="1337218" indent="0">
              <a:buNone/>
              <a:defRPr sz="1300"/>
            </a:lvl4pPr>
            <a:lvl5pPr marL="1782956" indent="0">
              <a:buNone/>
              <a:defRPr sz="1300"/>
            </a:lvl5pPr>
            <a:lvl6pPr marL="2228695" indent="0">
              <a:buNone/>
              <a:defRPr sz="1300"/>
            </a:lvl6pPr>
            <a:lvl7pPr marL="2674435" indent="0">
              <a:buNone/>
              <a:defRPr sz="1300"/>
            </a:lvl7pPr>
            <a:lvl8pPr marL="3120174" indent="0">
              <a:buNone/>
              <a:defRPr sz="1300"/>
            </a:lvl8pPr>
            <a:lvl9pPr marL="3565913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740D-6154-4FCD-98DF-1AA0A0CFD0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782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7875" y="4479731"/>
            <a:ext cx="18454688" cy="1267658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45437" y="4479731"/>
            <a:ext cx="18454688" cy="1267658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8383-BBDA-4BFB-9E6B-125FD4DC0A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2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6" y="769540"/>
            <a:ext cx="3703439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6807" y="4297761"/>
            <a:ext cx="18180844" cy="17918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5739" indent="0">
              <a:buNone/>
              <a:defRPr sz="2000" b="1"/>
            </a:lvl2pPr>
            <a:lvl3pPr marL="891479" indent="0">
              <a:buNone/>
              <a:defRPr sz="1800" b="1"/>
            </a:lvl3pPr>
            <a:lvl4pPr marL="1337218" indent="0">
              <a:buNone/>
              <a:defRPr sz="1600" b="1"/>
            </a:lvl4pPr>
            <a:lvl5pPr marL="1782956" indent="0">
              <a:buNone/>
              <a:defRPr sz="1600" b="1"/>
            </a:lvl5pPr>
            <a:lvl6pPr marL="2228695" indent="0">
              <a:buNone/>
              <a:defRPr sz="1600" b="1"/>
            </a:lvl6pPr>
            <a:lvl7pPr marL="2674435" indent="0">
              <a:buNone/>
              <a:defRPr sz="1600" b="1"/>
            </a:lvl7pPr>
            <a:lvl8pPr marL="3120174" indent="0">
              <a:buNone/>
              <a:defRPr sz="1600" b="1"/>
            </a:lvl8pPr>
            <a:lvl9pPr marL="356591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6807" y="6089653"/>
            <a:ext cx="18180844" cy="110638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916" y="4297761"/>
            <a:ext cx="18188285" cy="17918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5739" indent="0">
              <a:buNone/>
              <a:defRPr sz="2000" b="1"/>
            </a:lvl2pPr>
            <a:lvl3pPr marL="891479" indent="0">
              <a:buNone/>
              <a:defRPr sz="1800" b="1"/>
            </a:lvl3pPr>
            <a:lvl4pPr marL="1337218" indent="0">
              <a:buNone/>
              <a:defRPr sz="1600" b="1"/>
            </a:lvl4pPr>
            <a:lvl5pPr marL="1782956" indent="0">
              <a:buNone/>
              <a:defRPr sz="1600" b="1"/>
            </a:lvl5pPr>
            <a:lvl6pPr marL="2228695" indent="0">
              <a:buNone/>
              <a:defRPr sz="1600" b="1"/>
            </a:lvl6pPr>
            <a:lvl7pPr marL="2674435" indent="0">
              <a:buNone/>
              <a:defRPr sz="1600" b="1"/>
            </a:lvl7pPr>
            <a:lvl8pPr marL="3120174" indent="0">
              <a:buNone/>
              <a:defRPr sz="1600" b="1"/>
            </a:lvl8pPr>
            <a:lvl9pPr marL="356591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916" y="6089653"/>
            <a:ext cx="18188285" cy="110638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06C02-8B6A-453F-8AFF-2A82FAB227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68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54F17-214F-43B4-A64E-00C3CDA4DB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664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879C-B6AB-44AB-9382-107F6544100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038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8" y="763987"/>
            <a:ext cx="13537406" cy="32545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8323" y="763988"/>
            <a:ext cx="23002875" cy="1638954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6808" y="4018560"/>
            <a:ext cx="13537406" cy="13134975"/>
          </a:xfrm>
        </p:spPr>
        <p:txBody>
          <a:bodyPr/>
          <a:lstStyle>
            <a:lvl1pPr marL="0" indent="0">
              <a:buNone/>
              <a:defRPr sz="1300"/>
            </a:lvl1pPr>
            <a:lvl2pPr marL="445739" indent="0">
              <a:buNone/>
              <a:defRPr sz="1100"/>
            </a:lvl2pPr>
            <a:lvl3pPr marL="891479" indent="0">
              <a:buNone/>
              <a:defRPr sz="900"/>
            </a:lvl3pPr>
            <a:lvl4pPr marL="1337218" indent="0">
              <a:buNone/>
              <a:defRPr sz="800"/>
            </a:lvl4pPr>
            <a:lvl5pPr marL="1782956" indent="0">
              <a:buNone/>
              <a:defRPr sz="800"/>
            </a:lvl5pPr>
            <a:lvl6pPr marL="2228695" indent="0">
              <a:buNone/>
              <a:defRPr sz="800"/>
            </a:lvl6pPr>
            <a:lvl7pPr marL="2674435" indent="0">
              <a:buNone/>
              <a:defRPr sz="800"/>
            </a:lvl7pPr>
            <a:lvl8pPr marL="3120174" indent="0">
              <a:buNone/>
              <a:defRPr sz="800"/>
            </a:lvl8pPr>
            <a:lvl9pPr marL="3565913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E6291-65E4-44A1-8629-865DADA894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542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999" y="13441961"/>
            <a:ext cx="24689097" cy="15863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4999" y="1715493"/>
            <a:ext cx="24689097" cy="11522272"/>
          </a:xfrm>
        </p:spPr>
        <p:txBody>
          <a:bodyPr/>
          <a:lstStyle>
            <a:lvl1pPr marL="0" indent="0">
              <a:buNone/>
              <a:defRPr sz="3100"/>
            </a:lvl1pPr>
            <a:lvl2pPr marL="445739" indent="0">
              <a:buNone/>
              <a:defRPr sz="2700"/>
            </a:lvl2pPr>
            <a:lvl3pPr marL="891479" indent="0">
              <a:buNone/>
              <a:defRPr sz="2400"/>
            </a:lvl3pPr>
            <a:lvl4pPr marL="1337218" indent="0">
              <a:buNone/>
              <a:defRPr sz="2000"/>
            </a:lvl4pPr>
            <a:lvl5pPr marL="1782956" indent="0">
              <a:buNone/>
              <a:defRPr sz="2000"/>
            </a:lvl5pPr>
            <a:lvl6pPr marL="2228695" indent="0">
              <a:buNone/>
              <a:defRPr sz="2000"/>
            </a:lvl6pPr>
            <a:lvl7pPr marL="2674435" indent="0">
              <a:buNone/>
              <a:defRPr sz="2000"/>
            </a:lvl7pPr>
            <a:lvl8pPr marL="3120174" indent="0">
              <a:buNone/>
              <a:defRPr sz="2000"/>
            </a:lvl8pPr>
            <a:lvl9pPr marL="3565913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4999" y="15028269"/>
            <a:ext cx="24689097" cy="2254447"/>
          </a:xfrm>
        </p:spPr>
        <p:txBody>
          <a:bodyPr/>
          <a:lstStyle>
            <a:lvl1pPr marL="0" indent="0">
              <a:buNone/>
              <a:defRPr sz="1300"/>
            </a:lvl1pPr>
            <a:lvl2pPr marL="445739" indent="0">
              <a:buNone/>
              <a:defRPr sz="1100"/>
            </a:lvl2pPr>
            <a:lvl3pPr marL="891479" indent="0">
              <a:buNone/>
              <a:defRPr sz="900"/>
            </a:lvl3pPr>
            <a:lvl4pPr marL="1337218" indent="0">
              <a:buNone/>
              <a:defRPr sz="800"/>
            </a:lvl4pPr>
            <a:lvl5pPr marL="1782956" indent="0">
              <a:buNone/>
              <a:defRPr sz="800"/>
            </a:lvl5pPr>
            <a:lvl6pPr marL="2228695" indent="0">
              <a:buNone/>
              <a:defRPr sz="800"/>
            </a:lvl6pPr>
            <a:lvl7pPr marL="2674435" indent="0">
              <a:buNone/>
              <a:defRPr sz="800"/>
            </a:lvl7pPr>
            <a:lvl8pPr marL="3120174" indent="0">
              <a:buNone/>
              <a:defRPr sz="800"/>
            </a:lvl8pPr>
            <a:lvl9pPr marL="3565913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85AD1-3598-4618-BF4C-A36D7C4B50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78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48472" y="766446"/>
            <a:ext cx="37051059" cy="320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487" tIns="525744" rIns="1051487" bIns="5257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8472" y="4479823"/>
            <a:ext cx="37051059" cy="1267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487" tIns="525744" rIns="1051487" bIns="525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48471" y="17489232"/>
            <a:ext cx="9619568" cy="133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487" tIns="525744" rIns="1051487" bIns="525744" numCol="1" anchor="t" anchorCtr="0" compatLnSpc="1">
            <a:prstTxWarp prst="textNoShape">
              <a:avLst/>
            </a:prstTxWarp>
          </a:bodyPr>
          <a:lstStyle>
            <a:lvl1pPr defTabSz="10251999" eaLnBrk="1" hangingPunct="1">
              <a:defRPr sz="157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49275" y="17489232"/>
            <a:ext cx="13049459" cy="133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487" tIns="525744" rIns="1051487" bIns="525744" numCol="1" anchor="t" anchorCtr="0" compatLnSpc="1">
            <a:prstTxWarp prst="textNoShape">
              <a:avLst/>
            </a:prstTxWarp>
          </a:bodyPr>
          <a:lstStyle>
            <a:lvl1pPr algn="ctr" defTabSz="10251999" eaLnBrk="1" hangingPunct="1">
              <a:defRPr sz="157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479962" y="17489232"/>
            <a:ext cx="9619568" cy="133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487" tIns="525744" rIns="1051487" bIns="525744" numCol="1" anchor="t" anchorCtr="0" compatLnSpc="1">
            <a:prstTxWarp prst="textNoShape">
              <a:avLst/>
            </a:prstTxWarp>
          </a:bodyPr>
          <a:lstStyle>
            <a:lvl1pPr algn="r" defTabSz="10251365" eaLnBrk="1" hangingPunct="1">
              <a:defRPr sz="15600"/>
            </a:lvl1pPr>
          </a:lstStyle>
          <a:p>
            <a:pPr>
              <a:defRPr/>
            </a:pPr>
            <a:fld id="{9D323D56-9907-4E9B-9B62-68B5785411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51365" rtl="0" eaLnBrk="0" fontAlgn="base" hangingPunct="0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251365" rtl="0" eaLnBrk="0" fontAlgn="base" hangingPunct="0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2pPr>
      <a:lvl3pPr algn="ctr" defTabSz="10251365" rtl="0" eaLnBrk="0" fontAlgn="base" hangingPunct="0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3pPr>
      <a:lvl4pPr algn="ctr" defTabSz="10251365" rtl="0" eaLnBrk="0" fontAlgn="base" hangingPunct="0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4pPr>
      <a:lvl5pPr algn="ctr" defTabSz="10251365" rtl="0" eaLnBrk="0" fontAlgn="base" hangingPunct="0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5pPr>
      <a:lvl6pPr marL="445739" algn="ctr" defTabSz="10251999" rtl="0" fontAlgn="base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6pPr>
      <a:lvl7pPr marL="891479" algn="ctr" defTabSz="10251999" rtl="0" fontAlgn="base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7pPr>
      <a:lvl8pPr marL="1337218" algn="ctr" defTabSz="10251999" rtl="0" fontAlgn="base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8pPr>
      <a:lvl9pPr marL="1782956" algn="ctr" defTabSz="10251999" rtl="0" fontAlgn="base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9pPr>
    </p:titleStyle>
    <p:bodyStyle>
      <a:lvl1pPr marL="3843071" indent="-3843071" algn="l" defTabSz="10251365" rtl="0" eaLnBrk="0" fontAlgn="base" hangingPunct="0">
        <a:spcBef>
          <a:spcPct val="20000"/>
        </a:spcBef>
        <a:spcAft>
          <a:spcPct val="0"/>
        </a:spcAft>
        <a:buChar char="•"/>
        <a:defRPr sz="35800">
          <a:solidFill>
            <a:schemeClr val="tx1"/>
          </a:solidFill>
          <a:latin typeface="+mn-lt"/>
          <a:ea typeface="+mn-ea"/>
          <a:cs typeface="+mn-cs"/>
        </a:defRPr>
      </a:lvl1pPr>
      <a:lvl2pPr marL="8329036" indent="-3203353" algn="l" defTabSz="10251365" rtl="0" eaLnBrk="0" fontAlgn="base" hangingPunct="0">
        <a:spcBef>
          <a:spcPct val="20000"/>
        </a:spcBef>
        <a:spcAft>
          <a:spcPct val="0"/>
        </a:spcAft>
        <a:buChar char="–"/>
        <a:defRPr sz="31300">
          <a:solidFill>
            <a:schemeClr val="tx1"/>
          </a:solidFill>
          <a:latin typeface="+mn-lt"/>
        </a:defRPr>
      </a:lvl2pPr>
      <a:lvl3pPr marL="12815000" indent="-2562048" algn="l" defTabSz="10251365" rtl="0" eaLnBrk="0" fontAlgn="base" hangingPunct="0">
        <a:spcBef>
          <a:spcPct val="20000"/>
        </a:spcBef>
        <a:spcAft>
          <a:spcPct val="0"/>
        </a:spcAft>
        <a:buChar char="•"/>
        <a:defRPr sz="26900">
          <a:solidFill>
            <a:schemeClr val="tx1"/>
          </a:solidFill>
          <a:latin typeface="+mn-lt"/>
        </a:defRPr>
      </a:lvl3pPr>
      <a:lvl4pPr marL="17940682" indent="-2562048" algn="l" defTabSz="10251365" rtl="0" eaLnBrk="0" fontAlgn="base" hangingPunct="0">
        <a:spcBef>
          <a:spcPct val="20000"/>
        </a:spcBef>
        <a:spcAft>
          <a:spcPct val="0"/>
        </a:spcAft>
        <a:buChar char="–"/>
        <a:defRPr sz="22400">
          <a:solidFill>
            <a:schemeClr val="tx1"/>
          </a:solidFill>
          <a:latin typeface="+mn-lt"/>
        </a:defRPr>
      </a:lvl4pPr>
      <a:lvl5pPr marL="23066365" indent="-2562048" algn="l" defTabSz="10251365" rtl="0" eaLnBrk="0" fontAlgn="base" hangingPunct="0">
        <a:spcBef>
          <a:spcPct val="20000"/>
        </a:spcBef>
        <a:spcAft>
          <a:spcPct val="0"/>
        </a:spcAft>
        <a:buChar char="»"/>
        <a:defRPr sz="22400">
          <a:solidFill>
            <a:schemeClr val="tx1"/>
          </a:solidFill>
          <a:latin typeface="+mn-lt"/>
        </a:defRPr>
      </a:lvl5pPr>
      <a:lvl6pPr marL="23512739" indent="-2563001" algn="l" defTabSz="10251999" rtl="0" fontAlgn="base">
        <a:spcBef>
          <a:spcPct val="20000"/>
        </a:spcBef>
        <a:spcAft>
          <a:spcPct val="0"/>
        </a:spcAft>
        <a:buChar char="»"/>
        <a:defRPr sz="22400">
          <a:solidFill>
            <a:schemeClr val="tx1"/>
          </a:solidFill>
          <a:latin typeface="+mn-lt"/>
        </a:defRPr>
      </a:lvl6pPr>
      <a:lvl7pPr marL="23958478" indent="-2563001" algn="l" defTabSz="10251999" rtl="0" fontAlgn="base">
        <a:spcBef>
          <a:spcPct val="20000"/>
        </a:spcBef>
        <a:spcAft>
          <a:spcPct val="0"/>
        </a:spcAft>
        <a:buChar char="»"/>
        <a:defRPr sz="22400">
          <a:solidFill>
            <a:schemeClr val="tx1"/>
          </a:solidFill>
          <a:latin typeface="+mn-lt"/>
        </a:defRPr>
      </a:lvl7pPr>
      <a:lvl8pPr marL="24404217" indent="-2563001" algn="l" defTabSz="10251999" rtl="0" fontAlgn="base">
        <a:spcBef>
          <a:spcPct val="20000"/>
        </a:spcBef>
        <a:spcAft>
          <a:spcPct val="0"/>
        </a:spcAft>
        <a:buChar char="»"/>
        <a:defRPr sz="22400">
          <a:solidFill>
            <a:schemeClr val="tx1"/>
          </a:solidFill>
          <a:latin typeface="+mn-lt"/>
        </a:defRPr>
      </a:lvl8pPr>
      <a:lvl9pPr marL="24849957" indent="-2563001" algn="l" defTabSz="10251999" rtl="0" fontAlgn="base">
        <a:spcBef>
          <a:spcPct val="20000"/>
        </a:spcBef>
        <a:spcAft>
          <a:spcPct val="0"/>
        </a:spcAft>
        <a:buChar char="»"/>
        <a:defRPr sz="2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914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5739" algn="l" defTabSz="8914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1479" algn="l" defTabSz="8914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7218" algn="l" defTabSz="8914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2956" algn="l" defTabSz="8914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8695" algn="l" defTabSz="8914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435" algn="l" defTabSz="8914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20174" algn="l" defTabSz="8914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5913" algn="l" defTabSz="8914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270416" y="3150815"/>
            <a:ext cx="9873708" cy="568986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02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800" b="1" spc="500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Background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272068" y="3719801"/>
            <a:ext cx="9691910" cy="4610683"/>
          </a:xfrm>
          <a:prstGeom prst="rect">
            <a:avLst/>
          </a:prstGeom>
        </p:spPr>
        <p:txBody>
          <a:bodyPr lIns="0" tIns="0" rIns="0" bIns="0"/>
          <a:lstStyle/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Section title should be 48 point font, bold text</a:t>
            </a:r>
          </a:p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Use bullets as it can make it easier for the reader to grasp what is important.</a:t>
            </a:r>
          </a:p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Body text should </a:t>
            </a:r>
            <a:r>
              <a:rPr lang="en-US" altLang="en-US" sz="2400" u="sng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least 24 point  font Arial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.; </a:t>
            </a:r>
            <a:r>
              <a:rPr lang="en-US" altLang="en-US" sz="2400" i="1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Bold is not recommended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 </a:t>
            </a:r>
          </a:p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 Use 1.15, 1.5 or 2 space </a:t>
            </a:r>
            <a:r>
              <a:rPr lang="en-US" altLang="en-US" sz="240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between lines depending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on your amount of text</a:t>
            </a:r>
          </a:p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+mn-lt"/>
              <a:cs typeface="Microsoft Sans Serif" panose="020B0604020202020204" pitchFamily="34" charset="0"/>
            </a:endParaRPr>
          </a:p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3100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10767686" y="7275760"/>
            <a:ext cx="9876336" cy="2430262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00"/>
                </a:solidFill>
                <a:cs typeface="Microsoft Sans Serif" panose="020B0604020202020204" pitchFamily="34" charset="0"/>
              </a:rPr>
              <a:t>The graphics are essential for an effective poster. Include captions below each graphic. Captions for graphics should be no smaller than 14 points.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00"/>
                </a:solidFill>
                <a:cs typeface="Microsoft Sans Serif" panose="020B0604020202020204" pitchFamily="34" charset="0"/>
              </a:rPr>
              <a:t>Graphics should be understandable without recourse to a detailed text caption.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00"/>
                </a:solidFill>
                <a:cs typeface="Microsoft Sans Serif" panose="020B0604020202020204" pitchFamily="34" charset="0"/>
              </a:rPr>
              <a:t>Keep tables and graphs simple and easy to read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20000"/>
              </a:spcBef>
              <a:defRPr/>
            </a:pPr>
            <a:endParaRPr lang="en-US" sz="30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270416" y="11706375"/>
            <a:ext cx="9772454" cy="2824305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Describe study methods</a:t>
            </a:r>
            <a:r>
              <a:rPr lang="en-US" altLang="en-US" sz="31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.</a:t>
            </a:r>
            <a:r>
              <a:rPr lang="en-US" altLang="en-US" sz="2400" b="1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1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1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1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sz="30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28086333" y="4211918"/>
            <a:ext cx="12554895" cy="1450302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2400" b="1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31488515" y="9601200"/>
            <a:ext cx="9680251" cy="3430521"/>
          </a:xfrm>
          <a:prstGeom prst="rect">
            <a:avLst/>
          </a:prstGeom>
        </p:spPr>
        <p:txBody>
          <a:bodyPr lIns="0" tIns="0" rIns="0" bIns="0"/>
          <a:lstStyle/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Summarize the results. Explain how they did or did not support your hypotheses. </a:t>
            </a:r>
          </a:p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Explain why the results are relevant in a broader context. </a:t>
            </a:r>
          </a:p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Use Bullets as it can make it easier for the reader to grasp what is important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0" y="290061"/>
            <a:ext cx="41148000" cy="2624994"/>
          </a:xfrm>
          <a:prstGeom prst="rect">
            <a:avLst/>
          </a:prstGeom>
          <a:solidFill>
            <a:srgbClr val="B8DE86">
              <a:alpha val="27000"/>
            </a:srgbClr>
          </a:solidFill>
          <a:ln>
            <a:noFill/>
          </a:ln>
          <a:extLst/>
        </p:spPr>
        <p:txBody>
          <a:bodyPr lIns="91434" tIns="274301" rIns="91434" bIns="45717"/>
          <a:lstStyle>
            <a:lvl1pPr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en-US" altLang="en-US" sz="5400" b="1" dirty="0">
                <a:solidFill>
                  <a:srgbClr val="7B136C"/>
                </a:solidFill>
                <a:cs typeface="Arial" panose="020B0604020202020204" pitchFamily="34" charset="0"/>
              </a:rPr>
              <a:t>Insert Title (identical to title of accepted abstract) size &gt;=54 points, use sans serif font (Arial)</a:t>
            </a:r>
            <a:br>
              <a:rPr lang="en-US" altLang="en-US" sz="5400" b="1" dirty="0">
                <a:solidFill>
                  <a:srgbClr val="7B136C"/>
                </a:solidFill>
                <a:cs typeface="Arial" panose="020B0604020202020204" pitchFamily="34" charset="0"/>
              </a:rPr>
            </a:br>
            <a:r>
              <a:rPr lang="en-US" altLang="en-US" sz="4400" dirty="0">
                <a:cs typeface="Arial" panose="020B0604020202020204" pitchFamily="34" charset="0"/>
              </a:rPr>
              <a:t>John Brown</a:t>
            </a:r>
            <a:r>
              <a:rPr lang="en-US" altLang="en-US" sz="4400" baseline="30000" dirty="0">
                <a:cs typeface="Arial" panose="020B0604020202020204" pitchFamily="34" charset="0"/>
              </a:rPr>
              <a:t>1</a:t>
            </a:r>
            <a:r>
              <a:rPr lang="en-US" altLang="en-US" sz="4400" dirty="0">
                <a:cs typeface="Arial" panose="020B0604020202020204" pitchFamily="34" charset="0"/>
              </a:rPr>
              <a:t>, Jane Smith</a:t>
            </a:r>
            <a:r>
              <a:rPr lang="en-US" altLang="en-US" sz="4400" baseline="30000" dirty="0">
                <a:cs typeface="Arial" panose="020B0604020202020204" pitchFamily="34" charset="0"/>
              </a:rPr>
              <a:t>2</a:t>
            </a:r>
            <a:r>
              <a:rPr lang="en-US" altLang="en-US" sz="4400" dirty="0">
                <a:cs typeface="Arial" panose="020B0604020202020204" pitchFamily="34" charset="0"/>
              </a:rPr>
              <a:t>, other authors are listed here, </a:t>
            </a:r>
            <a:r>
              <a:rPr lang="en-US" altLang="en-US" sz="4400" b="1" dirty="0">
                <a:cs typeface="Arial" panose="020B0604020202020204" pitchFamily="34" charset="0"/>
              </a:rPr>
              <a:t>&gt;= </a:t>
            </a:r>
            <a:r>
              <a:rPr lang="en-US" altLang="en-US" sz="4400" dirty="0">
                <a:cs typeface="Arial" panose="020B0604020202020204" pitchFamily="34" charset="0"/>
              </a:rPr>
              <a:t>44 point, bold </a:t>
            </a:r>
            <a:r>
              <a:rPr lang="en-US" altLang="en-US" sz="4400" baseline="30000" dirty="0">
                <a:cs typeface="Arial" panose="020B0604020202020204" pitchFamily="34" charset="0"/>
              </a:rPr>
              <a:t> </a:t>
            </a:r>
            <a:br>
              <a:rPr lang="en-US" altLang="en-US" sz="4400" dirty="0">
                <a:cs typeface="Arial" panose="020B0604020202020204" pitchFamily="34" charset="0"/>
              </a:rPr>
            </a:br>
            <a:r>
              <a:rPr lang="en-US" altLang="en-US" sz="3200" baseline="30000" dirty="0">
                <a:cs typeface="Arial" panose="020B0604020202020204" pitchFamily="34" charset="0"/>
              </a:rPr>
              <a:t>1</a:t>
            </a:r>
            <a:r>
              <a:rPr lang="en-US" altLang="en-US" sz="3200" dirty="0">
                <a:cs typeface="Arial" panose="020B0604020202020204" pitchFamily="34" charset="0"/>
              </a:rPr>
              <a:t>Magee-Womens Research Institute, Pittsburgh, PA, USA </a:t>
            </a:r>
            <a:r>
              <a:rPr lang="en-US" altLang="en-US" sz="3200" baseline="30000" dirty="0">
                <a:cs typeface="Arial" panose="020B0604020202020204" pitchFamily="34" charset="0"/>
              </a:rPr>
              <a:t> </a:t>
            </a:r>
            <a:r>
              <a:rPr lang="en-US" altLang="en-US" sz="3200" dirty="0">
                <a:cs typeface="Arial" panose="020B0604020202020204" pitchFamily="34" charset="0"/>
              </a:rPr>
              <a:t>Insert Institution name  &gt;=point size 32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794956" y="17930525"/>
            <a:ext cx="22949947" cy="1785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4" tIns="45717" rIns="91434" bIns="45717">
            <a:spAutoFit/>
          </a:bodyPr>
          <a:lstStyle>
            <a:lvl1pPr defTabSz="10515600" eaLnBrk="0" hangingPunct="0">
              <a:spcBef>
                <a:spcPct val="20000"/>
              </a:spcBef>
              <a:buChar char="•"/>
              <a:defRPr sz="3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515600" eaLnBrk="0" hangingPunct="0">
              <a:spcBef>
                <a:spcPct val="20000"/>
              </a:spcBef>
              <a:buChar char="–"/>
              <a:defRPr sz="3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515600" eaLnBrk="0" hangingPunct="0">
              <a:spcBef>
                <a:spcPct val="20000"/>
              </a:spcBef>
              <a:buChar char="•"/>
              <a:defRPr sz="27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515600" eaLnBrk="0" hangingPunct="0">
              <a:spcBef>
                <a:spcPct val="20000"/>
              </a:spcBef>
              <a:buChar char="–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515600" eaLnBrk="0" hangingPunct="0">
              <a:spcBef>
                <a:spcPct val="20000"/>
              </a:spcBef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  <a:defRPr/>
            </a:pPr>
            <a:r>
              <a:rPr lang="en-US" alt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Put your acknowledgments here. Font size can be 20 points. Add site institution and partner logos.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The study was designed and implemented by the Microbicide Trials Network (MTN). </a:t>
            </a:r>
            <a:r>
              <a:rPr lang="en-US" altLang="en-US" sz="2000" dirty="0">
                <a:cs typeface="Arial" panose="020B0604020202020204" pitchFamily="34" charset="0"/>
              </a:rPr>
              <a:t>MTN is funded by the National Institute of Allergy and Infectious Diseases (UM1AI068633, UM1AI068615, UM1AI106707), with co-funding from the </a:t>
            </a:r>
            <a:r>
              <a:rPr lang="en-US" altLang="en-US" sz="2000" i="1" dirty="0">
                <a:cs typeface="Arial" panose="020B0604020202020204" pitchFamily="34" charset="0"/>
              </a:rPr>
              <a:t>Eunice Kennedy Shriver </a:t>
            </a:r>
            <a:r>
              <a:rPr lang="en-US" altLang="en-US" sz="2000" dirty="0">
                <a:cs typeface="Arial" panose="020B0604020202020204" pitchFamily="34" charset="0"/>
              </a:rPr>
              <a:t> National Institute of Child Health and Human Development and the National Institute of Mental Health, all components of the U.S. National Institutes of Health</a:t>
            </a:r>
            <a:r>
              <a:rPr lang="en-US" altLang="en-US" sz="2000" dirty="0">
                <a:cs typeface="Microsoft Sans Serif" panose="020B0604020202020204" pitchFamily="34" charset="0"/>
              </a:rPr>
              <a:t>. The content is solely the responsibility of the authors and does not necessarily represent the official views of the National Institutes of Health.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2000" dirty="0">
              <a:solidFill>
                <a:srgbClr val="7B136C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234456"/>
              </p:ext>
            </p:extLst>
          </p:nvPr>
        </p:nvGraphicFramePr>
        <p:xfrm>
          <a:off x="20737642" y="9183963"/>
          <a:ext cx="9522779" cy="273089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174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2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4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1723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TEXT GOES HERE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17230" marR="117230" marT="130526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TEXT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 GOES HERE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17230" marR="117230" marT="130526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183">
                <a:tc>
                  <a:txBody>
                    <a:bodyPr/>
                    <a:lstStyle/>
                    <a:p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</a:txBody>
                  <a:tcPr marL="11723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11723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785">
                <a:tc>
                  <a:txBody>
                    <a:bodyPr/>
                    <a:lstStyle/>
                    <a:p>
                      <a:pPr marL="0" marR="0" indent="0" algn="l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11723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11723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313">
                <a:tc>
                  <a:txBody>
                    <a:bodyPr/>
                    <a:lstStyle/>
                    <a:p>
                      <a:pPr marL="0" marR="0" indent="0" algn="l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196">
                <a:tc>
                  <a:txBody>
                    <a:bodyPr/>
                    <a:lstStyle/>
                    <a:p>
                      <a:pPr marL="0" marR="0" indent="0" algn="l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69" name="TextBox 31"/>
          <p:cNvSpPr txBox="1">
            <a:spLocks noChangeArrowheads="1"/>
          </p:cNvSpPr>
          <p:nvPr/>
        </p:nvSpPr>
        <p:spPr bwMode="auto">
          <a:xfrm>
            <a:off x="28442951" y="18246751"/>
            <a:ext cx="3588640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/>
              <a:t>LOGO HERE</a:t>
            </a:r>
          </a:p>
        </p:txBody>
      </p:sp>
      <p:sp>
        <p:nvSpPr>
          <p:cNvPr id="2070" name="TextBox 32"/>
          <p:cNvSpPr txBox="1">
            <a:spLocks noChangeArrowheads="1"/>
          </p:cNvSpPr>
          <p:nvPr/>
        </p:nvSpPr>
        <p:spPr bwMode="auto">
          <a:xfrm>
            <a:off x="32075129" y="18089713"/>
            <a:ext cx="3251298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/>
              <a:t>LOGO HERE</a:t>
            </a:r>
          </a:p>
        </p:txBody>
      </p:sp>
      <p:sp>
        <p:nvSpPr>
          <p:cNvPr id="25" name="TextBox 31"/>
          <p:cNvSpPr txBox="1">
            <a:spLocks noChangeArrowheads="1"/>
          </p:cNvSpPr>
          <p:nvPr/>
        </p:nvSpPr>
        <p:spPr bwMode="auto">
          <a:xfrm>
            <a:off x="25005516" y="18127206"/>
            <a:ext cx="4379377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>
                <a:solidFill>
                  <a:srgbClr val="660066"/>
                </a:solidFill>
              </a:rPr>
              <a:t>www.mtnstopshiv.org</a:t>
            </a:r>
            <a:endParaRPr lang="en-US" altLang="en-US" sz="280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794955" y="17799134"/>
            <a:ext cx="39613025" cy="131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B13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4144157347"/>
              </p:ext>
            </p:extLst>
          </p:nvPr>
        </p:nvGraphicFramePr>
        <p:xfrm>
          <a:off x="20901951" y="4020100"/>
          <a:ext cx="5591570" cy="437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4" name="Straight Connector 33"/>
          <p:cNvCxnSpPr/>
          <p:nvPr/>
        </p:nvCxnSpPr>
        <p:spPr bwMode="auto">
          <a:xfrm>
            <a:off x="0" y="2915055"/>
            <a:ext cx="41148000" cy="0"/>
          </a:xfrm>
          <a:prstGeom prst="line">
            <a:avLst/>
          </a:prstGeom>
          <a:solidFill>
            <a:schemeClr val="accent1"/>
          </a:solidFill>
          <a:ln w="120650" cap="flat" cmpd="sng" algn="ctr">
            <a:solidFill>
              <a:srgbClr val="7B13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5"/>
          <p:cNvSpPr txBox="1">
            <a:spLocks noChangeArrowheads="1"/>
          </p:cNvSpPr>
          <p:nvPr/>
        </p:nvSpPr>
        <p:spPr bwMode="auto">
          <a:xfrm>
            <a:off x="0" y="1"/>
            <a:ext cx="41148000" cy="290061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457168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6600" b="1" spc="500" dirty="0">
              <a:solidFill>
                <a:srgbClr val="F2FFDD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327523" y="17864831"/>
            <a:ext cx="4080458" cy="1200323"/>
          </a:xfrm>
          <a:prstGeom prst="rect">
            <a:avLst/>
          </a:prstGeom>
          <a:solidFill>
            <a:srgbClr val="B8DE86"/>
          </a:solidFill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3600" dirty="0"/>
              <a:t>CROI  2016</a:t>
            </a:r>
          </a:p>
          <a:p>
            <a:pPr algn="ctr"/>
            <a:r>
              <a:rPr lang="en-US" sz="3600" dirty="0"/>
              <a:t># XXXX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8349"/>
            <a:ext cx="3554793" cy="119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68" y="1710465"/>
            <a:ext cx="2121821" cy="148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"/>
          <p:cNvSpPr txBox="1">
            <a:spLocks noChangeArrowheads="1"/>
          </p:cNvSpPr>
          <p:nvPr/>
        </p:nvSpPr>
        <p:spPr bwMode="auto">
          <a:xfrm>
            <a:off x="10586183" y="3150815"/>
            <a:ext cx="9873708" cy="568986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02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800" b="1" spc="500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Results</a:t>
            </a:r>
          </a:p>
        </p:txBody>
      </p:sp>
      <p:sp>
        <p:nvSpPr>
          <p:cNvPr id="52" name="TextBox 5"/>
          <p:cNvSpPr txBox="1">
            <a:spLocks noChangeArrowheads="1"/>
          </p:cNvSpPr>
          <p:nvPr/>
        </p:nvSpPr>
        <p:spPr bwMode="auto">
          <a:xfrm>
            <a:off x="20901950" y="3150815"/>
            <a:ext cx="9873708" cy="568986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02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800" b="1" spc="500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Results</a:t>
            </a:r>
          </a:p>
        </p:txBody>
      </p:sp>
      <p:sp>
        <p:nvSpPr>
          <p:cNvPr id="53" name="TextBox 5"/>
          <p:cNvSpPr txBox="1">
            <a:spLocks noChangeArrowheads="1"/>
          </p:cNvSpPr>
          <p:nvPr/>
        </p:nvSpPr>
        <p:spPr bwMode="auto">
          <a:xfrm>
            <a:off x="31299260" y="8899470"/>
            <a:ext cx="9680251" cy="568986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02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800" b="1" spc="500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Conclusions</a:t>
            </a:r>
          </a:p>
        </p:txBody>
      </p:sp>
      <p:sp>
        <p:nvSpPr>
          <p:cNvPr id="54" name="TextBox 5"/>
          <p:cNvSpPr txBox="1">
            <a:spLocks noChangeArrowheads="1"/>
          </p:cNvSpPr>
          <p:nvPr/>
        </p:nvSpPr>
        <p:spPr bwMode="auto">
          <a:xfrm>
            <a:off x="270416" y="11137389"/>
            <a:ext cx="9873708" cy="568986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02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800" b="1" spc="500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Methods</a:t>
            </a:r>
          </a:p>
        </p:txBody>
      </p:sp>
      <p:sp>
        <p:nvSpPr>
          <p:cNvPr id="56" name="TextBox 5"/>
          <p:cNvSpPr txBox="1">
            <a:spLocks noChangeArrowheads="1"/>
          </p:cNvSpPr>
          <p:nvPr/>
        </p:nvSpPr>
        <p:spPr bwMode="auto">
          <a:xfrm>
            <a:off x="31299259" y="15455729"/>
            <a:ext cx="9680251" cy="568986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02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800" b="1" spc="500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References</a:t>
            </a:r>
          </a:p>
        </p:txBody>
      </p:sp>
      <p:sp>
        <p:nvSpPr>
          <p:cNvPr id="57" name="TextBox 5"/>
          <p:cNvSpPr txBox="1">
            <a:spLocks noChangeArrowheads="1"/>
          </p:cNvSpPr>
          <p:nvPr/>
        </p:nvSpPr>
        <p:spPr bwMode="auto">
          <a:xfrm>
            <a:off x="270416" y="8330484"/>
            <a:ext cx="9873708" cy="568986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02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800" b="1" spc="500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Objective</a:t>
            </a:r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4117123092"/>
              </p:ext>
            </p:extLst>
          </p:nvPr>
        </p:nvGraphicFramePr>
        <p:xfrm>
          <a:off x="10813733" y="12918182"/>
          <a:ext cx="5591570" cy="437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 Placeholder 2"/>
          <p:cNvSpPr txBox="1">
            <a:spLocks/>
          </p:cNvSpPr>
          <p:nvPr/>
        </p:nvSpPr>
        <p:spPr>
          <a:xfrm>
            <a:off x="272068" y="8899470"/>
            <a:ext cx="9872056" cy="1613105"/>
          </a:xfrm>
          <a:prstGeom prst="rect">
            <a:avLst/>
          </a:prstGeom>
        </p:spPr>
        <p:txBody>
          <a:bodyPr lIns="0" tIns="0" rIns="0" bIns="0"/>
          <a:lstStyle/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cs typeface="Microsoft Sans Serif" panose="020B0604020202020204" pitchFamily="34" charset="0"/>
              </a:rPr>
              <a:t>Study objective can appear in a separate section or can be mentioned as the last bullet in the Background section</a:t>
            </a:r>
          </a:p>
        </p:txBody>
      </p:sp>
      <p:sp>
        <p:nvSpPr>
          <p:cNvPr id="35" name="TextBox 5"/>
          <p:cNvSpPr txBox="1">
            <a:spLocks noChangeArrowheads="1"/>
          </p:cNvSpPr>
          <p:nvPr/>
        </p:nvSpPr>
        <p:spPr bwMode="auto">
          <a:xfrm>
            <a:off x="31200512" y="3150815"/>
            <a:ext cx="9680251" cy="568986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02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800" b="1" spc="500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84600" y="14935200"/>
            <a:ext cx="2293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CROI poster size needs to meet </a:t>
            </a:r>
            <a:r>
              <a:rPr lang="en-US" sz="3200" u="sng" dirty="0"/>
              <a:t>a maximum </a:t>
            </a:r>
            <a:r>
              <a:rPr lang="en-US" sz="3200" dirty="0"/>
              <a:t>of 45” height x  93” width.. </a:t>
            </a:r>
          </a:p>
          <a:p>
            <a:r>
              <a:rPr lang="en-US" sz="3200" dirty="0"/>
              <a:t>Current poster size </a:t>
            </a:r>
            <a:r>
              <a:rPr lang="en-US" sz="3200" b="1" dirty="0"/>
              <a:t>(ie, 21” height x 45 “ width) </a:t>
            </a:r>
            <a:r>
              <a:rPr lang="en-US" sz="3200" dirty="0"/>
              <a:t>is designed at 50% of FINAL </a:t>
            </a:r>
            <a:r>
              <a:rPr lang="en-US" sz="3200" b="1" dirty="0"/>
              <a:t>poster size (42”height x 90”width) – </a:t>
            </a:r>
          </a:p>
          <a:p>
            <a:r>
              <a:rPr lang="en-US" sz="3200" dirty="0"/>
              <a:t>need to mention to </a:t>
            </a:r>
            <a:r>
              <a:rPr lang="en-US" sz="3200"/>
              <a:t>printer FINAL </a:t>
            </a:r>
            <a:r>
              <a:rPr lang="en-US" sz="3200" dirty="0"/>
              <a:t>poster size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30491" y="1530060"/>
            <a:ext cx="4834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Instructions: Choose your preferred MTN logo: square or rectangle </a:t>
            </a:r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58031"/>
              </p:ext>
            </p:extLst>
          </p:nvPr>
        </p:nvGraphicFramePr>
        <p:xfrm>
          <a:off x="12015406" y="10695520"/>
          <a:ext cx="7742799" cy="3835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515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515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437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Microsoft Sans Serif</vt:lpstr>
      <vt:lpstr>Default Design</vt:lpstr>
      <vt:lpstr>PowerPoint Presentation</vt:lpstr>
    </vt:vector>
  </TitlesOfParts>
  <Company>MTN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Semen on HIV-1 Infection and In vitro Antiviral Activity of Topical Microbicides Sharon Hillier1, Ian McGowan2 1Magee-Womens Research Institute and 2University of Pittsburgh School of Medicine</dc:title>
  <dc:creator>rullcm</dc:creator>
  <cp:lastModifiedBy>Aridor, Orly</cp:lastModifiedBy>
  <cp:revision>99</cp:revision>
  <dcterms:created xsi:type="dcterms:W3CDTF">2008-01-29T15:18:05Z</dcterms:created>
  <dcterms:modified xsi:type="dcterms:W3CDTF">2018-01-08T20:00:10Z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