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64"/>
  </p:notesMasterIdLst>
  <p:handoutMasterIdLst>
    <p:handoutMasterId r:id="rId65"/>
  </p:handoutMasterIdLst>
  <p:sldIdLst>
    <p:sldId id="510" r:id="rId2"/>
    <p:sldId id="511" r:id="rId3"/>
    <p:sldId id="534" r:id="rId4"/>
    <p:sldId id="574" r:id="rId5"/>
    <p:sldId id="575" r:id="rId6"/>
    <p:sldId id="576" r:id="rId7"/>
    <p:sldId id="577" r:id="rId8"/>
    <p:sldId id="578" r:id="rId9"/>
    <p:sldId id="579" r:id="rId10"/>
    <p:sldId id="522" r:id="rId11"/>
    <p:sldId id="492" r:id="rId12"/>
    <p:sldId id="569" r:id="rId13"/>
    <p:sldId id="568" r:id="rId14"/>
    <p:sldId id="571" r:id="rId15"/>
    <p:sldId id="512" r:id="rId16"/>
    <p:sldId id="523" r:id="rId17"/>
    <p:sldId id="527" r:id="rId18"/>
    <p:sldId id="528" r:id="rId19"/>
    <p:sldId id="529" r:id="rId20"/>
    <p:sldId id="530" r:id="rId21"/>
    <p:sldId id="531" r:id="rId22"/>
    <p:sldId id="535" r:id="rId23"/>
    <p:sldId id="536" r:id="rId24"/>
    <p:sldId id="537" r:id="rId25"/>
    <p:sldId id="513" r:id="rId26"/>
    <p:sldId id="498" r:id="rId27"/>
    <p:sldId id="507" r:id="rId28"/>
    <p:sldId id="514" r:id="rId29"/>
    <p:sldId id="573" r:id="rId30"/>
    <p:sldId id="500" r:id="rId31"/>
    <p:sldId id="508" r:id="rId32"/>
    <p:sldId id="515" r:id="rId33"/>
    <p:sldId id="502" r:id="rId34"/>
    <p:sldId id="561" r:id="rId35"/>
    <p:sldId id="516" r:id="rId36"/>
    <p:sldId id="564" r:id="rId37"/>
    <p:sldId id="565" r:id="rId38"/>
    <p:sldId id="518" r:id="rId39"/>
    <p:sldId id="520" r:id="rId40"/>
    <p:sldId id="545" r:id="rId41"/>
    <p:sldId id="519" r:id="rId42"/>
    <p:sldId id="540" r:id="rId43"/>
    <p:sldId id="546" r:id="rId44"/>
    <p:sldId id="544" r:id="rId45"/>
    <p:sldId id="547" r:id="rId46"/>
    <p:sldId id="543" r:id="rId47"/>
    <p:sldId id="566" r:id="rId48"/>
    <p:sldId id="548" r:id="rId49"/>
    <p:sldId id="549" r:id="rId50"/>
    <p:sldId id="556" r:id="rId51"/>
    <p:sldId id="551" r:id="rId52"/>
    <p:sldId id="554" r:id="rId53"/>
    <p:sldId id="557" r:id="rId54"/>
    <p:sldId id="521" r:id="rId55"/>
    <p:sldId id="558" r:id="rId56"/>
    <p:sldId id="559" r:id="rId57"/>
    <p:sldId id="464" r:id="rId58"/>
    <p:sldId id="517" r:id="rId59"/>
    <p:sldId id="572" r:id="rId60"/>
    <p:sldId id="539" r:id="rId61"/>
    <p:sldId id="538" r:id="rId62"/>
    <p:sldId id="560" r:id="rId63"/>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Times New Roman" pitchFamily="-111" charset="0"/>
        <a:ea typeface="ＭＳ Ｐゴシック" pitchFamily="-111" charset="-128"/>
        <a:cs typeface="+mn-cs"/>
      </a:defRPr>
    </a:lvl1pPr>
    <a:lvl2pPr marL="457200" algn="l" rtl="0" eaLnBrk="0" fontAlgn="base" hangingPunct="0">
      <a:spcBef>
        <a:spcPct val="0"/>
      </a:spcBef>
      <a:spcAft>
        <a:spcPct val="0"/>
      </a:spcAft>
      <a:defRPr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0"/>
      </a:spcBef>
      <a:spcAft>
        <a:spcPct val="0"/>
      </a:spcAft>
      <a:defRPr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0"/>
      </a:spcBef>
      <a:spcAft>
        <a:spcPct val="0"/>
      </a:spcAft>
      <a:defRPr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0"/>
      </a:spcBef>
      <a:spcAft>
        <a:spcPct val="0"/>
      </a:spcAft>
      <a:defRPr kern="1200">
        <a:solidFill>
          <a:schemeClr val="tx1"/>
        </a:solidFill>
        <a:latin typeface="Times New Roman" pitchFamily="-111" charset="0"/>
        <a:ea typeface="ＭＳ Ｐゴシック" pitchFamily="-111" charset="-128"/>
        <a:cs typeface="+mn-cs"/>
      </a:defRPr>
    </a:lvl5pPr>
    <a:lvl6pPr marL="2286000" algn="l" defTabSz="914400" rtl="0" eaLnBrk="1" latinLnBrk="0" hangingPunct="1">
      <a:defRPr kern="1200">
        <a:solidFill>
          <a:schemeClr val="tx1"/>
        </a:solidFill>
        <a:latin typeface="Times New Roman" pitchFamily="-111" charset="0"/>
        <a:ea typeface="ＭＳ Ｐゴシック" pitchFamily="-111" charset="-128"/>
        <a:cs typeface="+mn-cs"/>
      </a:defRPr>
    </a:lvl6pPr>
    <a:lvl7pPr marL="2743200" algn="l" defTabSz="914400" rtl="0" eaLnBrk="1" latinLnBrk="0" hangingPunct="1">
      <a:defRPr kern="1200">
        <a:solidFill>
          <a:schemeClr val="tx1"/>
        </a:solidFill>
        <a:latin typeface="Times New Roman" pitchFamily="-111" charset="0"/>
        <a:ea typeface="ＭＳ Ｐゴシック" pitchFamily="-111" charset="-128"/>
        <a:cs typeface="+mn-cs"/>
      </a:defRPr>
    </a:lvl7pPr>
    <a:lvl8pPr marL="3200400" algn="l" defTabSz="914400" rtl="0" eaLnBrk="1" latinLnBrk="0" hangingPunct="1">
      <a:defRPr kern="1200">
        <a:solidFill>
          <a:schemeClr val="tx1"/>
        </a:solidFill>
        <a:latin typeface="Times New Roman" pitchFamily="-111" charset="0"/>
        <a:ea typeface="ＭＳ Ｐゴシック" pitchFamily="-111" charset="-128"/>
        <a:cs typeface="+mn-cs"/>
      </a:defRPr>
    </a:lvl8pPr>
    <a:lvl9pPr marL="3657600" algn="l" defTabSz="914400" rtl="0" eaLnBrk="1" latinLnBrk="0" hangingPunct="1">
      <a:defRPr kern="1200">
        <a:solidFill>
          <a:schemeClr val="tx1"/>
        </a:solidFill>
        <a:latin typeface="Times New Roman" pitchFamily="-111" charset="0"/>
        <a:ea typeface="ＭＳ Ｐゴシック" pitchFamily="-11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8" autoAdjust="0"/>
    <p:restoredTop sz="91201" autoAdjust="0"/>
  </p:normalViewPr>
  <p:slideViewPr>
    <p:cSldViewPr>
      <p:cViewPr>
        <p:scale>
          <a:sx n="73" d="100"/>
          <a:sy n="73" d="100"/>
        </p:scale>
        <p:origin x="-1158" y="-6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defTabSz="931863" eaLnBrk="1" hangingPunct="1">
              <a:defRPr sz="1200" smtClean="0">
                <a:latin typeface="Arial" charset="0"/>
              </a:defRPr>
            </a:lvl1pPr>
          </a:lstStyle>
          <a:p>
            <a:pPr>
              <a:defRPr/>
            </a:pPr>
            <a:endParaRPr lang="en-US" dirty="0"/>
          </a:p>
        </p:txBody>
      </p:sp>
      <p:sp>
        <p:nvSpPr>
          <p:cNvPr id="60419" name="Rectangle 3"/>
          <p:cNvSpPr>
            <a:spLocks noGrp="1" noChangeArrowheads="1"/>
          </p:cNvSpPr>
          <p:nvPr>
            <p:ph type="dt" sz="quarter" idx="1"/>
          </p:nvPr>
        </p:nvSpPr>
        <p:spPr bwMode="auto">
          <a:xfrm>
            <a:off x="3884613" y="0"/>
            <a:ext cx="2971800" cy="463550"/>
          </a:xfrm>
          <a:prstGeom prst="rect">
            <a:avLst/>
          </a:prstGeom>
          <a:noFill/>
          <a:ln w="9525">
            <a:noFill/>
            <a:miter lim="800000"/>
            <a:headEnd/>
            <a:tailEnd/>
          </a:ln>
          <a:effectLst/>
        </p:spPr>
        <p:txBody>
          <a:bodyPr vert="horz" wrap="square" lIns="93241" tIns="46621" rIns="93241" bIns="46621" numCol="1" anchor="t" anchorCtr="0" compatLnSpc="1">
            <a:prstTxWarp prst="textNoShape">
              <a:avLst/>
            </a:prstTxWarp>
          </a:bodyPr>
          <a:lstStyle>
            <a:lvl1pPr algn="r" defTabSz="931863" eaLnBrk="1" hangingPunct="1">
              <a:defRPr sz="1200" smtClean="0">
                <a:latin typeface="Arial" charset="0"/>
              </a:defRPr>
            </a:lvl1pPr>
          </a:lstStyle>
          <a:p>
            <a:pPr>
              <a:defRPr/>
            </a:pPr>
            <a:endParaRPr lang="en-US" dirty="0"/>
          </a:p>
        </p:txBody>
      </p:sp>
      <p:sp>
        <p:nvSpPr>
          <p:cNvPr id="60420"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defTabSz="931863" eaLnBrk="1" hangingPunct="1">
              <a:defRPr sz="1200" smtClean="0">
                <a:latin typeface="Arial" charset="0"/>
              </a:defRPr>
            </a:lvl1pPr>
          </a:lstStyle>
          <a:p>
            <a:pPr>
              <a:defRPr/>
            </a:pPr>
            <a:endParaRPr lang="en-US" dirty="0"/>
          </a:p>
        </p:txBody>
      </p:sp>
      <p:sp>
        <p:nvSpPr>
          <p:cNvPr id="60421"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3241" tIns="46621" rIns="93241" bIns="46621" numCol="1" anchor="b" anchorCtr="0" compatLnSpc="1">
            <a:prstTxWarp prst="textNoShape">
              <a:avLst/>
            </a:prstTxWarp>
          </a:bodyPr>
          <a:lstStyle>
            <a:lvl1pPr algn="r" defTabSz="931863" eaLnBrk="1" hangingPunct="1">
              <a:defRPr sz="1200" smtClean="0">
                <a:latin typeface="Arial" charset="0"/>
              </a:defRPr>
            </a:lvl1pPr>
          </a:lstStyle>
          <a:p>
            <a:pPr>
              <a:defRPr/>
            </a:pPr>
            <a:fld id="{885DB1C6-9BFF-4716-A858-2793EF93A6ED}" type="slidenum">
              <a:rPr lang="en-US"/>
              <a:pPr>
                <a:defRPr/>
              </a:pPr>
              <a:t>‹#›</a:t>
            </a:fld>
            <a:endParaRPr lang="en-US" dirty="0"/>
          </a:p>
        </p:txBody>
      </p:sp>
    </p:spTree>
    <p:extLst>
      <p:ext uri="{BB962C8B-B14F-4D97-AF65-F5344CB8AC3E}">
        <p14:creationId xmlns:p14="http://schemas.microsoft.com/office/powerpoint/2010/main" val="36044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24064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dirty="0"/>
          </a:p>
        </p:txBody>
      </p:sp>
      <p:sp>
        <p:nvSpPr>
          <p:cNvPr id="6758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24064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064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24064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6EE3F0D8-1920-4BE7-B15D-107040DD8096}" type="slidenum">
              <a:rPr lang="en-US"/>
              <a:pPr>
                <a:defRPr/>
              </a:pPr>
              <a:t>‹#›</a:t>
            </a:fld>
            <a:endParaRPr lang="en-US" dirty="0"/>
          </a:p>
        </p:txBody>
      </p:sp>
    </p:spTree>
    <p:extLst>
      <p:ext uri="{BB962C8B-B14F-4D97-AF65-F5344CB8AC3E}">
        <p14:creationId xmlns:p14="http://schemas.microsoft.com/office/powerpoint/2010/main" val="1238949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a:t>
            </a:fld>
            <a:endParaRPr lang="en-US" dirty="0"/>
          </a:p>
        </p:txBody>
      </p:sp>
    </p:spTree>
    <p:extLst>
      <p:ext uri="{BB962C8B-B14F-4D97-AF65-F5344CB8AC3E}">
        <p14:creationId xmlns:p14="http://schemas.microsoft.com/office/powerpoint/2010/main" val="3406849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10</a:t>
            </a:fld>
            <a:endParaRPr lang="en-US" dirty="0"/>
          </a:p>
        </p:txBody>
      </p:sp>
    </p:spTree>
    <p:extLst>
      <p:ext uri="{BB962C8B-B14F-4D97-AF65-F5344CB8AC3E}">
        <p14:creationId xmlns:p14="http://schemas.microsoft.com/office/powerpoint/2010/main" val="278667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Slip is source for all unused</a:t>
            </a:r>
            <a:r>
              <a:rPr lang="en-US" baseline="0" dirty="0" smtClean="0"/>
              <a:t> product a participant brings back at a given visit – includes both on-time and late returns</a:t>
            </a:r>
          </a:p>
          <a:p>
            <a:r>
              <a:rPr lang="en-US" baseline="0" dirty="0" smtClean="0"/>
              <a:t>In other words, anything she walks in with is recorded on the slip completed for that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11</a:t>
            </a:fld>
            <a:endParaRPr lang="en-US" dirty="0"/>
          </a:p>
        </p:txBody>
      </p:sp>
    </p:spTree>
    <p:extLst>
      <p:ext uri="{BB962C8B-B14F-4D97-AF65-F5344CB8AC3E}">
        <p14:creationId xmlns:p14="http://schemas.microsoft.com/office/powerpoint/2010/main" val="197831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 must</a:t>
            </a:r>
            <a:r>
              <a:rPr lang="en-US" baseline="0" dirty="0" smtClean="0"/>
              <a:t> add up (not returned+returned=amount last dispensed)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12</a:t>
            </a:fld>
            <a:endParaRPr lang="en-US" dirty="0"/>
          </a:p>
        </p:txBody>
      </p:sp>
    </p:spTree>
    <p:extLst>
      <p:ext uri="{BB962C8B-B14F-4D97-AF65-F5344CB8AC3E}">
        <p14:creationId xmlns:p14="http://schemas.microsoft.com/office/powerpoint/2010/main" val="197831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“on time” returns transcribed onto PDR for current visit (late returns documented via updates to previously completed PDR forms)</a:t>
            </a:r>
            <a:endParaRPr lang="en-US" dirty="0" smtClean="0"/>
          </a:p>
          <a:p>
            <a:r>
              <a:rPr lang="en-US" dirty="0" smtClean="0"/>
              <a:t>CRF</a:t>
            </a:r>
            <a:r>
              <a:rPr lang="en-US" baseline="0" dirty="0" smtClean="0"/>
              <a:t> guidance allows us to collect count of unused product that was not returned (avoids overestimating adherence) while not double counting same unused product across visits – can estimate adherence from visit to visit (CRF to CRF). Define “last PDR” on slide after next.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13</a:t>
            </a:fld>
            <a:endParaRPr lang="en-US" dirty="0"/>
          </a:p>
        </p:txBody>
      </p:sp>
    </p:spTree>
    <p:extLst>
      <p:ext uri="{BB962C8B-B14F-4D97-AF65-F5344CB8AC3E}">
        <p14:creationId xmlns:p14="http://schemas.microsoft.com/office/powerpoint/2010/main" val="197831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CRF</a:t>
            </a:r>
            <a:r>
              <a:rPr lang="en-US" baseline="0" dirty="0" smtClean="0"/>
              <a:t> guidance allows us to collect count of unused product that was not returned (avoids overestimating adherence) while not double counting same unused product across visits – can estimate adherence from visit to visit (CRF to CRF). Define “last PDR” on next slide.</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14</a:t>
            </a:fld>
            <a:endParaRPr lang="en-US" dirty="0"/>
          </a:p>
        </p:txBody>
      </p:sp>
    </p:spTree>
    <p:extLst>
      <p:ext uri="{BB962C8B-B14F-4D97-AF65-F5344CB8AC3E}">
        <p14:creationId xmlns:p14="http://schemas.microsoft.com/office/powerpoint/2010/main" val="197831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bullet point – Emphasize that this is true even in context of product hold/discontinuation (way DataFax visit map expectation is built).</a:t>
            </a:r>
          </a:p>
          <a:p>
            <a:r>
              <a:rPr lang="en-US" dirty="0" smtClean="0"/>
              <a:t>Second bullet point – This rule</a:t>
            </a:r>
            <a:r>
              <a:rPr lang="en-US" baseline="0" dirty="0" smtClean="0"/>
              <a:t> allows for two things: tracking adherence from visit to visit (between visits), and avoids double counting the same product (since we account for unused product that is not returned/left at home) at each visit. Clarify that “amount dispensed” in most cases will be 0 (End Period Visit) or 30 (Initiate or Mid-period Visit).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15</a:t>
            </a:fld>
            <a:endParaRPr lang="en-US" dirty="0"/>
          </a:p>
        </p:txBody>
      </p:sp>
    </p:spTree>
    <p:extLst>
      <p:ext uri="{BB962C8B-B14F-4D97-AF65-F5344CB8AC3E}">
        <p14:creationId xmlns:p14="http://schemas.microsoft.com/office/powerpoint/2010/main" val="3351640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16</a:t>
            </a:fld>
            <a:endParaRPr lang="en-US" dirty="0"/>
          </a:p>
        </p:txBody>
      </p:sp>
    </p:spTree>
    <p:extLst>
      <p:ext uri="{BB962C8B-B14F-4D97-AF65-F5344CB8AC3E}">
        <p14:creationId xmlns:p14="http://schemas.microsoft.com/office/powerpoint/2010/main" val="2833476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17</a:t>
            </a:fld>
            <a:endParaRPr lang="en-US" dirty="0"/>
          </a:p>
        </p:txBody>
      </p:sp>
    </p:spTree>
    <p:extLst>
      <p:ext uri="{BB962C8B-B14F-4D97-AF65-F5344CB8AC3E}">
        <p14:creationId xmlns:p14="http://schemas.microsoft.com/office/powerpoint/2010/main" val="347505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18</a:t>
            </a:fld>
            <a:endParaRPr lang="en-US" dirty="0"/>
          </a:p>
        </p:txBody>
      </p:sp>
    </p:spTree>
    <p:extLst>
      <p:ext uri="{BB962C8B-B14F-4D97-AF65-F5344CB8AC3E}">
        <p14:creationId xmlns:p14="http://schemas.microsoft.com/office/powerpoint/2010/main" val="179724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19</a:t>
            </a:fld>
            <a:endParaRPr lang="en-US" dirty="0"/>
          </a:p>
        </p:txBody>
      </p:sp>
    </p:spTree>
    <p:extLst>
      <p:ext uri="{BB962C8B-B14F-4D97-AF65-F5344CB8AC3E}">
        <p14:creationId xmlns:p14="http://schemas.microsoft.com/office/powerpoint/2010/main" val="87007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Captures applicator and tablet dispensations</a:t>
            </a:r>
            <a:r>
              <a:rPr lang="en-US" baseline="0" dirty="0" smtClean="0"/>
              <a:t> and unused returns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a:t>
            </a:fld>
            <a:endParaRPr lang="en-US" dirty="0"/>
          </a:p>
        </p:txBody>
      </p:sp>
    </p:spTree>
    <p:extLst>
      <p:ext uri="{BB962C8B-B14F-4D97-AF65-F5344CB8AC3E}">
        <p14:creationId xmlns:p14="http://schemas.microsoft.com/office/powerpoint/2010/main" val="364262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20</a:t>
            </a:fld>
            <a:endParaRPr lang="en-US" dirty="0"/>
          </a:p>
        </p:txBody>
      </p:sp>
    </p:spTree>
    <p:extLst>
      <p:ext uri="{BB962C8B-B14F-4D97-AF65-F5344CB8AC3E}">
        <p14:creationId xmlns:p14="http://schemas.microsoft.com/office/powerpoint/2010/main" val="3484608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21</a:t>
            </a:fld>
            <a:endParaRPr lang="en-US" dirty="0"/>
          </a:p>
        </p:txBody>
      </p:sp>
    </p:spTree>
    <p:extLst>
      <p:ext uri="{BB962C8B-B14F-4D97-AF65-F5344CB8AC3E}">
        <p14:creationId xmlns:p14="http://schemas.microsoft.com/office/powerpoint/2010/main" val="3222176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Skipping ahead to interim visit. If at</a:t>
            </a:r>
            <a:r>
              <a:rPr lang="en-US" baseline="0" dirty="0" smtClean="0"/>
              <a:t> interim visit product is only returned, and it represents late returns only, then do not complete a PDR. Instead, document the returns by updating the previously completed PDR for the visit when the product was supposed to be returned.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22</a:t>
            </a:fld>
            <a:endParaRPr lang="en-US" dirty="0"/>
          </a:p>
        </p:txBody>
      </p:sp>
    </p:spTree>
    <p:extLst>
      <p:ext uri="{BB962C8B-B14F-4D97-AF65-F5344CB8AC3E}">
        <p14:creationId xmlns:p14="http://schemas.microsoft.com/office/powerpoint/2010/main" val="2181662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PDR completed was at interim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23</a:t>
            </a:fld>
            <a:endParaRPr lang="en-US" dirty="0"/>
          </a:p>
        </p:txBody>
      </p:sp>
    </p:spTree>
    <p:extLst>
      <p:ext uri="{BB962C8B-B14F-4D97-AF65-F5344CB8AC3E}">
        <p14:creationId xmlns:p14="http://schemas.microsoft.com/office/powerpoint/2010/main" val="374012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24</a:t>
            </a:fld>
            <a:endParaRPr lang="en-US" dirty="0"/>
          </a:p>
        </p:txBody>
      </p:sp>
    </p:spTree>
    <p:extLst>
      <p:ext uri="{BB962C8B-B14F-4D97-AF65-F5344CB8AC3E}">
        <p14:creationId xmlns:p14="http://schemas.microsoft.com/office/powerpoint/2010/main" val="2517126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25</a:t>
            </a:fld>
            <a:endParaRPr lang="en-US" dirty="0"/>
          </a:p>
        </p:txBody>
      </p:sp>
    </p:spTree>
    <p:extLst>
      <p:ext uri="{BB962C8B-B14F-4D97-AF65-F5344CB8AC3E}">
        <p14:creationId xmlns:p14="http://schemas.microsoft.com/office/powerpoint/2010/main" val="3455345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26</a:t>
            </a:fld>
            <a:endParaRPr lang="en-US" dirty="0"/>
          </a:p>
        </p:txBody>
      </p:sp>
    </p:spTree>
    <p:extLst>
      <p:ext uri="{BB962C8B-B14F-4D97-AF65-F5344CB8AC3E}">
        <p14:creationId xmlns:p14="http://schemas.microsoft.com/office/powerpoint/2010/main" val="3794032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27</a:t>
            </a:fld>
            <a:endParaRPr lang="en-US" dirty="0"/>
          </a:p>
        </p:txBody>
      </p:sp>
    </p:spTree>
    <p:extLst>
      <p:ext uri="{BB962C8B-B14F-4D97-AF65-F5344CB8AC3E}">
        <p14:creationId xmlns:p14="http://schemas.microsoft.com/office/powerpoint/2010/main" val="2620443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answer all items 1a-1i, regardless of study product regimen ppt is currently on -</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28</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29</a:t>
            </a:fld>
            <a:endParaRPr lang="en-US" dirty="0"/>
          </a:p>
        </p:txBody>
      </p:sp>
    </p:spTree>
    <p:extLst>
      <p:ext uri="{BB962C8B-B14F-4D97-AF65-F5344CB8AC3E}">
        <p14:creationId xmlns:p14="http://schemas.microsoft.com/office/powerpoint/2010/main" val="280089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(Dispensing section covered in enrollment slides). All returns items must be completed at each required follow-up visit. Items 1d and 1h require calculations</a:t>
            </a:r>
            <a:r>
              <a:rPr lang="en-US" baseline="0" dirty="0" smtClean="0"/>
              <a:t> based on last dispensation (need to refer to last PDR completed). Captures unused product returned and unused product not returned (left at home); the latter is collected to avoid overestimating adherence due to unused product not being returned. SCHARP WILL DEVELOP EXCEL TOOL TO HELP WITH CALCULATIONS.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a:t>
            </a:fld>
            <a:endParaRPr lang="en-US" dirty="0"/>
          </a:p>
        </p:txBody>
      </p:sp>
    </p:spTree>
    <p:extLst>
      <p:ext uri="{BB962C8B-B14F-4D97-AF65-F5344CB8AC3E}">
        <p14:creationId xmlns:p14="http://schemas.microsoft.com/office/powerpoint/2010/main" val="3642629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30</a:t>
            </a:fld>
            <a:endParaRPr lang="en-US" dirty="0"/>
          </a:p>
        </p:txBody>
      </p:sp>
    </p:spTree>
    <p:extLst>
      <p:ext uri="{BB962C8B-B14F-4D97-AF65-F5344CB8AC3E}">
        <p14:creationId xmlns:p14="http://schemas.microsoft.com/office/powerpoint/2010/main" val="3666168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31</a:t>
            </a:fld>
            <a:endParaRPr lang="en-US" dirty="0"/>
          </a:p>
        </p:txBody>
      </p:sp>
    </p:spTree>
    <p:extLst>
      <p:ext uri="{BB962C8B-B14F-4D97-AF65-F5344CB8AC3E}">
        <p14:creationId xmlns:p14="http://schemas.microsoft.com/office/powerpoint/2010/main" val="1995401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at the last visit – do not count late returns on this CRF to avoid double counting. The one unreturned, unused applicator that was first dispensed at enrollment is recorded on the visit 3.0 PDR in item 1b.</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32</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33</a:t>
            </a:fld>
            <a:endParaRPr lang="en-US" dirty="0"/>
          </a:p>
        </p:txBody>
      </p:sp>
    </p:spTree>
    <p:extLst>
      <p:ext uri="{BB962C8B-B14F-4D97-AF65-F5344CB8AC3E}">
        <p14:creationId xmlns:p14="http://schemas.microsoft.com/office/powerpoint/2010/main" val="240047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34</a:t>
            </a:fld>
            <a:endParaRPr lang="en-US" dirty="0"/>
          </a:p>
        </p:txBody>
      </p:sp>
    </p:spTree>
    <p:extLst>
      <p:ext uri="{BB962C8B-B14F-4D97-AF65-F5344CB8AC3E}">
        <p14:creationId xmlns:p14="http://schemas.microsoft.com/office/powerpoint/2010/main" val="3906798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at the last visit – do not count late returns on this CRF to avoid double counting. The unreturned, unused applicators that were late returns were already accounted for on the visit 3.0 and 4.0 PDR CRFs in item 1b.</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35</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previous PDR to account for late returns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36</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37</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a:t>
            </a:r>
            <a:r>
              <a:rPr lang="en-US" baseline="0" dirty="0" smtClean="0"/>
              <a:t> Period 2 Visit record 00 returned, 02 unused not returned. </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38</a:t>
            </a:fld>
            <a:endParaRPr lang="en-US" dirty="0"/>
          </a:p>
        </p:txBody>
      </p:sp>
    </p:spTree>
    <p:extLst>
      <p:ext uri="{BB962C8B-B14F-4D97-AF65-F5344CB8AC3E}">
        <p14:creationId xmlns:p14="http://schemas.microsoft.com/office/powerpoint/2010/main" val="9121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39</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Complete boxed items first – responses needed in order to use the tool</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a:t>
            </a:fld>
            <a:endParaRPr lang="en-US" dirty="0"/>
          </a:p>
        </p:txBody>
      </p:sp>
    </p:spTree>
    <p:extLst>
      <p:ext uri="{BB962C8B-B14F-4D97-AF65-F5344CB8AC3E}">
        <p14:creationId xmlns:p14="http://schemas.microsoft.com/office/powerpoint/2010/main" val="3642629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40</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41</a:t>
            </a:fld>
            <a:endParaRPr lang="en-US" dirty="0"/>
          </a:p>
        </p:txBody>
      </p:sp>
    </p:spTree>
    <p:extLst>
      <p:ext uri="{BB962C8B-B14F-4D97-AF65-F5344CB8AC3E}">
        <p14:creationId xmlns:p14="http://schemas.microsoft.com/office/powerpoint/2010/main" val="628816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42</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visit – need to update the CRF, as we can only have one PDR in database per ppt/visit code</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43</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a:t>
            </a:r>
            <a:r>
              <a:rPr lang="en-US" baseline="0" dirty="0" smtClean="0"/>
              <a:t> Period 2 Visit record 00 returned, 02 unused not returned. At Initiate Period 3 Visit, complete </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44</a:t>
            </a:fld>
            <a:endParaRPr lang="en-US" dirty="0"/>
          </a:p>
        </p:txBody>
      </p:sp>
    </p:spTree>
    <p:extLst>
      <p:ext uri="{BB962C8B-B14F-4D97-AF65-F5344CB8AC3E}">
        <p14:creationId xmlns:p14="http://schemas.microsoft.com/office/powerpoint/2010/main" val="91218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45</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at the last visit (End Period 2), which was nothing. Do not count late returns on this CRF to avoid double counting. The unreturned, unused applicators that were late returns were already accounted for on the visit 7.0 PDR in item 1f.</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46</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PDR of visit when product was supposed to be returned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47</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 Cindy’s request, state that the 27</a:t>
            </a:r>
            <a:r>
              <a:rPr lang="en-US" baseline="0" dirty="0" smtClean="0"/>
              <a:t> unused applicators will go back to the site pharmacy.</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48</a:t>
            </a:fld>
            <a:endParaRPr lang="en-US" dirty="0"/>
          </a:p>
        </p:txBody>
      </p:sp>
    </p:spTree>
    <p:extLst>
      <p:ext uri="{BB962C8B-B14F-4D97-AF65-F5344CB8AC3E}">
        <p14:creationId xmlns:p14="http://schemas.microsoft.com/office/powerpoint/2010/main" val="9121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49</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Captured to avoid</a:t>
            </a:r>
            <a:r>
              <a:rPr lang="en-US" baseline="0" dirty="0" smtClean="0"/>
              <a:t> overestimating adherence due to ppt failure to return unused product – </a:t>
            </a:r>
          </a:p>
          <a:p>
            <a:r>
              <a:rPr lang="en-US" baseline="0" dirty="0" smtClean="0"/>
              <a:t>NUMBERS MUST MATCH UP, such that the number dispensed minus the number returned should equal the number not returned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a:t>
            </a:fld>
            <a:endParaRPr lang="en-US" dirty="0"/>
          </a:p>
        </p:txBody>
      </p:sp>
    </p:spTree>
    <p:extLst>
      <p:ext uri="{BB962C8B-B14F-4D97-AF65-F5344CB8AC3E}">
        <p14:creationId xmlns:p14="http://schemas.microsoft.com/office/powerpoint/2010/main" val="36426297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at the last visit (Mid-Period 2, visit 6.0).</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50</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End</a:t>
            </a:r>
            <a:r>
              <a:rPr lang="en-US" baseline="0" dirty="0" smtClean="0"/>
              <a:t> Period 2 Visit record 00 returned, 02 unused not returned. At Initiate Period 3 Visit, complete </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51</a:t>
            </a:fld>
            <a:endParaRPr lang="en-US" dirty="0"/>
          </a:p>
        </p:txBody>
      </p:sp>
    </p:spTree>
    <p:extLst>
      <p:ext uri="{BB962C8B-B14F-4D97-AF65-F5344CB8AC3E}">
        <p14:creationId xmlns:p14="http://schemas.microsoft.com/office/powerpoint/2010/main" val="91218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03-DEC-12 is the date the last PDR was completed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52</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on the last PDR</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53</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54</a:t>
            </a:fld>
            <a:endParaRPr lang="en-US" dirty="0"/>
          </a:p>
        </p:txBody>
      </p:sp>
    </p:spTree>
    <p:extLst>
      <p:ext uri="{BB962C8B-B14F-4D97-AF65-F5344CB8AC3E}">
        <p14:creationId xmlns:p14="http://schemas.microsoft.com/office/powerpoint/2010/main" val="41484951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Slip</a:t>
            </a:r>
            <a:r>
              <a:rPr lang="en-US" baseline="0" dirty="0" smtClean="0"/>
              <a:t> not typically completed at Initiate Period Visits, since product was expected to be returned at the End Period Visit. However, since product was returned at the Initiate Period 3 visit, the slip needs to be completed (even if nothing was returned) to cover the period since the last completed visit (Mid-period 2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55</a:t>
            </a:fld>
            <a:endParaRPr lang="en-US" dirty="0"/>
          </a:p>
        </p:txBody>
      </p:sp>
    </p:spTree>
    <p:extLst>
      <p:ext uri="{BB962C8B-B14F-4D97-AF65-F5344CB8AC3E}">
        <p14:creationId xmlns:p14="http://schemas.microsoft.com/office/powerpoint/2010/main" val="2170313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document</a:t>
            </a:r>
            <a:r>
              <a:rPr lang="en-US" baseline="0" dirty="0" smtClean="0"/>
              <a:t> returns from what was dispensed on the last PDR completed, which was at the Mid-period 2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56</a:t>
            </a:fld>
            <a:endParaRPr lang="en-US" dirty="0"/>
          </a:p>
        </p:txBody>
      </p:sp>
    </p:spTree>
    <p:extLst>
      <p:ext uri="{BB962C8B-B14F-4D97-AF65-F5344CB8AC3E}">
        <p14:creationId xmlns:p14="http://schemas.microsoft.com/office/powerpoint/2010/main" val="28453754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57</a:t>
            </a:fld>
            <a:endParaRPr lang="en-US" dirty="0"/>
          </a:p>
        </p:txBody>
      </p:sp>
    </p:spTree>
    <p:extLst>
      <p:ext uri="{BB962C8B-B14F-4D97-AF65-F5344CB8AC3E}">
        <p14:creationId xmlns:p14="http://schemas.microsoft.com/office/powerpoint/2010/main" val="679035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need to add total number used over the whole 4-week period (include interim visit calculations)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58</a:t>
            </a:fld>
            <a:endParaRPr lang="en-US" dirty="0"/>
          </a:p>
        </p:txBody>
      </p:sp>
    </p:spTree>
    <p:extLst>
      <p:ext uri="{BB962C8B-B14F-4D97-AF65-F5344CB8AC3E}">
        <p14:creationId xmlns:p14="http://schemas.microsoft.com/office/powerpoint/2010/main" val="1583505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need to add total number used over the whole 4-week period (include interim visit calculations)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59</a:t>
            </a:fld>
            <a:endParaRPr lang="en-US" dirty="0"/>
          </a:p>
        </p:txBody>
      </p:sp>
    </p:spTree>
    <p:extLst>
      <p:ext uri="{BB962C8B-B14F-4D97-AF65-F5344CB8AC3E}">
        <p14:creationId xmlns:p14="http://schemas.microsoft.com/office/powerpoint/2010/main" val="158350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Must refer to the amount dispensed (if any) as recorded on the last PDR completed for the given</a:t>
            </a:r>
            <a:r>
              <a:rPr lang="en-US" baseline="0" dirty="0" smtClean="0"/>
              <a:t> ppt. This info is used for the data convergence interviews.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6</a:t>
            </a:fld>
            <a:endParaRPr lang="en-US" dirty="0"/>
          </a:p>
        </p:txBody>
      </p:sp>
    </p:spTree>
    <p:extLst>
      <p:ext uri="{BB962C8B-B14F-4D97-AF65-F5344CB8AC3E}">
        <p14:creationId xmlns:p14="http://schemas.microsoft.com/office/powerpoint/2010/main" val="36426297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 1 – tells</a:t>
            </a:r>
            <a:r>
              <a:rPr lang="en-US" baseline="0" dirty="0" smtClean="0"/>
              <a:t> SCHARP/BRWG which product regimen’s data is being reviewed/discussed; accounts for interviews that are made up in a different period than the missed interview (e.g., End Period 1 Visit is missed and data convergence interview is made up at Initiate Period 2 Visit)</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60</a:t>
            </a:fld>
            <a:endParaRPr lang="en-US" dirty="0"/>
          </a:p>
        </p:txBody>
      </p:sp>
    </p:spTree>
    <p:extLst>
      <p:ext uri="{BB962C8B-B14F-4D97-AF65-F5344CB8AC3E}">
        <p14:creationId xmlns:p14="http://schemas.microsoft.com/office/powerpoint/2010/main" val="1583505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on-line questionnaire link will be in the behavioral section of the SSP; set up BRWG (Ivan) will conduct a separate site training on how to conduct the data convergence interviews.</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61</a:t>
            </a:fld>
            <a:endParaRPr lang="en-US" dirty="0"/>
          </a:p>
        </p:txBody>
      </p:sp>
    </p:spTree>
    <p:extLst>
      <p:ext uri="{BB962C8B-B14F-4D97-AF65-F5344CB8AC3E}">
        <p14:creationId xmlns:p14="http://schemas.microsoft.com/office/powerpoint/2010/main" val="15835056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62</a:t>
            </a:fld>
            <a:endParaRPr lang="en-US" dirty="0"/>
          </a:p>
        </p:txBody>
      </p:sp>
    </p:spTree>
    <p:extLst>
      <p:ext uri="{BB962C8B-B14F-4D97-AF65-F5344CB8AC3E}">
        <p14:creationId xmlns:p14="http://schemas.microsoft.com/office/powerpoint/2010/main" val="36764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7</a:t>
            </a:fld>
            <a:endParaRPr lang="en-US" dirty="0"/>
          </a:p>
        </p:txBody>
      </p:sp>
    </p:spTree>
    <p:extLst>
      <p:ext uri="{BB962C8B-B14F-4D97-AF65-F5344CB8AC3E}">
        <p14:creationId xmlns:p14="http://schemas.microsoft.com/office/powerpoint/2010/main" val="2786677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 1 of tool – completed</a:t>
            </a:r>
            <a:r>
              <a:rPr lang="en-US" baseline="0" dirty="0" smtClean="0"/>
              <a:t> sheet printed/filed, serves as source document for items 1c and 1d</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8</a:t>
            </a:fld>
            <a:endParaRPr lang="en-US" dirty="0"/>
          </a:p>
        </p:txBody>
      </p:sp>
    </p:spTree>
    <p:extLst>
      <p:ext uri="{BB962C8B-B14F-4D97-AF65-F5344CB8AC3E}">
        <p14:creationId xmlns:p14="http://schemas.microsoft.com/office/powerpoint/2010/main" val="3965509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 2 of tool - completed</a:t>
            </a:r>
            <a:r>
              <a:rPr lang="en-US" baseline="0" dirty="0" smtClean="0"/>
              <a:t> sheet printed/filed, serves as source document for items 1g and 1h</a:t>
            </a:r>
            <a:endParaRPr lang="en-US" dirty="0"/>
          </a:p>
        </p:txBody>
      </p:sp>
      <p:sp>
        <p:nvSpPr>
          <p:cNvPr id="4" name="Slide Number Placeholder 3"/>
          <p:cNvSpPr>
            <a:spLocks noGrp="1"/>
          </p:cNvSpPr>
          <p:nvPr>
            <p:ph type="sldNum" sz="quarter" idx="10"/>
          </p:nvPr>
        </p:nvSpPr>
        <p:spPr/>
        <p:txBody>
          <a:bodyPr/>
          <a:lstStyle/>
          <a:p>
            <a:pPr>
              <a:defRPr/>
            </a:pPr>
            <a:fld id="{6EE3F0D8-1920-4BE7-B15D-107040DD8096}" type="slidenum">
              <a:rPr lang="en-US" smtClean="0"/>
              <a:pPr>
                <a:defRPr/>
              </a:pPr>
              <a:t>9</a:t>
            </a:fld>
            <a:endParaRPr lang="en-US" dirty="0"/>
          </a:p>
        </p:txBody>
      </p:sp>
    </p:spTree>
    <p:extLst>
      <p:ext uri="{BB962C8B-B14F-4D97-AF65-F5344CB8AC3E}">
        <p14:creationId xmlns:p14="http://schemas.microsoft.com/office/powerpoint/2010/main" val="319013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w="12700">
            <a:noFill/>
            <a:miter lim="800000"/>
            <a:headEnd/>
            <a:tailEnd/>
          </a:ln>
        </p:spPr>
        <p:txBody>
          <a:bodyPr wrap="none" anchor="ctr"/>
          <a:lstStyle/>
          <a:p>
            <a:pPr algn="ctr" eaLnBrk="1" hangingPunct="1"/>
            <a:endParaRPr lang="en-US" sz="2400" dirty="0"/>
          </a:p>
        </p:txBody>
      </p:sp>
      <p:grpSp>
        <p:nvGrpSpPr>
          <p:cNvPr id="5" name="Group 8"/>
          <p:cNvGrpSpPr>
            <a:grpSpLocks/>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p:spPr>
          <p:txBody>
            <a:bodyPr rot="10800000" wrap="none" anchor="ctr"/>
            <a:lstStyle/>
            <a:p>
              <a:pPr algn="ctr" eaLnBrk="1" hangingPunct="1"/>
              <a:endParaRPr lang="en-US" sz="2400" dirty="0"/>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dirty="0"/>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p:spPr>
          <p:txBody>
            <a:bodyPr rot="10800000" wrap="none" anchor="ctr"/>
            <a:lstStyle/>
            <a:p>
              <a:pPr algn="ctr" eaLnBrk="1" hangingPunct="1"/>
              <a:endParaRPr lang="en-US" sz="2400" dirty="0"/>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dirty="0"/>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p:spPr>
          <p:txBody>
            <a:bodyPr/>
            <a:lstStyle/>
            <a:p>
              <a:endParaRPr lang="en-US" dirty="0"/>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p:spPr>
          <p:txBody>
            <a:bodyPr wrap="none" anchor="ctr"/>
            <a:lstStyle/>
            <a:p>
              <a:pPr algn="ctr" eaLnBrk="1" hangingPunct="1"/>
              <a:endParaRPr lang="en-US" sz="2400" dirty="0"/>
            </a:p>
          </p:txBody>
        </p:sp>
      </p:grpSp>
      <p:sp>
        <p:nvSpPr>
          <p:cNvPr id="41987" name="Rectangle 3"/>
          <p:cNvSpPr>
            <a:spLocks noGrp="1" noChangeArrowheads="1"/>
          </p:cNvSpPr>
          <p:nvPr>
            <p:ph type="ctrTitle"/>
          </p:nvPr>
        </p:nvSpPr>
        <p:spPr>
          <a:xfrm>
            <a:off x="762000" y="1371600"/>
            <a:ext cx="7696200" cy="2057400"/>
          </a:xfrm>
        </p:spPr>
        <p:txBody>
          <a:bodyPr/>
          <a:lstStyle>
            <a:lvl1pPr>
              <a:defRPr sz="5400"/>
            </a:lvl1pPr>
          </a:lstStyle>
          <a:p>
            <a:r>
              <a:rPr lang="en-US"/>
              <a:t>Click to edit Master title style</a:t>
            </a:r>
          </a:p>
        </p:txBody>
      </p:sp>
      <p:sp>
        <p:nvSpPr>
          <p:cNvPr id="41988"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vl1pPr>
          </a:lstStyle>
          <a:p>
            <a:r>
              <a:rPr lang="en-US"/>
              <a:t>Click to edit Master subtitle style</a:t>
            </a:r>
          </a:p>
        </p:txBody>
      </p:sp>
      <p:sp>
        <p:nvSpPr>
          <p:cNvPr id="12" name="Rectangle 5"/>
          <p:cNvSpPr>
            <a:spLocks noGrp="1" noChangeArrowheads="1"/>
          </p:cNvSpPr>
          <p:nvPr>
            <p:ph type="dt" sz="half" idx="10"/>
          </p:nvPr>
        </p:nvSpPr>
        <p:spPr>
          <a:xfrm>
            <a:off x="457200" y="6248400"/>
            <a:ext cx="2133600" cy="457200"/>
          </a:xfrm>
        </p:spPr>
        <p:txBody>
          <a:bodyPr/>
          <a:lstStyle>
            <a:lvl1pPr>
              <a:defRPr smtClean="0"/>
            </a:lvl1pPr>
          </a:lstStyle>
          <a:p>
            <a:pPr>
              <a:defRPr/>
            </a:pPr>
            <a:endParaRPr lang="en-US" dirty="0"/>
          </a:p>
        </p:txBody>
      </p:sp>
      <p:sp>
        <p:nvSpPr>
          <p:cNvPr id="13" name="Rectangle 6"/>
          <p:cNvSpPr>
            <a:spLocks noGrp="1" noChangeArrowheads="1"/>
          </p:cNvSpPr>
          <p:nvPr>
            <p:ph type="ftr" sz="quarter" idx="11"/>
          </p:nvPr>
        </p:nvSpPr>
        <p:spPr/>
        <p:txBody>
          <a:bodyPr/>
          <a:lstStyle>
            <a:lvl1pPr>
              <a:defRPr smtClean="0"/>
            </a:lvl1pPr>
          </a:lstStyle>
          <a:p>
            <a:pPr>
              <a:defRPr/>
            </a:pPr>
            <a:endParaRPr lang="en-US" dirty="0"/>
          </a:p>
        </p:txBody>
      </p:sp>
      <p:sp>
        <p:nvSpPr>
          <p:cNvPr id="14" name="Rectangle 7"/>
          <p:cNvSpPr>
            <a:spLocks noGrp="1" noChangeArrowheads="1"/>
          </p:cNvSpPr>
          <p:nvPr>
            <p:ph type="sldNum" sz="quarter" idx="12"/>
          </p:nvPr>
        </p:nvSpPr>
        <p:spPr>
          <a:xfrm>
            <a:off x="6553200" y="6248400"/>
            <a:ext cx="2133600" cy="457200"/>
          </a:xfrm>
        </p:spPr>
        <p:txBody>
          <a:bodyPr/>
          <a:lstStyle>
            <a:lvl1pPr>
              <a:defRPr b="1" smtClean="0"/>
            </a:lvl1pPr>
          </a:lstStyle>
          <a:p>
            <a:pPr>
              <a:defRPr/>
            </a:pPr>
            <a:fld id="{583E158E-D047-4EB3-96B5-20BA65ED18C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4EA9AC-9595-4E0A-A485-C0C83137BFC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BA80A0-1D81-4A05-90FA-2D18239A837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828800"/>
            <a:ext cx="8229600" cy="4302125"/>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7CD31B-D000-48C8-ADE6-80BB85F8E79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33400"/>
            <a:ext cx="8229600" cy="559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B7AFA73-F147-4724-8CA3-4E441F185EA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7F45124-5E52-4471-BBD8-ACF042D01AC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ED72C53-5014-4884-860B-C20BEE197B5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62ABE3F-5256-42BA-B333-4F3A7A6573D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25B7CCB-31AD-4861-98BF-0A8F821C2C0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7311D15-983E-4CC3-9413-DE4E310CDC8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F8BCFBE-92C1-4C23-A2A6-7AFB535061D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FED1A1C-91E6-45F0-8AC3-F7759185046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F46A252-B3A1-41B9-90DA-ED51169E9E7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3400"/>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828800"/>
            <a:ext cx="8229600" cy="4302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8400"/>
            <a:ext cx="167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atin typeface="Arial" charset="0"/>
              </a:defRPr>
            </a:lvl1pPr>
          </a:lstStyle>
          <a:p>
            <a:pPr>
              <a:defRPr/>
            </a:pPr>
            <a:endParaRPr lang="en-US" dirty="0"/>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Arial" charset="0"/>
              </a:defRPr>
            </a:lvl1pPr>
          </a:lstStyle>
          <a:p>
            <a:pPr>
              <a:defRPr/>
            </a:pPr>
            <a:endParaRPr lang="en-US" dirty="0"/>
          </a:p>
        </p:txBody>
      </p:sp>
      <p:sp>
        <p:nvSpPr>
          <p:cNvPr id="4096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charset="0"/>
              </a:defRPr>
            </a:lvl1pPr>
          </a:lstStyle>
          <a:p>
            <a:pPr>
              <a:defRPr/>
            </a:pPr>
            <a:fld id="{B62FD1CC-1E99-4140-9537-E7C6E3C2C36F}" type="slidenum">
              <a:rPr lang="en-US"/>
              <a:pPr>
                <a:defRPr/>
              </a:pPr>
              <a:t>‹#›</a:t>
            </a:fld>
            <a:endParaRPr lang="en-US" dirty="0"/>
          </a:p>
        </p:txBody>
      </p:sp>
      <p:grpSp>
        <p:nvGrpSpPr>
          <p:cNvPr id="1031" name="Group 7"/>
          <p:cNvGrpSpPr>
            <a:grpSpLocks/>
          </p:cNvGrpSpPr>
          <p:nvPr/>
        </p:nvGrpSpPr>
        <p:grpSpPr bwMode="auto">
          <a:xfrm>
            <a:off x="279400" y="152400"/>
            <a:ext cx="8686800" cy="1295400"/>
            <a:chOff x="176" y="96"/>
            <a:chExt cx="5472" cy="1008"/>
          </a:xfrm>
        </p:grpSpPr>
        <p:sp>
          <p:nvSpPr>
            <p:cNvPr id="1032" name="Line 8"/>
            <p:cNvSpPr>
              <a:spLocks noChangeShapeType="1"/>
            </p:cNvSpPr>
            <p:nvPr/>
          </p:nvSpPr>
          <p:spPr bwMode="auto">
            <a:xfrm flipH="1">
              <a:off x="288" y="1104"/>
              <a:ext cx="5232" cy="0"/>
            </a:xfrm>
            <a:prstGeom prst="line">
              <a:avLst/>
            </a:prstGeom>
            <a:noFill/>
            <a:ln w="12700">
              <a:solidFill>
                <a:schemeClr val="tx1"/>
              </a:solidFill>
              <a:round/>
              <a:headEnd/>
              <a:tailEnd/>
            </a:ln>
          </p:spPr>
          <p:txBody>
            <a:bodyPr/>
            <a:lstStyle/>
            <a:p>
              <a:endParaRPr lang="en-US" dirty="0"/>
            </a:p>
          </p:txBody>
        </p:sp>
        <p:sp>
          <p:nvSpPr>
            <p:cNvPr id="1033" name="Rectangle 9"/>
            <p:cNvSpPr>
              <a:spLocks noChangeArrowheads="1"/>
            </p:cNvSpPr>
            <p:nvPr/>
          </p:nvSpPr>
          <p:spPr bwMode="auto">
            <a:xfrm>
              <a:off x="5504" y="96"/>
              <a:ext cx="144" cy="145"/>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dirty="0">
                <a:latin typeface="Arial" charset="0"/>
              </a:endParaRPr>
            </a:p>
          </p:txBody>
        </p:sp>
        <p:sp>
          <p:nvSpPr>
            <p:cNvPr id="1034" name="Rectangle 10"/>
            <p:cNvSpPr>
              <a:spLocks noChangeArrowheads="1"/>
            </p:cNvSpPr>
            <p:nvPr/>
          </p:nvSpPr>
          <p:spPr bwMode="auto">
            <a:xfrm>
              <a:off x="176" y="96"/>
              <a:ext cx="5326" cy="145"/>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dirty="0">
                <a:latin typeface="Arial" charset="0"/>
              </a:endParaRPr>
            </a:p>
          </p:txBody>
        </p:sp>
        <p:sp>
          <p:nvSpPr>
            <p:cNvPr id="1035" name="Rectangle 11"/>
            <p:cNvSpPr>
              <a:spLocks noChangeArrowheads="1"/>
            </p:cNvSpPr>
            <p:nvPr/>
          </p:nvSpPr>
          <p:spPr bwMode="auto">
            <a:xfrm>
              <a:off x="176" y="241"/>
              <a:ext cx="5326" cy="89"/>
            </a:xfrm>
            <a:prstGeom prst="rect">
              <a:avLst/>
            </a:prstGeom>
            <a:solidFill>
              <a:schemeClr val="bg2"/>
            </a:solidFill>
            <a:ln w="12700">
              <a:solidFill>
                <a:schemeClr val="tx1"/>
              </a:solidFill>
              <a:miter lim="800000"/>
              <a:headEnd/>
              <a:tailEnd/>
            </a:ln>
          </p:spPr>
          <p:txBody>
            <a:bodyPr wrap="none" anchor="ctr"/>
            <a:lstStyle/>
            <a:p>
              <a:pPr algn="ctr" eaLnBrk="1" hangingPunct="1"/>
              <a:endParaRPr lang="en-US" sz="2400" dirty="0">
                <a:latin typeface="Arial" charset="0"/>
              </a:endParaRPr>
            </a:p>
          </p:txBody>
        </p:sp>
        <p:sp>
          <p:nvSpPr>
            <p:cNvPr id="1036"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p:spPr>
          <p:txBody>
            <a:bodyPr wrap="none" anchor="ctr"/>
            <a:lstStyle/>
            <a:p>
              <a:pPr algn="ctr" eaLnBrk="1" hangingPunct="1"/>
              <a:endParaRPr lang="en-US" sz="2400" dirty="0">
                <a:latin typeface="Arial" charset="0"/>
              </a:endParaRPr>
            </a:p>
          </p:txBody>
        </p:sp>
      </p:grpSp>
    </p:spTree>
  </p:cSld>
  <p:clrMap bg1="lt1" tx1="dk1" bg2="lt2" tx2="dk2" accent1="accent1" accent2="accent2" accent3="accent3" accent4="accent4" accent5="accent5" accent6="accent6" hlink="hlink" folHlink="folHlink"/>
  <p:sldLayoutIdLst>
    <p:sldLayoutId id="2147483740"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2.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png"/><Relationship Id="rId5" Type="http://schemas.openxmlformats.org/officeDocument/2006/relationships/image" Target="../media/image10.w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2.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0"/>
            <a:ext cx="8077200" cy="2057400"/>
          </a:xfrm>
        </p:spPr>
        <p:txBody>
          <a:bodyPr/>
          <a:lstStyle/>
          <a:p>
            <a:r>
              <a:rPr lang="en-US" sz="4400" dirty="0" smtClean="0"/>
              <a:t>MTN-017 Product Dispensation and Return CRF (PDR)</a:t>
            </a:r>
            <a:endParaRPr lang="en-US" sz="4400" dirty="0"/>
          </a:p>
        </p:txBody>
      </p:sp>
      <p:pic>
        <p:nvPicPr>
          <p:cNvPr id="1028" name="Picture 4" descr="C:\Program Files (x86)\Microsoft Office\MEDIA\CAGCAT10\j0186002.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3925737"/>
            <a:ext cx="1775765" cy="182514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0544910"/>
      </p:ext>
    </p:extLst>
  </p:cSld>
  <p:clrMapOvr>
    <a:masterClrMapping/>
  </p:clrMapOvr>
  <mc:AlternateContent xmlns:mc="http://schemas.openxmlformats.org/markup-compatibility/2006" xmlns:p14="http://schemas.microsoft.com/office/powerpoint/2010/main">
    <mc:Choice Requires="p14">
      <p:transition spd="slow" p14:dur="2000" advTm="32730"/>
    </mc:Choice>
    <mc:Fallback xmlns="">
      <p:transition spd="slow" advTm="3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5597525"/>
          </a:xfrm>
        </p:spPr>
        <p:txBody>
          <a:bodyPr/>
          <a:lstStyle/>
          <a:p>
            <a:pPr marL="0" indent="0">
              <a:buNone/>
            </a:pPr>
            <a:r>
              <a:rPr lang="en-US" dirty="0" smtClean="0"/>
              <a:t>Product Dispensation and Return CRF</a:t>
            </a:r>
            <a:endParaRPr lang="en-US" dirty="0"/>
          </a:p>
        </p:txBody>
      </p:sp>
      <p:sp>
        <p:nvSpPr>
          <p:cNvPr id="3" name="Content Placeholder 2"/>
          <p:cNvSpPr txBox="1">
            <a:spLocks/>
          </p:cNvSpPr>
          <p:nvPr/>
        </p:nvSpPr>
        <p:spPr>
          <a:xfrm>
            <a:off x="457200" y="1600200"/>
            <a:ext cx="83820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r>
              <a:rPr lang="en-US" dirty="0" smtClean="0"/>
              <a:t>Completed by clinic staff</a:t>
            </a:r>
          </a:p>
          <a:p>
            <a:r>
              <a:rPr lang="en-US" dirty="0" smtClean="0"/>
              <a:t>Required at Enrollment, Initiate Period, Mid-period and End period visits</a:t>
            </a:r>
          </a:p>
          <a:p>
            <a:r>
              <a:rPr lang="en-US" dirty="0" smtClean="0"/>
              <a:t>Required at early termination, if applicable</a:t>
            </a:r>
          </a:p>
          <a:p>
            <a:r>
              <a:rPr lang="en-US" dirty="0" smtClean="0"/>
              <a:t>Completed at interim visits </a:t>
            </a:r>
            <a:r>
              <a:rPr lang="en-US" i="1" dirty="0" smtClean="0"/>
              <a:t>only </a:t>
            </a:r>
            <a:r>
              <a:rPr lang="en-US" dirty="0" smtClean="0"/>
              <a:t>when product is dispensed </a:t>
            </a:r>
            <a:r>
              <a:rPr lang="en-US" u="sng" dirty="0" smtClean="0"/>
              <a:t>or</a:t>
            </a:r>
            <a:r>
              <a:rPr lang="en-US" dirty="0" smtClean="0"/>
              <a:t> returned </a:t>
            </a:r>
          </a:p>
          <a:p>
            <a:pPr lvl="1"/>
            <a:r>
              <a:rPr lang="en-US" i="1" dirty="0" smtClean="0"/>
              <a:t>Excludes late returns  </a:t>
            </a:r>
          </a:p>
          <a:p>
            <a:pPr lvl="1"/>
            <a:r>
              <a:rPr lang="en-US" dirty="0" smtClean="0"/>
              <a:t>E.g., product hold or resume, early termination </a:t>
            </a:r>
          </a:p>
          <a:p>
            <a:pPr marL="0" indent="0">
              <a:buNone/>
            </a:pPr>
            <a:r>
              <a:rPr lang="en-US" dirty="0" smtClean="0"/>
              <a:t>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963289"/>
      </p:ext>
    </p:extLst>
  </p:cSld>
  <p:clrMapOvr>
    <a:masterClrMapping/>
  </p:clrMapOvr>
  <mc:AlternateContent xmlns:mc="http://schemas.openxmlformats.org/markup-compatibility/2006" xmlns:p14="http://schemas.microsoft.com/office/powerpoint/2010/main">
    <mc:Choice Requires="p14">
      <p:transition spd="slow" p14:dur="2000" advTm="57726"/>
    </mc:Choice>
    <mc:Fallback xmlns="">
      <p:transition spd="slow" advTm="57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9" presetClass="emph" presetSubtype="0" fill="hold" grpId="2" nodeType="withEffect">
                                  <p:stCondLst>
                                    <p:cond delay="0"/>
                                  </p:stCondLst>
                                  <p:childTnLst>
                                    <p:animClr clrSpc="rgb" dir="cw">
                                      <p:cBhvr override="childStyle">
                                        <p:cTn id="16" dur="500" fill="hold"/>
                                        <p:tgtEl>
                                          <p:spTgt spid="3">
                                            <p:txEl>
                                              <p:pRg st="0" end="0"/>
                                            </p:txEl>
                                          </p:spTgt>
                                        </p:tgtEl>
                                        <p:attrNameLst>
                                          <p:attrName>style.color</p:attrName>
                                        </p:attrNameLst>
                                      </p:cBhvr>
                                      <p:to>
                                        <a:srgbClr val="B2B2B2"/>
                                      </p:to>
                                    </p:animClr>
                                    <p:animClr clrSpc="rgb" dir="cw">
                                      <p:cBhvr>
                                        <p:cTn id="17" dur="500" fill="hold"/>
                                        <p:tgtEl>
                                          <p:spTgt spid="3">
                                            <p:txEl>
                                              <p:pRg st="0" end="0"/>
                                            </p:txEl>
                                          </p:spTgt>
                                        </p:tgtEl>
                                        <p:attrNameLst>
                                          <p:attrName>fillcolor</p:attrName>
                                        </p:attrNameLst>
                                      </p:cBhvr>
                                      <p:to>
                                        <a:srgbClr val="B2B2B2"/>
                                      </p:to>
                                    </p:animClr>
                                    <p:set>
                                      <p:cBhvr>
                                        <p:cTn id="18" dur="500" fill="hold"/>
                                        <p:tgtEl>
                                          <p:spTgt spid="3">
                                            <p:txEl>
                                              <p:pRg st="0" end="0"/>
                                            </p:txEl>
                                          </p:spTgt>
                                        </p:tgtEl>
                                        <p:attrNameLst>
                                          <p:attrName>fill.type</p:attrName>
                                        </p:attrNameLst>
                                      </p:cBhvr>
                                      <p:to>
                                        <p:strVal val="solid"/>
                                      </p:to>
                                    </p:set>
                                    <p:set>
                                      <p:cBhvr>
                                        <p:cTn id="19" dur="500" fill="hold"/>
                                        <p:tgtEl>
                                          <p:spTgt spid="3">
                                            <p:txEl>
                                              <p:pRg st="0" end="0"/>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par>
                                <p:cTn id="24" presetID="19" presetClass="emph" presetSubtype="0" fill="hold" grpId="3" nodeType="withEffect">
                                  <p:stCondLst>
                                    <p:cond delay="0"/>
                                  </p:stCondLst>
                                  <p:childTnLst>
                                    <p:animClr clrSpc="rgb" dir="cw">
                                      <p:cBhvr override="childStyle">
                                        <p:cTn id="25" dur="500" fill="hold"/>
                                        <p:tgtEl>
                                          <p:spTgt spid="3">
                                            <p:txEl>
                                              <p:pRg st="1" end="1"/>
                                            </p:txEl>
                                          </p:spTgt>
                                        </p:tgtEl>
                                        <p:attrNameLst>
                                          <p:attrName>style.color</p:attrName>
                                        </p:attrNameLst>
                                      </p:cBhvr>
                                      <p:to>
                                        <a:srgbClr val="B2B2B2"/>
                                      </p:to>
                                    </p:animClr>
                                    <p:animClr clrSpc="rgb" dir="cw">
                                      <p:cBhvr>
                                        <p:cTn id="26" dur="500" fill="hold"/>
                                        <p:tgtEl>
                                          <p:spTgt spid="3">
                                            <p:txEl>
                                              <p:pRg st="1" end="1"/>
                                            </p:txEl>
                                          </p:spTgt>
                                        </p:tgtEl>
                                        <p:attrNameLst>
                                          <p:attrName>fillcolor</p:attrName>
                                        </p:attrNameLst>
                                      </p:cBhvr>
                                      <p:to>
                                        <a:srgbClr val="B2B2B2"/>
                                      </p:to>
                                    </p:animClr>
                                    <p:set>
                                      <p:cBhvr>
                                        <p:cTn id="27" dur="500" fill="hold"/>
                                        <p:tgtEl>
                                          <p:spTgt spid="3">
                                            <p:txEl>
                                              <p:pRg st="1" end="1"/>
                                            </p:txEl>
                                          </p:spTgt>
                                        </p:tgtEl>
                                        <p:attrNameLst>
                                          <p:attrName>fill.type</p:attrName>
                                        </p:attrNameLst>
                                      </p:cBhvr>
                                      <p:to>
                                        <p:strVal val="solid"/>
                                      </p:to>
                                    </p:set>
                                    <p:set>
                                      <p:cBhvr>
                                        <p:cTn id="28" dur="500" fill="hold"/>
                                        <p:tgtEl>
                                          <p:spTgt spid="3">
                                            <p:txEl>
                                              <p:pRg st="1" end="1"/>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par>
                                <p:cTn id="35" presetID="19" presetClass="emph" presetSubtype="0" fill="hold" grpId="3" nodeType="withEffect">
                                  <p:stCondLst>
                                    <p:cond delay="0"/>
                                  </p:stCondLst>
                                  <p:childTnLst>
                                    <p:animClr clrSpc="rgb" dir="cw">
                                      <p:cBhvr override="childStyle">
                                        <p:cTn id="36" dur="500" fill="hold"/>
                                        <p:tgtEl>
                                          <p:spTgt spid="3">
                                            <p:txEl>
                                              <p:pRg st="2" end="2"/>
                                            </p:txEl>
                                          </p:spTgt>
                                        </p:tgtEl>
                                        <p:attrNameLst>
                                          <p:attrName>style.color</p:attrName>
                                        </p:attrNameLst>
                                      </p:cBhvr>
                                      <p:to>
                                        <a:srgbClr val="B2B2B2"/>
                                      </p:to>
                                    </p:animClr>
                                    <p:animClr clrSpc="rgb" dir="cw">
                                      <p:cBhvr>
                                        <p:cTn id="37" dur="500" fill="hold"/>
                                        <p:tgtEl>
                                          <p:spTgt spid="3">
                                            <p:txEl>
                                              <p:pRg st="2" end="2"/>
                                            </p:txEl>
                                          </p:spTgt>
                                        </p:tgtEl>
                                        <p:attrNameLst>
                                          <p:attrName>fillcolor</p:attrName>
                                        </p:attrNameLst>
                                      </p:cBhvr>
                                      <p:to>
                                        <a:srgbClr val="B2B2B2"/>
                                      </p:to>
                                    </p:animClr>
                                    <p:set>
                                      <p:cBhvr>
                                        <p:cTn id="38" dur="500" fill="hold"/>
                                        <p:tgtEl>
                                          <p:spTgt spid="3">
                                            <p:txEl>
                                              <p:pRg st="2" end="2"/>
                                            </p:txEl>
                                          </p:spTgt>
                                        </p:tgtEl>
                                        <p:attrNameLst>
                                          <p:attrName>fill.type</p:attrName>
                                        </p:attrNameLst>
                                      </p:cBhvr>
                                      <p:to>
                                        <p:strVal val="solid"/>
                                      </p:to>
                                    </p:set>
                                    <p:set>
                                      <p:cBhvr>
                                        <p:cTn id="39" dur="500" fill="hold"/>
                                        <p:tgtEl>
                                          <p:spTgt spid="3">
                                            <p:txEl>
                                              <p:pRg st="2" end="2"/>
                                            </p:txEl>
                                          </p:spTgt>
                                        </p:tgtEl>
                                        <p:attrNameLst>
                                          <p:attrName>fill.on</p:attrName>
                                        </p:attrNameLst>
                                      </p:cBhvr>
                                      <p:to>
                                        <p:strVal val="true"/>
                                      </p:to>
                                    </p:set>
                                  </p:childTnLst>
                                </p:cTn>
                              </p:par>
                              <p:par>
                                <p:cTn id="40" presetID="1" presetClass="entr" presetSubtype="0" fill="hold" grpId="0"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bldLst>
      <p:bldP spid="3" grpId="0" uiExpand="1" build="p"/>
      <p:bldP spid="3" grpId="2" uiExpand="1" build="allAtOnce"/>
      <p:bldP spid="3" grpId="3"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184" y="115456"/>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4438650"/>
            <a:ext cx="8707583" cy="1815882"/>
          </a:xfrm>
          <a:prstGeom prst="rect">
            <a:avLst/>
          </a:prstGeom>
        </p:spPr>
        <p:txBody>
          <a:bodyPr wrap="square">
            <a:spAutoFit/>
          </a:bodyPr>
          <a:lstStyle/>
          <a:p>
            <a:pPr algn="ctr"/>
            <a:r>
              <a:rPr lang="en-US" sz="2800" i="1" dirty="0" smtClean="0">
                <a:solidFill>
                  <a:srgbClr val="CC0066"/>
                </a:solidFill>
                <a:latin typeface="+mn-lt"/>
              </a:rPr>
              <a:t>Slip is source for PDR unused product returns</a:t>
            </a:r>
          </a:p>
          <a:p>
            <a:pPr algn="ctr"/>
            <a:endParaRPr lang="en-US" sz="2800" i="1" dirty="0">
              <a:solidFill>
                <a:srgbClr val="CC0066"/>
              </a:solidFill>
              <a:latin typeface="+mn-lt"/>
            </a:endParaRPr>
          </a:p>
          <a:p>
            <a:pPr algn="ctr"/>
            <a:r>
              <a:rPr lang="en-US" sz="2800" i="1" u="sng" dirty="0" smtClean="0">
                <a:solidFill>
                  <a:srgbClr val="CC0066"/>
                </a:solidFill>
                <a:latin typeface="+mn-lt"/>
              </a:rPr>
              <a:t>All</a:t>
            </a:r>
            <a:r>
              <a:rPr lang="en-US" sz="2800" i="1" dirty="0" smtClean="0">
                <a:solidFill>
                  <a:srgbClr val="CC0066"/>
                </a:solidFill>
                <a:latin typeface="+mn-lt"/>
              </a:rPr>
              <a:t> product returned (on time or late) at a given visit is recorded on slip for that visit </a:t>
            </a:r>
          </a:p>
        </p:txBody>
      </p:sp>
      <p:sp>
        <p:nvSpPr>
          <p:cNvPr id="7" name="Rectangle 6"/>
          <p:cNvSpPr/>
          <p:nvPr/>
        </p:nvSpPr>
        <p:spPr bwMode="auto">
          <a:xfrm>
            <a:off x="439884" y="2362200"/>
            <a:ext cx="7772400" cy="1813560"/>
          </a:xfrm>
          <a:prstGeom prst="rect">
            <a:avLst/>
          </a:prstGeom>
          <a:noFill/>
          <a:ln w="38100" cap="flat" cmpd="sng" algn="ctr">
            <a:solidFill>
              <a:srgbClr val="CC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8" name="Straight Arrow Connector 7"/>
          <p:cNvCxnSpPr/>
          <p:nvPr/>
        </p:nvCxnSpPr>
        <p:spPr>
          <a:xfrm flipV="1">
            <a:off x="4191000" y="4134393"/>
            <a:ext cx="0" cy="419101"/>
          </a:xfrm>
          <a:prstGeom prst="straightConnector1">
            <a:avLst/>
          </a:prstGeom>
          <a:noFill/>
          <a:ln w="41275" cap="flat" cmpd="sng" algn="ctr">
            <a:solidFill>
              <a:sysClr val="windowText" lastClr="000000"/>
            </a:solidFill>
            <a:prstDash val="solid"/>
            <a:tailEnd type="arrow"/>
          </a:ln>
          <a:effectLst/>
        </p:spPr>
      </p:cxn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11112872"/>
      </p:ext>
    </p:extLst>
  </p:cSld>
  <p:clrMapOvr>
    <a:masterClrMapping/>
  </p:clrMapOvr>
  <mc:AlternateContent xmlns:mc="http://schemas.openxmlformats.org/markup-compatibility/2006" xmlns:p14="http://schemas.microsoft.com/office/powerpoint/2010/main">
    <mc:Choice Requires="p14">
      <p:transition spd="slow" p14:dur="2000" advTm="43693"/>
    </mc:Choice>
    <mc:Fallback xmlns="">
      <p:transition spd="slow" advTm="4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4"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84" y="115456"/>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29195" y="4572000"/>
            <a:ext cx="8305799" cy="1754326"/>
          </a:xfrm>
          <a:prstGeom prst="rect">
            <a:avLst/>
          </a:prstGeom>
        </p:spPr>
        <p:txBody>
          <a:bodyPr wrap="square">
            <a:spAutoFit/>
          </a:bodyPr>
          <a:lstStyle/>
          <a:p>
            <a:pPr algn="ctr"/>
            <a:r>
              <a:rPr lang="en-US" sz="3600" i="1" dirty="0" smtClean="0">
                <a:solidFill>
                  <a:srgbClr val="7030A0"/>
                </a:solidFill>
                <a:latin typeface="+mn-lt"/>
              </a:rPr>
              <a:t>Comments section is source for all unused product not returned, per ppt self-report</a:t>
            </a:r>
          </a:p>
        </p:txBody>
      </p:sp>
      <p:sp>
        <p:nvSpPr>
          <p:cNvPr id="5" name="Oval 4"/>
          <p:cNvSpPr/>
          <p:nvPr/>
        </p:nvSpPr>
        <p:spPr bwMode="auto">
          <a:xfrm>
            <a:off x="304799" y="4038601"/>
            <a:ext cx="1905001" cy="609600"/>
          </a:xfrm>
          <a:prstGeom prst="ellipse">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9134378"/>
      </p:ext>
    </p:extLst>
  </p:cSld>
  <p:clrMapOvr>
    <a:masterClrMapping/>
  </p:clrMapOvr>
  <mc:AlternateContent xmlns:mc="http://schemas.openxmlformats.org/markup-compatibility/2006" xmlns:p14="http://schemas.microsoft.com/office/powerpoint/2010/main">
    <mc:Choice Requires="p14">
      <p:transition spd="slow" p14:dur="2000" advTm="11555"/>
    </mc:Choice>
    <mc:Fallback xmlns="">
      <p:transition spd="slow" advTm="11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84" y="115456"/>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33400" y="4419600"/>
            <a:ext cx="8305800" cy="1569660"/>
          </a:xfrm>
          <a:prstGeom prst="rect">
            <a:avLst/>
          </a:prstGeom>
        </p:spPr>
        <p:txBody>
          <a:bodyPr wrap="square">
            <a:spAutoFit/>
          </a:bodyPr>
          <a:lstStyle/>
          <a:p>
            <a:pPr algn="ctr"/>
            <a:r>
              <a:rPr lang="en-US" sz="3200" dirty="0" smtClean="0">
                <a:solidFill>
                  <a:srgbClr val="7030A0"/>
                </a:solidFill>
                <a:latin typeface="+mn-lt"/>
              </a:rPr>
              <a:t>For given visit, </a:t>
            </a:r>
            <a:r>
              <a:rPr lang="en-US" sz="3200" i="1" dirty="0" smtClean="0">
                <a:solidFill>
                  <a:srgbClr val="7030A0"/>
                </a:solidFill>
                <a:latin typeface="+mn-lt"/>
              </a:rPr>
              <a:t>only </a:t>
            </a:r>
            <a:r>
              <a:rPr lang="en-US" sz="3200" dirty="0" smtClean="0">
                <a:solidFill>
                  <a:srgbClr val="7030A0"/>
                </a:solidFill>
                <a:latin typeface="+mn-lt"/>
              </a:rPr>
              <a:t>transcribe onto PDR unused product counts from dispensed amounts as recorded on last PDR CRF</a:t>
            </a:r>
            <a:endParaRPr lang="en-US" sz="3200" i="1" dirty="0" smtClean="0">
              <a:solidFill>
                <a:srgbClr val="7030A0"/>
              </a:solidFill>
              <a:latin typeface="+mn-lt"/>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9268849"/>
      </p:ext>
    </p:extLst>
  </p:cSld>
  <p:clrMapOvr>
    <a:masterClrMapping/>
  </p:clrMapOvr>
  <mc:AlternateContent xmlns:mc="http://schemas.openxmlformats.org/markup-compatibility/2006" xmlns:p14="http://schemas.microsoft.com/office/powerpoint/2010/main">
    <mc:Choice Requires="p14">
      <p:transition spd="slow" p14:dur="2000" advTm="48730"/>
    </mc:Choice>
    <mc:Fallback xmlns="">
      <p:transition spd="slow" advTm="48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184" y="115456"/>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04800" y="4463141"/>
            <a:ext cx="8305800" cy="1200329"/>
          </a:xfrm>
          <a:prstGeom prst="rect">
            <a:avLst/>
          </a:prstGeom>
        </p:spPr>
        <p:txBody>
          <a:bodyPr wrap="square">
            <a:spAutoFit/>
          </a:bodyPr>
          <a:lstStyle/>
          <a:p>
            <a:pPr algn="ctr"/>
            <a:r>
              <a:rPr lang="en-US" sz="3600" dirty="0" smtClean="0">
                <a:solidFill>
                  <a:srgbClr val="7030A0"/>
                </a:solidFill>
                <a:latin typeface="+mn-lt"/>
              </a:rPr>
              <a:t>Transcribe late returns by updating previously completed PDR forms</a:t>
            </a:r>
            <a:endParaRPr lang="en-US" sz="3600" i="1" dirty="0" smtClean="0">
              <a:solidFill>
                <a:srgbClr val="7030A0"/>
              </a:solidFill>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2082394"/>
      </p:ext>
    </p:extLst>
  </p:cSld>
  <p:clrMapOvr>
    <a:masterClrMapping/>
  </p:clrMapOvr>
  <mc:AlternateContent xmlns:mc="http://schemas.openxmlformats.org/markup-compatibility/2006" xmlns:p14="http://schemas.microsoft.com/office/powerpoint/2010/main">
    <mc:Choice Requires="p14">
      <p:transition spd="slow" p14:dur="2000" advTm="26935"/>
    </mc:Choice>
    <mc:Fallback xmlns="">
      <p:transition spd="slow" advTm="2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latin typeface="+mj-lt"/>
              </a:rPr>
              <a:t>Defining Last PDR for Product Returns</a:t>
            </a:r>
            <a:endParaRPr lang="en-US" dirty="0">
              <a:latin typeface="+mj-lt"/>
            </a:endParaRPr>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grpSp>
        <p:nvGrpSpPr>
          <p:cNvPr id="48" name="Group 47"/>
          <p:cNvGrpSpPr/>
          <p:nvPr/>
        </p:nvGrpSpPr>
        <p:grpSpPr>
          <a:xfrm>
            <a:off x="0" y="1541383"/>
            <a:ext cx="2146465" cy="2552210"/>
            <a:chOff x="0" y="1541383"/>
            <a:chExt cx="2146465" cy="2552210"/>
          </a:xfrm>
        </p:grpSpPr>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Enrollment </a:t>
              </a:r>
              <a:endParaRPr kumimoji="0" lang="en-US" sz="2000" b="1" i="0" u="none" strike="noStrike" kern="0" cap="none" spc="0" normalizeH="0" baseline="0" noProof="0" dirty="0">
                <a:ln>
                  <a:noFill/>
                </a:ln>
                <a:solidFill>
                  <a:srgbClr val="00B050"/>
                </a:solidFill>
                <a:effectLst/>
                <a:uLnTx/>
                <a:uFillTx/>
              </a:endParaRPr>
            </a:p>
          </p:txBody>
        </p:sp>
      </p:grp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1 (Visit 3)</a:t>
            </a:r>
            <a:endParaRPr kumimoji="0" lang="en-US" sz="2000" b="1" i="0" u="none" strike="noStrike" kern="0" cap="none" spc="0" normalizeH="0" baseline="0" noProof="0" dirty="0">
              <a:ln>
                <a:noFill/>
              </a:ln>
              <a:solidFill>
                <a:srgbClr val="00B0F0"/>
              </a:solidFill>
              <a:effectLst/>
              <a:uLnTx/>
              <a:uFillTx/>
            </a:endParaRPr>
          </a:p>
        </p:txBody>
      </p:sp>
      <p:grpSp>
        <p:nvGrpSpPr>
          <p:cNvPr id="50" name="Group 49"/>
          <p:cNvGrpSpPr/>
          <p:nvPr/>
        </p:nvGrpSpPr>
        <p:grpSpPr>
          <a:xfrm>
            <a:off x="1489116" y="2898525"/>
            <a:ext cx="1746168" cy="1250385"/>
            <a:chOff x="1489116" y="2898525"/>
            <a:chExt cx="1746168" cy="1250385"/>
          </a:xfrm>
        </p:grpSpPr>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1 (Visit 4)</a:t>
              </a:r>
              <a:endParaRPr kumimoji="0" lang="en-US" sz="2000" b="1" i="0" u="none" strike="noStrike" kern="0" cap="none" spc="0" normalizeH="0" baseline="0" noProof="0" dirty="0">
                <a:ln>
                  <a:noFill/>
                </a:ln>
                <a:solidFill>
                  <a:srgbClr val="CC0066"/>
                </a:solidFill>
                <a:effectLst/>
                <a:uLnTx/>
                <a:uFillTx/>
              </a:endParaRPr>
            </a:p>
          </p:txBody>
        </p:sp>
      </p:grpSp>
      <p:grpSp>
        <p:nvGrpSpPr>
          <p:cNvPr id="51" name="Group 50"/>
          <p:cNvGrpSpPr/>
          <p:nvPr/>
        </p:nvGrpSpPr>
        <p:grpSpPr>
          <a:xfrm>
            <a:off x="2466900" y="1561745"/>
            <a:ext cx="2146465" cy="2587165"/>
            <a:chOff x="2466900" y="1561745"/>
            <a:chExt cx="2146465" cy="2587165"/>
          </a:xfrm>
        </p:grpSpPr>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Initiate Period 2</a:t>
              </a:r>
              <a:r>
                <a:rPr kumimoji="0" lang="en-US" sz="2000" b="1" i="0" u="none" strike="noStrike" kern="0" cap="none" spc="0" normalizeH="0" noProof="0" dirty="0" smtClean="0">
                  <a:ln>
                    <a:noFill/>
                  </a:ln>
                  <a:solidFill>
                    <a:srgbClr val="00B050"/>
                  </a:solidFill>
                  <a:effectLst/>
                  <a:uLnTx/>
                  <a:uFillTx/>
                </a:rPr>
                <a:t> (Visit 5)</a:t>
              </a:r>
              <a:endParaRPr kumimoji="0" lang="en-US" sz="2000" b="1" i="0" u="none" strike="noStrike" kern="0" cap="none" spc="0" normalizeH="0" baseline="0" noProof="0" dirty="0">
                <a:ln>
                  <a:noFill/>
                </a:ln>
                <a:solidFill>
                  <a:srgbClr val="00B050"/>
                </a:solidFill>
                <a:effectLst/>
                <a:uLnTx/>
                <a:uFillTx/>
              </a:endParaRPr>
            </a:p>
          </p:txBody>
        </p:sp>
      </p:grpSp>
      <p:grpSp>
        <p:nvGrpSpPr>
          <p:cNvPr id="56" name="Group 55"/>
          <p:cNvGrpSpPr/>
          <p:nvPr/>
        </p:nvGrpSpPr>
        <p:grpSpPr>
          <a:xfrm>
            <a:off x="7543801" y="2901450"/>
            <a:ext cx="1669868" cy="1192143"/>
            <a:chOff x="7543801" y="2901450"/>
            <a:chExt cx="1669868" cy="1192143"/>
          </a:xfrm>
        </p:grpSpPr>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3 (Visit 10)</a:t>
              </a:r>
              <a:endParaRPr kumimoji="0" lang="en-US" sz="2000" b="1" i="0" u="none" strike="noStrike" kern="0" cap="none" spc="0" normalizeH="0" baseline="0" noProof="0" dirty="0">
                <a:ln>
                  <a:noFill/>
                </a:ln>
                <a:solidFill>
                  <a:srgbClr val="CC0066"/>
                </a:solidFill>
                <a:effectLst/>
                <a:uLnTx/>
                <a:uFillTx/>
              </a:endParaRPr>
            </a:p>
          </p:txBody>
        </p:sp>
      </p:grpSp>
      <p:grpSp>
        <p:nvGrpSpPr>
          <p:cNvPr id="54" name="Group 53"/>
          <p:cNvGrpSpPr/>
          <p:nvPr/>
        </p:nvGrpSpPr>
        <p:grpSpPr>
          <a:xfrm>
            <a:off x="5201292" y="1546432"/>
            <a:ext cx="2146465" cy="2592480"/>
            <a:chOff x="5201292" y="1546432"/>
            <a:chExt cx="2146465" cy="2592480"/>
          </a:xfrm>
        </p:grpSpPr>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Initiate Period 3</a:t>
              </a:r>
              <a:r>
                <a:rPr kumimoji="0" lang="en-US" sz="2000" b="1" i="0" u="none" strike="noStrike" kern="0" cap="none" spc="0" normalizeH="0" noProof="0" dirty="0" smtClean="0">
                  <a:ln>
                    <a:noFill/>
                  </a:ln>
                  <a:solidFill>
                    <a:srgbClr val="00B050"/>
                  </a:solidFill>
                  <a:effectLst/>
                  <a:uLnTx/>
                  <a:uFillTx/>
                </a:rPr>
                <a:t> (Visit 8)</a:t>
              </a:r>
              <a:endParaRPr kumimoji="0" lang="en-US" sz="2000" b="1" i="0" u="none" strike="noStrike" kern="0" cap="none" spc="0" normalizeH="0" baseline="0" noProof="0" dirty="0">
                <a:ln>
                  <a:noFill/>
                </a:ln>
                <a:solidFill>
                  <a:srgbClr val="00B050"/>
                </a:solidFill>
                <a:effectLst/>
                <a:uLnTx/>
                <a:uFillTx/>
              </a:endParaRPr>
            </a:p>
          </p:txBody>
        </p:sp>
      </p:grpSp>
      <p:grpSp>
        <p:nvGrpSpPr>
          <p:cNvPr id="52" name="Group 51"/>
          <p:cNvGrpSpPr/>
          <p:nvPr/>
        </p:nvGrpSpPr>
        <p:grpSpPr>
          <a:xfrm>
            <a:off x="3428999" y="2209509"/>
            <a:ext cx="2146465" cy="1939401"/>
            <a:chOff x="3428999" y="2209509"/>
            <a:chExt cx="2146465" cy="1939401"/>
          </a:xfrm>
        </p:grpSpPr>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2 (Visit 6)</a:t>
              </a:r>
              <a:endParaRPr kumimoji="0" lang="en-US" sz="2000" b="1" i="0" u="none" strike="noStrike" kern="0" cap="none" spc="0" normalizeH="0" baseline="0" noProof="0" dirty="0">
                <a:ln>
                  <a:noFill/>
                </a:ln>
                <a:solidFill>
                  <a:srgbClr val="00B0F0"/>
                </a:solidFill>
                <a:effectLst/>
                <a:uLnTx/>
                <a:uFillTx/>
              </a:endParaRPr>
            </a:p>
          </p:txBody>
        </p:sp>
      </p:grpSp>
      <p:grpSp>
        <p:nvGrpSpPr>
          <p:cNvPr id="55" name="Group 54"/>
          <p:cNvGrpSpPr/>
          <p:nvPr/>
        </p:nvGrpSpPr>
        <p:grpSpPr>
          <a:xfrm>
            <a:off x="6470568" y="2274020"/>
            <a:ext cx="2146465" cy="1852039"/>
            <a:chOff x="6470568" y="2274020"/>
            <a:chExt cx="2146465" cy="1852039"/>
          </a:xfrm>
        </p:grpSpPr>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3 (Visit 9)</a:t>
              </a:r>
              <a:endParaRPr kumimoji="0" lang="en-US" sz="2000" b="1" i="0" u="none" strike="noStrike" kern="0" cap="none" spc="0" normalizeH="0" baseline="0" noProof="0" dirty="0">
                <a:ln>
                  <a:noFill/>
                </a:ln>
                <a:solidFill>
                  <a:srgbClr val="00B0F0"/>
                </a:solidFill>
                <a:effectLst/>
                <a:uLnTx/>
                <a:uFillTx/>
              </a:endParaRPr>
            </a:p>
          </p:txBody>
        </p:sp>
      </p:grpSp>
      <p:grpSp>
        <p:nvGrpSpPr>
          <p:cNvPr id="53" name="Group 52"/>
          <p:cNvGrpSpPr/>
          <p:nvPr/>
        </p:nvGrpSpPr>
        <p:grpSpPr>
          <a:xfrm>
            <a:off x="4267200" y="3032934"/>
            <a:ext cx="1746168" cy="1130101"/>
            <a:chOff x="4267200" y="3032934"/>
            <a:chExt cx="1746168" cy="1130101"/>
          </a:xfrm>
        </p:grpSpPr>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2     (Visit 7)</a:t>
              </a:r>
              <a:endParaRPr kumimoji="0" lang="en-US" sz="2000" b="1" i="0" u="none" strike="noStrike" kern="0" cap="none" spc="0" normalizeH="0" baseline="0" noProof="0" dirty="0">
                <a:ln>
                  <a:noFill/>
                </a:ln>
                <a:solidFill>
                  <a:srgbClr val="CC0066"/>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
        <p:nvSpPr>
          <p:cNvPr id="46" name="Rectangle 45"/>
          <p:cNvSpPr/>
          <p:nvPr/>
        </p:nvSpPr>
        <p:spPr>
          <a:xfrm>
            <a:off x="311233" y="4463143"/>
            <a:ext cx="8305800" cy="523220"/>
          </a:xfrm>
          <a:prstGeom prst="rect">
            <a:avLst/>
          </a:prstGeom>
        </p:spPr>
        <p:txBody>
          <a:bodyPr wrap="square">
            <a:spAutoFit/>
          </a:bodyPr>
          <a:lstStyle/>
          <a:p>
            <a:pPr algn="ctr"/>
            <a:r>
              <a:rPr lang="en-US" sz="2800" i="1" dirty="0" smtClean="0">
                <a:solidFill>
                  <a:srgbClr val="7030A0"/>
                </a:solidFill>
                <a:latin typeface="+mn-lt"/>
              </a:rPr>
              <a:t>PDR required at each of these visits</a:t>
            </a:r>
          </a:p>
        </p:txBody>
      </p:sp>
      <p:sp>
        <p:nvSpPr>
          <p:cNvPr id="47" name="Rectangle 46"/>
          <p:cNvSpPr/>
          <p:nvPr/>
        </p:nvSpPr>
        <p:spPr>
          <a:xfrm>
            <a:off x="349331" y="5103674"/>
            <a:ext cx="8518172" cy="1384995"/>
          </a:xfrm>
          <a:prstGeom prst="rect">
            <a:avLst/>
          </a:prstGeom>
        </p:spPr>
        <p:txBody>
          <a:bodyPr wrap="square">
            <a:spAutoFit/>
          </a:bodyPr>
          <a:lstStyle/>
          <a:p>
            <a:pPr algn="ctr"/>
            <a:r>
              <a:rPr lang="en-US" sz="2800" dirty="0" smtClean="0">
                <a:solidFill>
                  <a:srgbClr val="0070C0"/>
                </a:solidFill>
                <a:latin typeface="+mn-lt"/>
                <a:cs typeface="Sakkal Majalla" pitchFamily="2" charset="-78"/>
              </a:rPr>
              <a:t>At each f/u visit, document unused returns from amount dispensed at previously completed visit only                                                           (i.e., last visit when PDR completed)</a:t>
            </a:r>
          </a:p>
        </p:txBody>
      </p:sp>
      <p:cxnSp>
        <p:nvCxnSpPr>
          <p:cNvPr id="43" name="Straight Arrow Connector 42"/>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95750000"/>
      </p:ext>
    </p:extLst>
  </p:cSld>
  <p:clrMapOvr>
    <a:masterClrMapping/>
  </p:clrMapOvr>
  <mc:AlternateContent xmlns:mc="http://schemas.openxmlformats.org/markup-compatibility/2006" xmlns:p14="http://schemas.microsoft.com/office/powerpoint/2010/main">
    <mc:Choice Requires="p14">
      <p:transition spd="slow" p14:dur="2000" advTm="51798"/>
    </mc:Choice>
    <mc:Fallback xmlns="">
      <p:transition spd="slow" advTm="5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7">
                                            <p:txEl>
                                              <p:pRg st="0" end="0"/>
                                            </p:txEl>
                                          </p:spTgt>
                                        </p:tgtEl>
                                        <p:attrNameLst>
                                          <p:attrName>style.visibility</p:attrName>
                                        </p:attrNameLst>
                                      </p:cBhvr>
                                      <p:to>
                                        <p:strVal val="visible"/>
                                      </p:to>
                                    </p:set>
                                    <p:anim calcmode="lin" valueType="num">
                                      <p:cBhvr additive="base">
                                        <p:cTn id="61"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7">
                                            <p:txEl>
                                              <p:pRg st="0" end="0"/>
                                            </p:txEl>
                                          </p:spTgt>
                                        </p:tgtEl>
                                        <p:attrNameLst>
                                          <p:attrName>ppt_y</p:attrName>
                                        </p:attrNameLst>
                                      </p:cBhvr>
                                      <p:tavLst>
                                        <p:tav tm="0">
                                          <p:val>
                                            <p:strVal val="1+#ppt_h/2"/>
                                          </p:val>
                                        </p:tav>
                                        <p:tav tm="100000">
                                          <p:val>
                                            <p:strVal val="#ppt_y"/>
                                          </p:val>
                                        </p:tav>
                                      </p:tavLst>
                                    </p:anim>
                                  </p:childTnLst>
                                </p:cTn>
                              </p:par>
                              <p:par>
                                <p:cTn id="63" presetID="30" presetClass="emph" presetSubtype="0" fill="hold" grpId="1" nodeType="withEffect">
                                  <p:stCondLst>
                                    <p:cond delay="0"/>
                                  </p:stCondLst>
                                  <p:childTnLst>
                                    <p:animClr clrSpc="hsl" dir="cw">
                                      <p:cBhvr override="childStyle">
                                        <p:cTn id="64" dur="250" fill="hold"/>
                                        <p:tgtEl>
                                          <p:spTgt spid="46"/>
                                        </p:tgtEl>
                                        <p:attrNameLst>
                                          <p:attrName>style.color</p:attrName>
                                        </p:attrNameLst>
                                      </p:cBhvr>
                                      <p:by>
                                        <p:hsl h="0" s="12549" l="25098"/>
                                      </p:by>
                                    </p:animClr>
                                    <p:animClr clrSpc="hsl" dir="cw">
                                      <p:cBhvr>
                                        <p:cTn id="65" dur="250" fill="hold"/>
                                        <p:tgtEl>
                                          <p:spTgt spid="46"/>
                                        </p:tgtEl>
                                        <p:attrNameLst>
                                          <p:attrName>fillcolor</p:attrName>
                                        </p:attrNameLst>
                                      </p:cBhvr>
                                      <p:by>
                                        <p:hsl h="0" s="12549" l="25098"/>
                                      </p:by>
                                    </p:animClr>
                                    <p:animClr clrSpc="hsl" dir="cw">
                                      <p:cBhvr>
                                        <p:cTn id="66" dur="250" fill="hold"/>
                                        <p:tgtEl>
                                          <p:spTgt spid="46"/>
                                        </p:tgtEl>
                                        <p:attrNameLst>
                                          <p:attrName>stroke.color</p:attrName>
                                        </p:attrNameLst>
                                      </p:cBhvr>
                                      <p:by>
                                        <p:hsl h="0" s="12549" l="25098"/>
                                      </p:by>
                                    </p:animClr>
                                    <p:set>
                                      <p:cBhvr>
                                        <p:cTn id="67" dur="250" fill="hold"/>
                                        <p:tgtEl>
                                          <p:spTgt spid="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5"/>
                </p:tgtEl>
              </p:cMediaNode>
            </p:audio>
          </p:childTnLst>
        </p:cTn>
      </p:par>
    </p:tnLst>
    <p:bldLst>
      <p:bldP spid="4" grpId="0" animBg="1"/>
      <p:bldP spid="11" grpId="0"/>
      <p:bldP spid="46" grpId="0"/>
      <p:bldP spid="4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Enrollment</a:t>
            </a:r>
            <a:endParaRPr kumimoji="0" lang="en-US" sz="2000" b="1" i="0" u="none" strike="noStrike" kern="0" cap="none" spc="0" normalizeH="0" baseline="0" noProof="0" dirty="0">
              <a:ln>
                <a:noFill/>
              </a:ln>
              <a:solidFill>
                <a:srgbClr val="00B050"/>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1 (Visit 3) </a:t>
            </a:r>
            <a:endParaRPr kumimoji="0" lang="en-US" sz="2000" b="1" i="0" u="none" strike="noStrike" kern="0" cap="none" spc="0" normalizeH="0" baseline="0" noProof="0" dirty="0">
              <a:ln>
                <a:noFill/>
              </a:ln>
              <a:solidFill>
                <a:srgbClr val="00B0F0"/>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1 (Visit 4)</a:t>
            </a:r>
            <a:endParaRPr kumimoji="0" lang="en-US" sz="2000" b="1" i="0" u="none" strike="noStrike" kern="0" cap="none" spc="0" normalizeH="0" baseline="0" noProof="0" dirty="0">
              <a:ln>
                <a:noFill/>
              </a:ln>
              <a:solidFill>
                <a:srgbClr val="CC0066"/>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Initiate Period 2</a:t>
            </a:r>
            <a:r>
              <a:rPr kumimoji="0" lang="en-US" sz="2000" b="1" i="0" u="none" strike="noStrike" kern="0" cap="none" spc="0" normalizeH="0" noProof="0" dirty="0" smtClean="0">
                <a:ln>
                  <a:noFill/>
                </a:ln>
                <a:solidFill>
                  <a:srgbClr val="00B050"/>
                </a:solidFill>
                <a:effectLst/>
                <a:uLnTx/>
                <a:uFillTx/>
              </a:rPr>
              <a:t> (Visit 5)</a:t>
            </a:r>
            <a:endParaRPr kumimoji="0" lang="en-US" sz="2000" b="1" i="0" u="none" strike="noStrike" kern="0" cap="none" spc="0" normalizeH="0" baseline="0" noProof="0" dirty="0">
              <a:ln>
                <a:noFill/>
              </a:ln>
              <a:solidFill>
                <a:srgbClr val="00B050"/>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2 (Visit 7)</a:t>
            </a:r>
            <a:endParaRPr kumimoji="0" lang="en-US" sz="2000" b="1" i="0" u="none" strike="noStrike" kern="0" cap="none" spc="0" normalizeH="0" baseline="0" noProof="0" dirty="0">
              <a:ln>
                <a:noFill/>
              </a:ln>
              <a:solidFill>
                <a:srgbClr val="CC0066"/>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C0066"/>
                </a:solidFill>
                <a:effectLst/>
                <a:uLnTx/>
                <a:uFillTx/>
              </a:rPr>
              <a:t>End Period 3 (Visit 10)</a:t>
            </a:r>
            <a:endParaRPr kumimoji="0" lang="en-US" sz="2000" b="1" i="0" u="none" strike="noStrike" kern="0" cap="none" spc="0" normalizeH="0" baseline="0" noProof="0" dirty="0">
              <a:ln>
                <a:noFill/>
              </a:ln>
              <a:solidFill>
                <a:srgbClr val="CC0066"/>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50"/>
                </a:solidFill>
                <a:effectLst/>
                <a:uLnTx/>
                <a:uFillTx/>
              </a:rPr>
              <a:t>Initiate Period 3</a:t>
            </a:r>
            <a:r>
              <a:rPr kumimoji="0" lang="en-US" sz="2000" b="1" i="0" u="none" strike="noStrike" kern="0" cap="none" spc="0" normalizeH="0" noProof="0" dirty="0" smtClean="0">
                <a:ln>
                  <a:noFill/>
                </a:ln>
                <a:solidFill>
                  <a:srgbClr val="00B050"/>
                </a:solidFill>
                <a:effectLst/>
                <a:uLnTx/>
                <a:uFillTx/>
              </a:rPr>
              <a:t> (Visit 8)</a:t>
            </a:r>
            <a:endParaRPr kumimoji="0" lang="en-US" sz="2000" b="1" i="0" u="none" strike="noStrike" kern="0" cap="none" spc="0" normalizeH="0" baseline="0" noProof="0" dirty="0">
              <a:ln>
                <a:noFill/>
              </a:ln>
              <a:solidFill>
                <a:srgbClr val="00B050"/>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2 (Visit 6)</a:t>
            </a:r>
            <a:endParaRPr kumimoji="0" lang="en-US" sz="2000" b="1" i="0" u="none" strike="noStrike" kern="0" cap="none" spc="0" normalizeH="0" baseline="0" noProof="0" dirty="0">
              <a:ln>
                <a:noFill/>
              </a:ln>
              <a:solidFill>
                <a:srgbClr val="00B0F0"/>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B0F0"/>
                </a:solidFill>
                <a:effectLst/>
                <a:uLnTx/>
                <a:uFillTx/>
              </a:rPr>
              <a:t>Mid-period 3 (Visit 9)</a:t>
            </a:r>
            <a:endParaRPr kumimoji="0" lang="en-US" sz="2000" b="1" i="0" u="none" strike="noStrike" kern="0" cap="none" spc="0" normalizeH="0" baseline="0" noProof="0" dirty="0">
              <a:ln>
                <a:noFill/>
              </a:ln>
              <a:solidFill>
                <a:srgbClr val="00B0F0"/>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0394100"/>
      </p:ext>
    </p:extLst>
  </p:cSld>
  <p:clrMapOvr>
    <a:masterClrMapping/>
  </p:clrMapOvr>
  <mc:AlternateContent xmlns:mc="http://schemas.openxmlformats.org/markup-compatibility/2006" xmlns:p14="http://schemas.microsoft.com/office/powerpoint/2010/main">
    <mc:Choice Requires="p14">
      <p:transition spd="slow" p14:dur="2000" advTm="25853"/>
    </mc:Choice>
    <mc:Fallback xmlns="">
      <p:transition spd="slow" advTm="25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4"/>
                </p:tgtEl>
              </p:cMediaNode>
            </p:audio>
          </p:childTnLst>
        </p:cTn>
      </p:par>
    </p:tnLst>
    <p:bldLst>
      <p:bldP spid="25" grpId="0"/>
      <p:bldP spid="5" grpId="0" animBg="1"/>
      <p:bldP spid="13" grpId="0" animBg="1"/>
      <p:bldP spid="33" grpId="0" animBg="1"/>
      <p:bldP spid="38" grpId="0" animBg="1"/>
      <p:bldP spid="39" grpId="0" animBg="1"/>
      <p:bldP spid="40"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F0"/>
                </a:solidFill>
                <a:effectLst/>
                <a:uLnTx/>
                <a:uFillTx/>
              </a:rPr>
              <a:t>Mid-period 1 (Visit 3) </a:t>
            </a:r>
            <a:endParaRPr kumimoji="0" lang="en-US" sz="2400" b="1" i="0" u="none" strike="noStrike" kern="0" cap="none" spc="0" normalizeH="0" baseline="0" noProof="0" dirty="0">
              <a:ln>
                <a:noFill/>
              </a:ln>
              <a:solidFill>
                <a:srgbClr val="00B0F0"/>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35774" y="5029200"/>
            <a:ext cx="9072451" cy="1200329"/>
          </a:xfrm>
          <a:prstGeom prst="rect">
            <a:avLst/>
          </a:prstGeom>
        </p:spPr>
        <p:txBody>
          <a:bodyPr wrap="square">
            <a:spAutoFit/>
          </a:bodyPr>
          <a:lstStyle/>
          <a:p>
            <a:pPr algn="ctr"/>
            <a:r>
              <a:rPr lang="en-US" sz="3600" dirty="0" smtClean="0">
                <a:solidFill>
                  <a:srgbClr val="00B0F0"/>
                </a:solidFill>
                <a:latin typeface="+mn-lt"/>
              </a:rPr>
              <a:t>On Visit 3 PDR, document only unused product from enrollment dispensation</a:t>
            </a:r>
          </a:p>
        </p:txBody>
      </p: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19" name="Curved Connector 18"/>
          <p:cNvCxnSpPr/>
          <p:nvPr/>
        </p:nvCxnSpPr>
        <p:spPr bwMode="auto">
          <a:xfrm rot="16200000" flipV="1">
            <a:off x="1426329" y="1637986"/>
            <a:ext cx="461545" cy="681501"/>
          </a:xfrm>
          <a:prstGeom prst="curvedConnector2">
            <a:avLst/>
          </a:prstGeom>
          <a:solidFill>
            <a:schemeClr val="accent1"/>
          </a:solidFill>
          <a:ln w="38100" cap="flat" cmpd="sng" algn="ctr">
            <a:solidFill>
              <a:schemeClr val="tx2"/>
            </a:solidFill>
            <a:prstDash val="solid"/>
            <a:round/>
            <a:headEnd type="none" w="med" len="med"/>
            <a:tailEnd type="arrow"/>
          </a:ln>
          <a:effectLst/>
        </p:spPr>
      </p:cxn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70188069"/>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702151"/>
            <a:ext cx="1" cy="44675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CC0066"/>
                </a:solidFill>
                <a:effectLst/>
                <a:uLnTx/>
                <a:uFillTx/>
              </a:rPr>
              <a:t>End Period 1 (Visit 4)</a:t>
            </a:r>
            <a:endParaRPr kumimoji="0" lang="en-US" sz="2400" b="1" i="0" u="none" strike="noStrike" kern="0" cap="none" spc="0" normalizeH="0" baseline="0" noProof="0" dirty="0">
              <a:ln>
                <a:noFill/>
              </a:ln>
              <a:solidFill>
                <a:srgbClr val="CC0066"/>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35774" y="5029200"/>
            <a:ext cx="9072451" cy="1200329"/>
          </a:xfrm>
          <a:prstGeom prst="rect">
            <a:avLst/>
          </a:prstGeom>
        </p:spPr>
        <p:txBody>
          <a:bodyPr wrap="square">
            <a:spAutoFit/>
          </a:bodyPr>
          <a:lstStyle/>
          <a:p>
            <a:pPr algn="ctr"/>
            <a:r>
              <a:rPr lang="en-US" sz="3600" dirty="0" smtClean="0">
                <a:solidFill>
                  <a:srgbClr val="CC0066"/>
                </a:solidFill>
                <a:latin typeface="+mn-lt"/>
              </a:rPr>
              <a:t>On Visit 4 PDR, document only unused product from Visit 3 dispensation.</a:t>
            </a:r>
          </a:p>
        </p:txBody>
      </p: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44" name="Curved Connector 43"/>
          <p:cNvCxnSpPr/>
          <p:nvPr/>
        </p:nvCxnSpPr>
        <p:spPr bwMode="auto">
          <a:xfrm rot="16200000" flipV="1">
            <a:off x="2265394" y="2405831"/>
            <a:ext cx="461545" cy="681501"/>
          </a:xfrm>
          <a:prstGeom prst="curvedConnector2">
            <a:avLst/>
          </a:prstGeom>
          <a:solidFill>
            <a:schemeClr val="accent1"/>
          </a:solidFill>
          <a:ln w="38100" cap="flat" cmpd="sng" algn="ctr">
            <a:solidFill>
              <a:schemeClr val="tx2"/>
            </a:solidFill>
            <a:prstDash val="solid"/>
            <a:round/>
            <a:headEnd type="none" w="med" len="med"/>
            <a:tailEnd type="arrow"/>
          </a:ln>
          <a:effectLst/>
        </p:spPr>
      </p:cxn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9276909"/>
      </p:ext>
    </p:extLst>
  </p:cSld>
  <p:clrMapOvr>
    <a:masterClrMapping/>
  </p:clrMapOvr>
  <mc:AlternateContent xmlns:mc="http://schemas.openxmlformats.org/markup-compatibility/2006" xmlns:p14="http://schemas.microsoft.com/office/powerpoint/2010/main">
    <mc:Choice Requires="p14">
      <p:transition spd="slow" p14:dur="2000" advTm="31299"/>
    </mc:Choice>
    <mc:Fallback xmlns="">
      <p:transition spd="slow" advTm="3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3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1500" fill="hold"/>
                                        <p:tgtEl>
                                          <p:spTgt spid="44"/>
                                        </p:tgtEl>
                                        <p:attrNameLst>
                                          <p:attrName>ppt_w</p:attrName>
                                        </p:attrNameLst>
                                      </p:cBhvr>
                                      <p:tavLst>
                                        <p:tav tm="0">
                                          <p:val>
                                            <p:fltVal val="0"/>
                                          </p:val>
                                        </p:tav>
                                        <p:tav tm="100000">
                                          <p:val>
                                            <p:strVal val="#ppt_w"/>
                                          </p:val>
                                        </p:tav>
                                      </p:tavLst>
                                    </p:anim>
                                    <p:anim calcmode="lin" valueType="num">
                                      <p:cBhvr>
                                        <p:cTn id="14" dur="1500" fill="hold"/>
                                        <p:tgtEl>
                                          <p:spTgt spid="44"/>
                                        </p:tgtEl>
                                        <p:attrNameLst>
                                          <p:attrName>ppt_h</p:attrName>
                                        </p:attrNameLst>
                                      </p:cBhvr>
                                      <p:tavLst>
                                        <p:tav tm="0">
                                          <p:val>
                                            <p:fltVal val="0"/>
                                          </p:val>
                                        </p:tav>
                                        <p:tav tm="100000">
                                          <p:val>
                                            <p:strVal val="#ppt_h"/>
                                          </p:val>
                                        </p:tav>
                                      </p:tavLst>
                                    </p:anim>
                                    <p:anim calcmode="lin" valueType="num">
                                      <p:cBhvr>
                                        <p:cTn id="15" dur="1500" fill="hold"/>
                                        <p:tgtEl>
                                          <p:spTgt spid="44"/>
                                        </p:tgtEl>
                                        <p:attrNameLst>
                                          <p:attrName>style.rotation</p:attrName>
                                        </p:attrNameLst>
                                      </p:cBhvr>
                                      <p:tavLst>
                                        <p:tav tm="0">
                                          <p:val>
                                            <p:fltVal val="90"/>
                                          </p:val>
                                        </p:tav>
                                        <p:tav tm="100000">
                                          <p:val>
                                            <p:fltVal val="0"/>
                                          </p:val>
                                        </p:tav>
                                      </p:tavLst>
                                    </p:anim>
                                    <p:animEffect transition="in" filter="fade">
                                      <p:cBhvr>
                                        <p:cTn id="16" dur="1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392742"/>
            <a:ext cx="0" cy="1756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40990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50"/>
                </a:solidFill>
                <a:effectLst/>
                <a:uLnTx/>
                <a:uFillTx/>
              </a:rPr>
              <a:t>Initiate Period 2</a:t>
            </a:r>
            <a:r>
              <a:rPr kumimoji="0" lang="en-US" sz="2400" b="1" i="0" u="none" strike="noStrike" kern="0" cap="none" spc="0" normalizeH="0" noProof="0" dirty="0" smtClean="0">
                <a:ln>
                  <a:noFill/>
                </a:ln>
                <a:solidFill>
                  <a:srgbClr val="00B050"/>
                </a:solidFill>
                <a:effectLst/>
                <a:uLnTx/>
                <a:uFillTx/>
              </a:rPr>
              <a:t> (Visit 5)</a:t>
            </a:r>
            <a:endParaRPr kumimoji="0" lang="en-US" sz="2400" b="1" i="0" u="none" strike="noStrike" kern="0" cap="none" spc="0" normalizeH="0" baseline="0" noProof="0" dirty="0">
              <a:ln>
                <a:noFill/>
              </a:ln>
              <a:solidFill>
                <a:srgbClr val="00B050"/>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35774" y="5029200"/>
            <a:ext cx="9072451" cy="1200329"/>
          </a:xfrm>
          <a:prstGeom prst="rect">
            <a:avLst/>
          </a:prstGeom>
        </p:spPr>
        <p:txBody>
          <a:bodyPr wrap="square">
            <a:spAutoFit/>
          </a:bodyPr>
          <a:lstStyle/>
          <a:p>
            <a:pPr algn="ctr"/>
            <a:r>
              <a:rPr lang="en-US" sz="3600" dirty="0" smtClean="0">
                <a:solidFill>
                  <a:srgbClr val="00B050"/>
                </a:solidFill>
                <a:latin typeface="+mn-lt"/>
              </a:rPr>
              <a:t>On Visit 5 PDR, document ZERO unused, since “00” product dispensed at Visit 4.</a:t>
            </a:r>
          </a:p>
        </p:txBody>
      </p: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44" name="Curved Connector 43"/>
          <p:cNvCxnSpPr>
            <a:endCxn id="12" idx="0"/>
          </p:cNvCxnSpPr>
          <p:nvPr/>
        </p:nvCxnSpPr>
        <p:spPr bwMode="auto">
          <a:xfrm rot="5400000">
            <a:off x="1940714" y="2326613"/>
            <a:ext cx="993398" cy="150426"/>
          </a:xfrm>
          <a:prstGeom prst="curvedConnector3">
            <a:avLst>
              <a:gd name="adj1" fmla="val -19693"/>
            </a:avLst>
          </a:prstGeom>
          <a:solidFill>
            <a:schemeClr val="accent1"/>
          </a:solidFill>
          <a:ln w="38100" cap="flat" cmpd="sng" algn="ctr">
            <a:solidFill>
              <a:schemeClr val="tx2"/>
            </a:solidFill>
            <a:prstDash val="solid"/>
            <a:round/>
            <a:headEnd type="none" w="med" len="med"/>
            <a:tailEnd type="arrow"/>
          </a:ln>
          <a:effectLst/>
        </p:spPr>
      </p:cxn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79624366"/>
      </p:ext>
    </p:extLst>
  </p:cSld>
  <p:clrMapOvr>
    <a:masterClrMapping/>
  </p:clrMapOvr>
  <mc:AlternateContent xmlns:mc="http://schemas.openxmlformats.org/markup-compatibility/2006" xmlns:p14="http://schemas.microsoft.com/office/powerpoint/2010/main">
    <mc:Choice Requires="p14">
      <p:transition spd="slow" p14:dur="2000" advTm="26535"/>
    </mc:Choice>
    <mc:Fallback xmlns="">
      <p:transition spd="slow" advTm="2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3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1500" fill="hold"/>
                                        <p:tgtEl>
                                          <p:spTgt spid="44"/>
                                        </p:tgtEl>
                                        <p:attrNameLst>
                                          <p:attrName>ppt_w</p:attrName>
                                        </p:attrNameLst>
                                      </p:cBhvr>
                                      <p:tavLst>
                                        <p:tav tm="0">
                                          <p:val>
                                            <p:fltVal val="0"/>
                                          </p:val>
                                        </p:tav>
                                        <p:tav tm="100000">
                                          <p:val>
                                            <p:strVal val="#ppt_w"/>
                                          </p:val>
                                        </p:tav>
                                      </p:tavLst>
                                    </p:anim>
                                    <p:anim calcmode="lin" valueType="num">
                                      <p:cBhvr>
                                        <p:cTn id="14" dur="1500" fill="hold"/>
                                        <p:tgtEl>
                                          <p:spTgt spid="44"/>
                                        </p:tgtEl>
                                        <p:attrNameLst>
                                          <p:attrName>ppt_h</p:attrName>
                                        </p:attrNameLst>
                                      </p:cBhvr>
                                      <p:tavLst>
                                        <p:tav tm="0">
                                          <p:val>
                                            <p:fltVal val="0"/>
                                          </p:val>
                                        </p:tav>
                                        <p:tav tm="100000">
                                          <p:val>
                                            <p:strVal val="#ppt_h"/>
                                          </p:val>
                                        </p:tav>
                                      </p:tavLst>
                                    </p:anim>
                                    <p:anim calcmode="lin" valueType="num">
                                      <p:cBhvr>
                                        <p:cTn id="15" dur="1500" fill="hold"/>
                                        <p:tgtEl>
                                          <p:spTgt spid="44"/>
                                        </p:tgtEl>
                                        <p:attrNameLst>
                                          <p:attrName>style.rotation</p:attrName>
                                        </p:attrNameLst>
                                      </p:cBhvr>
                                      <p:tavLst>
                                        <p:tav tm="0">
                                          <p:val>
                                            <p:fltVal val="90"/>
                                          </p:val>
                                        </p:tav>
                                        <p:tav tm="100000">
                                          <p:val>
                                            <p:fltVal val="0"/>
                                          </p:val>
                                        </p:tav>
                                      </p:tavLst>
                                    </p:anim>
                                    <p:animEffect transition="in" filter="fade">
                                      <p:cBhvr>
                                        <p:cTn id="16" dur="1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5298" y="-1"/>
            <a:ext cx="5299364" cy="6858000"/>
          </a:xfrm>
          <a:prstGeom prst="rect">
            <a:avLst/>
          </a:prstGeom>
        </p:spPr>
      </p:pic>
      <p:sp>
        <p:nvSpPr>
          <p:cNvPr id="3" name="TextBox 2"/>
          <p:cNvSpPr txBox="1"/>
          <p:nvPr/>
        </p:nvSpPr>
        <p:spPr>
          <a:xfrm>
            <a:off x="304800" y="4419600"/>
            <a:ext cx="2438399"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9BBB59"/>
                </a:solidFill>
                <a:effectLst/>
                <a:uLnTx/>
                <a:uFillTx/>
                <a:latin typeface="+mn-lt"/>
              </a:rPr>
              <a:t>Produc</a:t>
            </a:r>
            <a:r>
              <a:rPr lang="en-US" sz="2800" b="1" kern="0" dirty="0" smtClean="0">
                <a:solidFill>
                  <a:srgbClr val="9BBB59"/>
                </a:solidFill>
                <a:latin typeface="+mn-lt"/>
              </a:rPr>
              <a:t>t Dispensation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9BBB59"/>
                </a:solidFill>
                <a:effectLst/>
                <a:uLnTx/>
                <a:uFillTx/>
                <a:latin typeface="+mn-lt"/>
              </a:rPr>
              <a:t>section</a:t>
            </a:r>
            <a:endParaRPr kumimoji="0" lang="en-US" sz="2800" b="1" i="0" u="none" strike="noStrike" kern="0" cap="none" spc="0" normalizeH="0" baseline="0" noProof="0" dirty="0">
              <a:ln>
                <a:noFill/>
              </a:ln>
              <a:solidFill>
                <a:srgbClr val="9BBB59"/>
              </a:solidFill>
              <a:effectLst/>
              <a:uLnTx/>
              <a:uFillTx/>
              <a:latin typeface="+mn-lt"/>
            </a:endParaRPr>
          </a:p>
        </p:txBody>
      </p:sp>
      <p:cxnSp>
        <p:nvCxnSpPr>
          <p:cNvPr id="4" name="Straight Arrow Connector 3"/>
          <p:cNvCxnSpPr/>
          <p:nvPr/>
        </p:nvCxnSpPr>
        <p:spPr>
          <a:xfrm>
            <a:off x="1524000" y="2286000"/>
            <a:ext cx="2620290" cy="492663"/>
          </a:xfrm>
          <a:prstGeom prst="straightConnector1">
            <a:avLst/>
          </a:prstGeom>
          <a:noFill/>
          <a:ln w="41275" cap="flat" cmpd="sng" algn="ctr">
            <a:solidFill>
              <a:sysClr val="windowText" lastClr="000000"/>
            </a:solidFill>
            <a:prstDash val="solid"/>
            <a:tailEnd type="arrow"/>
          </a:ln>
          <a:effectLst/>
        </p:spPr>
      </p:cxnSp>
      <p:sp>
        <p:nvSpPr>
          <p:cNvPr id="6" name="TextBox 5"/>
          <p:cNvSpPr txBox="1"/>
          <p:nvPr/>
        </p:nvSpPr>
        <p:spPr>
          <a:xfrm>
            <a:off x="108411" y="1586613"/>
            <a:ext cx="3373484"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Unused product returns</a:t>
            </a: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section </a:t>
            </a: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(completed at f/u visits only)</a:t>
            </a:r>
            <a:endParaRPr kumimoji="0" lang="en-US" sz="2800" b="1" i="0" u="none" strike="noStrike" kern="0" cap="none" spc="0" normalizeH="0" baseline="0" noProof="0" dirty="0">
              <a:ln>
                <a:noFill/>
              </a:ln>
              <a:solidFill>
                <a:srgbClr val="7030A0"/>
              </a:solidFill>
              <a:effectLst/>
              <a:uLnTx/>
              <a:uFillTx/>
              <a:latin typeface="+mn-lt"/>
            </a:endParaRPr>
          </a:p>
        </p:txBody>
      </p:sp>
      <p:sp>
        <p:nvSpPr>
          <p:cNvPr id="8" name="Oval 7"/>
          <p:cNvSpPr/>
          <p:nvPr/>
        </p:nvSpPr>
        <p:spPr>
          <a:xfrm>
            <a:off x="4144290" y="4232364"/>
            <a:ext cx="4800600" cy="25810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stCxn id="3" idx="3"/>
          </p:cNvCxnSpPr>
          <p:nvPr/>
        </p:nvCxnSpPr>
        <p:spPr>
          <a:xfrm>
            <a:off x="2743199" y="5112098"/>
            <a:ext cx="1403268" cy="145703"/>
          </a:xfrm>
          <a:prstGeom prst="straightConnector1">
            <a:avLst/>
          </a:prstGeom>
          <a:noFill/>
          <a:ln w="41275" cap="flat" cmpd="sng" algn="ctr">
            <a:solidFill>
              <a:sysClr val="windowText" lastClr="000000"/>
            </a:solidFill>
            <a:prstDash val="solid"/>
            <a:tailEnd type="arrow"/>
          </a:ln>
          <a:effectLst/>
        </p:spPr>
      </p:cxnSp>
      <p:sp>
        <p:nvSpPr>
          <p:cNvPr id="13" name="Oval 12"/>
          <p:cNvSpPr/>
          <p:nvPr/>
        </p:nvSpPr>
        <p:spPr>
          <a:xfrm>
            <a:off x="4146467" y="1166948"/>
            <a:ext cx="4800600" cy="30861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46256497"/>
      </p:ext>
    </p:extLst>
  </p:cSld>
  <p:clrMapOvr>
    <a:masterClrMapping/>
  </p:clrMapOvr>
  <mc:AlternateContent xmlns:mc="http://schemas.openxmlformats.org/markup-compatibility/2006" xmlns:p14="http://schemas.microsoft.com/office/powerpoint/2010/main">
    <mc:Choice Requires="p14">
      <p:transition spd="slow" p14:dur="2000" advTm="20195"/>
    </mc:Choice>
    <mc:Fallback xmlns="">
      <p:transition spd="slow" advTm="2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3" grpId="0"/>
      <p:bldP spid="6" grpId="0"/>
      <p:bldP spid="8"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F0"/>
                </a:solidFill>
                <a:effectLst/>
                <a:uLnTx/>
                <a:uFillTx/>
              </a:rPr>
              <a:t>Mid-period 2 (Visit 6)</a:t>
            </a:r>
            <a:endParaRPr kumimoji="0" lang="en-US" sz="2400" b="1" i="0" u="none" strike="noStrike" kern="0" cap="none" spc="0" normalizeH="0" baseline="0" noProof="0" dirty="0">
              <a:ln>
                <a:noFill/>
              </a:ln>
              <a:solidFill>
                <a:srgbClr val="00B0F0"/>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35774" y="5029200"/>
            <a:ext cx="9072451" cy="1200329"/>
          </a:xfrm>
          <a:prstGeom prst="rect">
            <a:avLst/>
          </a:prstGeom>
        </p:spPr>
        <p:txBody>
          <a:bodyPr wrap="square">
            <a:spAutoFit/>
          </a:bodyPr>
          <a:lstStyle/>
          <a:p>
            <a:pPr algn="ctr"/>
            <a:r>
              <a:rPr lang="en-US" sz="3600" dirty="0" smtClean="0">
                <a:solidFill>
                  <a:srgbClr val="00B0F0"/>
                </a:solidFill>
                <a:latin typeface="+mn-lt"/>
              </a:rPr>
              <a:t>On Visit 6 PDR, document only unused product from Visit 5 dispensation.</a:t>
            </a:r>
          </a:p>
        </p:txBody>
      </p: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44" name="Curved Connector 43"/>
          <p:cNvCxnSpPr/>
          <p:nvPr/>
        </p:nvCxnSpPr>
        <p:spPr bwMode="auto">
          <a:xfrm rot="16200000" flipV="1">
            <a:off x="4172276" y="1703466"/>
            <a:ext cx="703654" cy="510184"/>
          </a:xfrm>
          <a:prstGeom prst="curvedConnector3">
            <a:avLst>
              <a:gd name="adj1" fmla="val 142821"/>
            </a:avLst>
          </a:prstGeom>
          <a:solidFill>
            <a:schemeClr val="accent1"/>
          </a:solidFill>
          <a:ln w="38100" cap="flat" cmpd="sng" algn="ctr">
            <a:solidFill>
              <a:schemeClr val="tx2"/>
            </a:solidFill>
            <a:prstDash val="solid"/>
            <a:round/>
            <a:headEnd type="none" w="med" len="med"/>
            <a:tailEnd type="arrow"/>
          </a:ln>
          <a:effectLst/>
        </p:spPr>
      </p:cxn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28779809"/>
      </p:ext>
    </p:extLst>
  </p:cSld>
  <p:clrMapOvr>
    <a:masterClrMapping/>
  </p:clrMapOvr>
  <mc:AlternateContent xmlns:mc="http://schemas.openxmlformats.org/markup-compatibility/2006">
    <mc:Choice xmlns:p14="http://schemas.microsoft.com/office/powerpoint/2010/main" Requires="p14">
      <p:transition spd="slow" p14:dur="2000" advTm="45851"/>
    </mc:Choice>
    <mc:Fallback>
      <p:transition spd="slow" advTm="45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3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1500" fill="hold"/>
                                        <p:tgtEl>
                                          <p:spTgt spid="44"/>
                                        </p:tgtEl>
                                        <p:attrNameLst>
                                          <p:attrName>ppt_w</p:attrName>
                                        </p:attrNameLst>
                                      </p:cBhvr>
                                      <p:tavLst>
                                        <p:tav tm="0">
                                          <p:val>
                                            <p:fltVal val="0"/>
                                          </p:val>
                                        </p:tav>
                                        <p:tav tm="100000">
                                          <p:val>
                                            <p:strVal val="#ppt_w"/>
                                          </p:val>
                                        </p:tav>
                                      </p:tavLst>
                                    </p:anim>
                                    <p:anim calcmode="lin" valueType="num">
                                      <p:cBhvr>
                                        <p:cTn id="14" dur="1500" fill="hold"/>
                                        <p:tgtEl>
                                          <p:spTgt spid="44"/>
                                        </p:tgtEl>
                                        <p:attrNameLst>
                                          <p:attrName>ppt_h</p:attrName>
                                        </p:attrNameLst>
                                      </p:cBhvr>
                                      <p:tavLst>
                                        <p:tav tm="0">
                                          <p:val>
                                            <p:fltVal val="0"/>
                                          </p:val>
                                        </p:tav>
                                        <p:tav tm="100000">
                                          <p:val>
                                            <p:strVal val="#ppt_h"/>
                                          </p:val>
                                        </p:tav>
                                      </p:tavLst>
                                    </p:anim>
                                    <p:anim calcmode="lin" valueType="num">
                                      <p:cBhvr>
                                        <p:cTn id="15" dur="1500" fill="hold"/>
                                        <p:tgtEl>
                                          <p:spTgt spid="44"/>
                                        </p:tgtEl>
                                        <p:attrNameLst>
                                          <p:attrName>style.rotation</p:attrName>
                                        </p:attrNameLst>
                                      </p:cBhvr>
                                      <p:tavLst>
                                        <p:tav tm="0">
                                          <p:val>
                                            <p:fltVal val="90"/>
                                          </p:val>
                                        </p:tav>
                                        <p:tav tm="100000">
                                          <p:val>
                                            <p:fltVal val="0"/>
                                          </p:val>
                                        </p:tav>
                                      </p:tavLst>
                                    </p:anim>
                                    <p:animEffect transition="in" filter="fade">
                                      <p:cBhvr>
                                        <p:cTn id="16" dur="1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392742"/>
            <a:ext cx="0" cy="17561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40990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34250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00B050"/>
                </a:solidFill>
                <a:effectLst/>
                <a:uLnTx/>
                <a:uFillTx/>
              </a:rPr>
              <a:t>Initiate Period 3</a:t>
            </a:r>
            <a:r>
              <a:rPr kumimoji="0" lang="en-US" sz="2400" b="1" i="0" u="none" strike="noStrike" kern="0" cap="none" spc="0" normalizeH="0" noProof="0" dirty="0" smtClean="0">
                <a:ln>
                  <a:noFill/>
                </a:ln>
                <a:solidFill>
                  <a:srgbClr val="00B050"/>
                </a:solidFill>
                <a:effectLst/>
                <a:uLnTx/>
                <a:uFillTx/>
              </a:rPr>
              <a:t> (Visit 8)</a:t>
            </a:r>
            <a:endParaRPr kumimoji="0" lang="en-US" sz="2400" b="1" i="0" u="none" strike="noStrike" kern="0" cap="none" spc="0" normalizeH="0" baseline="0" noProof="0" dirty="0">
              <a:ln>
                <a:noFill/>
              </a:ln>
              <a:solidFill>
                <a:srgbClr val="00B050"/>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21032" y="5163978"/>
            <a:ext cx="9072451" cy="1077218"/>
          </a:xfrm>
          <a:prstGeom prst="rect">
            <a:avLst/>
          </a:prstGeom>
        </p:spPr>
        <p:txBody>
          <a:bodyPr wrap="square">
            <a:spAutoFit/>
          </a:bodyPr>
          <a:lstStyle/>
          <a:p>
            <a:pPr algn="ctr"/>
            <a:r>
              <a:rPr lang="en-US" sz="3200" dirty="0" smtClean="0">
                <a:solidFill>
                  <a:srgbClr val="00B050"/>
                </a:solidFill>
                <a:latin typeface="+mn-lt"/>
              </a:rPr>
              <a:t>At Visit 8, last PDR completed was at Visit 6 </a:t>
            </a:r>
          </a:p>
          <a:p>
            <a:pPr algn="ctr"/>
            <a:r>
              <a:rPr lang="en-US" sz="3200" dirty="0" smtClean="0">
                <a:solidFill>
                  <a:srgbClr val="00B050"/>
                </a:solidFill>
                <a:latin typeface="+mn-lt"/>
              </a:rPr>
              <a:t>(Visit 7 was missed</a:t>
            </a:r>
            <a:r>
              <a:rPr lang="en-US" sz="3200" dirty="0" smtClean="0">
                <a:solidFill>
                  <a:srgbClr val="00B050"/>
                </a:solidFill>
              </a:rPr>
              <a:t>).</a:t>
            </a:r>
          </a:p>
        </p:txBody>
      </p:sp>
      <p:sp>
        <p:nvSpPr>
          <p:cNvPr id="25" name="TextBox 24"/>
          <p:cNvSpPr txBox="1"/>
          <p:nvPr/>
        </p:nvSpPr>
        <p:spPr>
          <a:xfrm>
            <a:off x="-65116" y="4329852"/>
            <a:ext cx="18005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4">
                    <a:lumMod val="95000"/>
                    <a:lumOff val="5000"/>
                  </a:schemeClr>
                </a:solidFill>
                <a:effectLst/>
                <a:uLnTx/>
                <a:uFillTx/>
              </a:rPr>
              <a:t>Retention: </a:t>
            </a:r>
            <a:endParaRPr kumimoji="0" lang="en-US" sz="2000" b="1" i="0" u="none" strike="noStrike" kern="0" cap="none" spc="0" normalizeH="0" baseline="0" noProof="0" dirty="0">
              <a:ln>
                <a:noFill/>
              </a:ln>
              <a:solidFill>
                <a:schemeClr val="accent4">
                  <a:lumMod val="95000"/>
                  <a:lumOff val="5000"/>
                </a:schemeClr>
              </a:solidFill>
              <a:effectLst/>
              <a:uLnTx/>
              <a:uFillTx/>
            </a:endParaRPr>
          </a:p>
        </p:txBody>
      </p:sp>
      <p:sp>
        <p:nvSpPr>
          <p:cNvPr id="5" name="Multiply 4"/>
          <p:cNvSpPr/>
          <p:nvPr/>
        </p:nvSpPr>
        <p:spPr bwMode="auto">
          <a:xfrm>
            <a:off x="5201726" y="4277480"/>
            <a:ext cx="416947" cy="668746"/>
          </a:xfrm>
          <a:prstGeom prst="mathMultiply">
            <a:avLst/>
          </a:prstGeom>
          <a:solidFill>
            <a:srgbClr val="CC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3" name="Plus 12"/>
          <p:cNvSpPr/>
          <p:nvPr/>
        </p:nvSpPr>
        <p:spPr bwMode="auto">
          <a:xfrm>
            <a:off x="1212767" y="429792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3" name="Plus 32"/>
          <p:cNvSpPr/>
          <p:nvPr/>
        </p:nvSpPr>
        <p:spPr bwMode="auto">
          <a:xfrm>
            <a:off x="2878084"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8" name="Plus 37"/>
          <p:cNvSpPr/>
          <p:nvPr/>
        </p:nvSpPr>
        <p:spPr bwMode="auto">
          <a:xfrm>
            <a:off x="4070859" y="4325737"/>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39" name="Plus 38"/>
          <p:cNvSpPr/>
          <p:nvPr/>
        </p:nvSpPr>
        <p:spPr bwMode="auto">
          <a:xfrm>
            <a:off x="5847505" y="4319688"/>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0" name="Plus 39"/>
          <p:cNvSpPr/>
          <p:nvPr/>
        </p:nvSpPr>
        <p:spPr bwMode="auto">
          <a:xfrm>
            <a:off x="7140829" y="4340010"/>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2" name="Plus 41"/>
          <p:cNvSpPr/>
          <p:nvPr/>
        </p:nvSpPr>
        <p:spPr bwMode="auto">
          <a:xfrm>
            <a:off x="8312231" y="4367343"/>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3" name="Plus 42"/>
          <p:cNvSpPr/>
          <p:nvPr/>
        </p:nvSpPr>
        <p:spPr bwMode="auto">
          <a:xfrm>
            <a:off x="2266505" y="4329852"/>
            <a:ext cx="444335" cy="463974"/>
          </a:xfrm>
          <a:prstGeom prst="mathPlus">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44" name="Rectangle 43"/>
          <p:cNvSpPr/>
          <p:nvPr/>
        </p:nvSpPr>
        <p:spPr>
          <a:xfrm>
            <a:off x="71549" y="5410200"/>
            <a:ext cx="9072451" cy="1077218"/>
          </a:xfrm>
          <a:prstGeom prst="rect">
            <a:avLst/>
          </a:prstGeom>
        </p:spPr>
        <p:txBody>
          <a:bodyPr wrap="square">
            <a:spAutoFit/>
          </a:bodyPr>
          <a:lstStyle/>
          <a:p>
            <a:pPr algn="ctr"/>
            <a:r>
              <a:rPr lang="en-US" sz="3200" dirty="0" smtClean="0">
                <a:solidFill>
                  <a:srgbClr val="CC0066"/>
                </a:solidFill>
                <a:latin typeface="+mn-lt"/>
              </a:rPr>
              <a:t>Document only unused product from Visit 6 dispensation.</a:t>
            </a:r>
            <a:endParaRPr lang="en-US" sz="3200" dirty="0" smtClean="0">
              <a:solidFill>
                <a:srgbClr val="00B050"/>
              </a:solidFill>
              <a:latin typeface="+mn-lt"/>
            </a:endParaRPr>
          </a:p>
        </p:txBody>
      </p:sp>
      <p:cxnSp>
        <p:nvCxnSpPr>
          <p:cNvPr id="45" name="Curved Connector 44"/>
          <p:cNvCxnSpPr/>
          <p:nvPr/>
        </p:nvCxnSpPr>
        <p:spPr bwMode="auto">
          <a:xfrm rot="10800000" flipV="1">
            <a:off x="4293027" y="1830973"/>
            <a:ext cx="912579" cy="378536"/>
          </a:xfrm>
          <a:prstGeom prst="curvedConnector3">
            <a:avLst>
              <a:gd name="adj1" fmla="val 98668"/>
            </a:avLst>
          </a:prstGeom>
          <a:solidFill>
            <a:schemeClr val="accent1"/>
          </a:solidFill>
          <a:ln w="38100" cap="flat" cmpd="sng" algn="ctr">
            <a:solidFill>
              <a:schemeClr val="tx2"/>
            </a:solidFill>
            <a:prstDash val="solid"/>
            <a:round/>
            <a:headEnd type="none" w="med" len="med"/>
            <a:tailEnd type="arrow"/>
          </a:ln>
          <a:effectLst/>
        </p:spPr>
      </p:cxn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6346825"/>
      </p:ext>
    </p:extLst>
  </p:cSld>
  <p:clrMapOvr>
    <a:masterClrMapping/>
  </p:clrMapOvr>
  <mc:AlternateContent xmlns:mc="http://schemas.openxmlformats.org/markup-compatibility/2006" xmlns:p14="http://schemas.microsoft.com/office/powerpoint/2010/main">
    <mc:Choice Requires="p14">
      <p:transition spd="slow" p14:dur="2000" advTm="42061"/>
    </mc:Choice>
    <mc:Fallback xmlns="">
      <p:transition spd="slow" advTm="4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par>
                                <p:cTn id="15" presetID="3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500" fill="hold"/>
                                        <p:tgtEl>
                                          <p:spTgt spid="45"/>
                                        </p:tgtEl>
                                        <p:attrNameLst>
                                          <p:attrName>ppt_w</p:attrName>
                                        </p:attrNameLst>
                                      </p:cBhvr>
                                      <p:tavLst>
                                        <p:tav tm="0">
                                          <p:val>
                                            <p:fltVal val="0"/>
                                          </p:val>
                                        </p:tav>
                                        <p:tav tm="100000">
                                          <p:val>
                                            <p:strVal val="#ppt_w"/>
                                          </p:val>
                                        </p:tav>
                                      </p:tavLst>
                                    </p:anim>
                                    <p:anim calcmode="lin" valueType="num">
                                      <p:cBhvr>
                                        <p:cTn id="18" dur="1500" fill="hold"/>
                                        <p:tgtEl>
                                          <p:spTgt spid="45"/>
                                        </p:tgtEl>
                                        <p:attrNameLst>
                                          <p:attrName>ppt_h</p:attrName>
                                        </p:attrNameLst>
                                      </p:cBhvr>
                                      <p:tavLst>
                                        <p:tav tm="0">
                                          <p:val>
                                            <p:fltVal val="0"/>
                                          </p:val>
                                        </p:tav>
                                        <p:tav tm="100000">
                                          <p:val>
                                            <p:strVal val="#ppt_h"/>
                                          </p:val>
                                        </p:tav>
                                      </p:tavLst>
                                    </p:anim>
                                    <p:anim calcmode="lin" valueType="num">
                                      <p:cBhvr>
                                        <p:cTn id="19" dur="1500" fill="hold"/>
                                        <p:tgtEl>
                                          <p:spTgt spid="45"/>
                                        </p:tgtEl>
                                        <p:attrNameLst>
                                          <p:attrName>style.rotation</p:attrName>
                                        </p:attrNameLst>
                                      </p:cBhvr>
                                      <p:tavLst>
                                        <p:tav tm="0">
                                          <p:val>
                                            <p:fltVal val="90"/>
                                          </p:val>
                                        </p:tav>
                                        <p:tav tm="100000">
                                          <p:val>
                                            <p:fltVal val="0"/>
                                          </p:val>
                                        </p:tav>
                                      </p:tavLst>
                                    </p:anim>
                                    <p:animEffect transition="in" filter="fade">
                                      <p:cBhvr>
                                        <p:cTn id="20" dur="1500"/>
                                        <p:tgtEl>
                                          <p:spTgt spid="4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anim calcmode="lin" valueType="num">
                                      <p:cBhvr>
                                        <p:cTn id="24" dur="1000" fill="hold"/>
                                        <p:tgtEl>
                                          <p:spTgt spid="44"/>
                                        </p:tgtEl>
                                        <p:attrNameLst>
                                          <p:attrName>ppt_x</p:attrName>
                                        </p:attrNameLst>
                                      </p:cBhvr>
                                      <p:tavLst>
                                        <p:tav tm="0">
                                          <p:val>
                                            <p:strVal val="#ppt_x"/>
                                          </p:val>
                                        </p:tav>
                                        <p:tav tm="100000">
                                          <p:val>
                                            <p:strVal val="#ppt_x"/>
                                          </p:val>
                                        </p:tav>
                                      </p:tavLst>
                                    </p:anim>
                                    <p:anim calcmode="lin" valueType="num">
                                      <p:cBhvr>
                                        <p:cTn id="2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5"/>
                </p:tgtEl>
              </p:cMediaNode>
            </p:audio>
          </p:childTnLst>
        </p:cTn>
      </p:par>
    </p:tnLst>
    <p:bldLst>
      <p:bldP spid="46" grpId="0"/>
      <p:bldP spid="46" grpId="1"/>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3 (Visit 10)</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7217780" y="1479354"/>
            <a:ext cx="131662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Interim</a:t>
            </a:r>
            <a:r>
              <a:rPr kumimoji="0" lang="en-US" sz="2400" b="1" i="0" u="none" strike="noStrike" kern="0" cap="none" spc="0" normalizeH="0" noProof="0" dirty="0" smtClean="0">
                <a:ln>
                  <a:noFill/>
                </a:ln>
                <a:solidFill>
                  <a:srgbClr val="FF0000"/>
                </a:solidFill>
                <a:effectLst/>
                <a:uLnTx/>
                <a:uFillTx/>
              </a:rPr>
              <a:t> Visit </a:t>
            </a:r>
            <a:endParaRPr kumimoji="0" lang="en-US" sz="2400" b="1" i="0" u="none" strike="noStrike" kern="0" cap="none" spc="0" normalizeH="0" baseline="0" noProof="0" dirty="0">
              <a:ln>
                <a:noFill/>
              </a:ln>
              <a:solidFill>
                <a:srgbClr val="FF0000"/>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65217" y="4419600"/>
            <a:ext cx="9072451" cy="954107"/>
          </a:xfrm>
          <a:prstGeom prst="rect">
            <a:avLst/>
          </a:prstGeom>
        </p:spPr>
        <p:txBody>
          <a:bodyPr wrap="square">
            <a:spAutoFit/>
          </a:bodyPr>
          <a:lstStyle/>
          <a:p>
            <a:pPr algn="ctr"/>
            <a:r>
              <a:rPr lang="en-US" sz="2800" dirty="0" smtClean="0">
                <a:solidFill>
                  <a:schemeClr val="accent4"/>
                </a:solidFill>
                <a:latin typeface="+mn-lt"/>
              </a:rPr>
              <a:t>Complete PDR at interim visits only if product is dispensed or returned </a:t>
            </a:r>
            <a:r>
              <a:rPr lang="en-US" sz="2800" u="sng" dirty="0" smtClean="0">
                <a:solidFill>
                  <a:schemeClr val="accent4"/>
                </a:solidFill>
                <a:latin typeface="+mn-lt"/>
              </a:rPr>
              <a:t>from last dispensation</a:t>
            </a:r>
          </a:p>
        </p:txBody>
      </p:sp>
      <p:cxnSp>
        <p:nvCxnSpPr>
          <p:cNvPr id="44" name="Curved Connector 43"/>
          <p:cNvCxnSpPr/>
          <p:nvPr/>
        </p:nvCxnSpPr>
        <p:spPr bwMode="auto">
          <a:xfrm rot="5400000">
            <a:off x="7048173" y="1645158"/>
            <a:ext cx="718218" cy="641364"/>
          </a:xfrm>
          <a:prstGeom prst="curvedConnector3">
            <a:avLst>
              <a:gd name="adj1" fmla="val -59127"/>
            </a:avLst>
          </a:prstGeom>
          <a:solidFill>
            <a:schemeClr val="accent1"/>
          </a:solidFill>
          <a:ln w="38100" cap="flat" cmpd="sng" algn="ctr">
            <a:solidFill>
              <a:schemeClr val="tx2"/>
            </a:solidFill>
            <a:prstDash val="solid"/>
            <a:round/>
            <a:headEnd type="none" w="med" len="med"/>
            <a:tailEnd type="arrow"/>
          </a:ln>
          <a:effectLst/>
        </p:spPr>
      </p:cxnSp>
      <p:cxnSp>
        <p:nvCxnSpPr>
          <p:cNvPr id="47" name="Straight Arrow Connector 46"/>
          <p:cNvCxnSpPr/>
          <p:nvPr/>
        </p:nvCxnSpPr>
        <p:spPr bwMode="auto">
          <a:xfrm>
            <a:off x="7620000" y="2324949"/>
            <a:ext cx="0" cy="18239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9" name="TextBox 48"/>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50" name="Rectangle 49"/>
          <p:cNvSpPr/>
          <p:nvPr/>
        </p:nvSpPr>
        <p:spPr>
          <a:xfrm>
            <a:off x="-26028" y="4745930"/>
            <a:ext cx="9340983" cy="1384995"/>
          </a:xfrm>
          <a:prstGeom prst="rect">
            <a:avLst/>
          </a:prstGeom>
        </p:spPr>
        <p:txBody>
          <a:bodyPr wrap="square">
            <a:spAutoFit/>
          </a:bodyPr>
          <a:lstStyle/>
          <a:p>
            <a:pPr algn="ctr"/>
            <a:r>
              <a:rPr lang="en-US" sz="2800" i="1" dirty="0" smtClean="0">
                <a:solidFill>
                  <a:srgbClr val="7030A0"/>
                </a:solidFill>
                <a:latin typeface="+mn-lt"/>
              </a:rPr>
              <a:t>If</a:t>
            </a:r>
            <a:r>
              <a:rPr lang="en-US" sz="2800" dirty="0" smtClean="0">
                <a:solidFill>
                  <a:srgbClr val="7030A0"/>
                </a:solidFill>
                <a:latin typeface="+mn-lt"/>
              </a:rPr>
              <a:t> product is dispensed/returned at interim visit</a:t>
            </a:r>
          </a:p>
          <a:p>
            <a:pPr marL="571500" indent="-571500" algn="ctr">
              <a:buFont typeface="Arial" pitchFamily="34" charset="0"/>
              <a:buChar char="•"/>
            </a:pPr>
            <a:r>
              <a:rPr lang="en-US" sz="2800" dirty="0" smtClean="0">
                <a:solidFill>
                  <a:srgbClr val="7030A0"/>
                </a:solidFill>
                <a:latin typeface="+mn-lt"/>
              </a:rPr>
              <a:t> document only unused product from Visit 9 dispensation</a:t>
            </a: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4970079"/>
      </p:ext>
    </p:extLst>
  </p:cSld>
  <p:clrMapOvr>
    <a:masterClrMapping/>
  </p:clrMapOvr>
  <mc:AlternateContent xmlns:mc="http://schemas.openxmlformats.org/markup-compatibility/2006" xmlns:p14="http://schemas.microsoft.com/office/powerpoint/2010/main">
    <mc:Choice Requires="p14">
      <p:transition spd="slow" p14:dur="2000" advTm="75284"/>
    </mc:Choice>
    <mc:Fallback xmlns="">
      <p:transition spd="slow" advTm="7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500" fill="hold"/>
                                        <p:tgtEl>
                                          <p:spTgt spid="44"/>
                                        </p:tgtEl>
                                        <p:attrNameLst>
                                          <p:attrName>ppt_w</p:attrName>
                                        </p:attrNameLst>
                                      </p:cBhvr>
                                      <p:tavLst>
                                        <p:tav tm="0">
                                          <p:val>
                                            <p:fltVal val="0"/>
                                          </p:val>
                                        </p:tav>
                                        <p:tav tm="100000">
                                          <p:val>
                                            <p:strVal val="#ppt_w"/>
                                          </p:val>
                                        </p:tav>
                                      </p:tavLst>
                                    </p:anim>
                                    <p:anim calcmode="lin" valueType="num">
                                      <p:cBhvr>
                                        <p:cTn id="16" dur="1500" fill="hold"/>
                                        <p:tgtEl>
                                          <p:spTgt spid="44"/>
                                        </p:tgtEl>
                                        <p:attrNameLst>
                                          <p:attrName>ppt_h</p:attrName>
                                        </p:attrNameLst>
                                      </p:cBhvr>
                                      <p:tavLst>
                                        <p:tav tm="0">
                                          <p:val>
                                            <p:fltVal val="0"/>
                                          </p:val>
                                        </p:tav>
                                        <p:tav tm="100000">
                                          <p:val>
                                            <p:strVal val="#ppt_h"/>
                                          </p:val>
                                        </p:tav>
                                      </p:tavLst>
                                    </p:anim>
                                    <p:anim calcmode="lin" valueType="num">
                                      <p:cBhvr>
                                        <p:cTn id="17" dur="1500" fill="hold"/>
                                        <p:tgtEl>
                                          <p:spTgt spid="44"/>
                                        </p:tgtEl>
                                        <p:attrNameLst>
                                          <p:attrName>style.rotation</p:attrName>
                                        </p:attrNameLst>
                                      </p:cBhvr>
                                      <p:tavLst>
                                        <p:tav tm="0">
                                          <p:val>
                                            <p:fltVal val="90"/>
                                          </p:val>
                                        </p:tav>
                                        <p:tav tm="100000">
                                          <p:val>
                                            <p:fltVal val="0"/>
                                          </p:val>
                                        </p:tav>
                                      </p:tavLst>
                                    </p:anim>
                                    <p:animEffect transition="in" filter="fade">
                                      <p:cBhvr>
                                        <p:cTn id="18" dur="1500"/>
                                        <p:tgtEl>
                                          <p:spTgt spid="4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5"/>
                </p:tgtEl>
              </p:cMediaNode>
            </p:audio>
          </p:childTnLst>
        </p:cTn>
      </p:par>
    </p:tnLst>
    <p:bldLst>
      <p:bldP spid="46"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0" name="TextBox 29"/>
          <p:cNvSpPr txBox="1"/>
          <p:nvPr/>
        </p:nvSpPr>
        <p:spPr>
          <a:xfrm>
            <a:off x="7543801" y="2901450"/>
            <a:ext cx="166986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7030A0"/>
                </a:solidFill>
                <a:effectLst/>
                <a:uLnTx/>
                <a:uFillTx/>
              </a:rPr>
              <a:t>End Period 3 (Visit 10)</a:t>
            </a:r>
            <a:endParaRPr kumimoji="0" lang="en-US" sz="2400" b="1" i="0" u="none" strike="noStrike" kern="0" cap="none" spc="0" normalizeH="0" baseline="0" noProof="0" dirty="0">
              <a:ln>
                <a:noFill/>
              </a:ln>
              <a:solidFill>
                <a:srgbClr val="7030A0"/>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7217780" y="1479354"/>
            <a:ext cx="131662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Interim</a:t>
            </a:r>
            <a:r>
              <a:rPr kumimoji="0" lang="en-US" sz="2400" b="1" i="0" u="none" strike="noStrike" kern="0" cap="none" spc="0" normalizeH="0" noProof="0" dirty="0" smtClean="0">
                <a:ln>
                  <a:noFill/>
                </a:ln>
                <a:solidFill>
                  <a:srgbClr val="FF0000"/>
                </a:solidFill>
                <a:effectLst/>
                <a:uLnTx/>
                <a:uFillTx/>
              </a:rPr>
              <a:t> Visit </a:t>
            </a:r>
            <a:endParaRPr kumimoji="0" lang="en-US" sz="2400" b="1" i="0" u="none" strike="noStrike" kern="0" cap="none" spc="0" normalizeH="0" baseline="0" noProof="0" dirty="0">
              <a:ln>
                <a:noFill/>
              </a:ln>
              <a:solidFill>
                <a:srgbClr val="FF0000"/>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4" name="Curved Connector 43"/>
          <p:cNvCxnSpPr/>
          <p:nvPr/>
        </p:nvCxnSpPr>
        <p:spPr bwMode="auto">
          <a:xfrm rot="16200000" flipV="1">
            <a:off x="7827595" y="2267299"/>
            <a:ext cx="1115246" cy="463634"/>
          </a:xfrm>
          <a:prstGeom prst="curvedConnector3">
            <a:avLst>
              <a:gd name="adj1" fmla="val 100366"/>
            </a:avLst>
          </a:prstGeom>
          <a:solidFill>
            <a:schemeClr val="accent1"/>
          </a:solidFill>
          <a:ln w="38100" cap="flat" cmpd="sng" algn="ctr">
            <a:solidFill>
              <a:schemeClr val="tx2"/>
            </a:solidFill>
            <a:prstDash val="solid"/>
            <a:round/>
            <a:headEnd type="none" w="med" len="med"/>
            <a:tailEnd type="arrow"/>
          </a:ln>
          <a:effectLst/>
        </p:spPr>
      </p:cxnSp>
      <p:cxnSp>
        <p:nvCxnSpPr>
          <p:cNvPr id="47" name="Straight Arrow Connector 46"/>
          <p:cNvCxnSpPr/>
          <p:nvPr/>
        </p:nvCxnSpPr>
        <p:spPr bwMode="auto">
          <a:xfrm>
            <a:off x="7620000" y="2324949"/>
            <a:ext cx="0" cy="18239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9" name="TextBox 48"/>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38" name="Rectangle 37"/>
          <p:cNvSpPr/>
          <p:nvPr/>
        </p:nvSpPr>
        <p:spPr>
          <a:xfrm>
            <a:off x="-283873" y="4423954"/>
            <a:ext cx="9427873" cy="2308324"/>
          </a:xfrm>
          <a:prstGeom prst="rect">
            <a:avLst/>
          </a:prstGeom>
        </p:spPr>
        <p:txBody>
          <a:bodyPr wrap="square">
            <a:spAutoFit/>
          </a:bodyPr>
          <a:lstStyle/>
          <a:p>
            <a:pPr algn="ctr"/>
            <a:r>
              <a:rPr lang="en-US" sz="3200" i="1" dirty="0" smtClean="0">
                <a:solidFill>
                  <a:srgbClr val="7030A0"/>
                </a:solidFill>
                <a:latin typeface="+mn-lt"/>
              </a:rPr>
              <a:t>If</a:t>
            </a:r>
            <a:r>
              <a:rPr lang="en-US" sz="3200" dirty="0" smtClean="0">
                <a:solidFill>
                  <a:srgbClr val="7030A0"/>
                </a:solidFill>
                <a:latin typeface="+mn-lt"/>
              </a:rPr>
              <a:t> product is dispensed/returned at interim visit</a:t>
            </a:r>
          </a:p>
          <a:p>
            <a:pPr marL="571500" indent="-571500" algn="ctr">
              <a:buFont typeface="Arial" pitchFamily="34" charset="0"/>
              <a:buChar char="•"/>
            </a:pPr>
            <a:r>
              <a:rPr lang="en-US" sz="2800" dirty="0" smtClean="0">
                <a:solidFill>
                  <a:srgbClr val="7030A0"/>
                </a:solidFill>
                <a:latin typeface="+mn-lt"/>
              </a:rPr>
              <a:t>On Visit 10 PDR, document only unused product from interim visit dispensation </a:t>
            </a:r>
          </a:p>
          <a:p>
            <a:pPr lvl="3" algn="ctr"/>
            <a:r>
              <a:rPr lang="en-US" sz="2800" dirty="0" smtClean="0">
                <a:solidFill>
                  <a:srgbClr val="7030A0"/>
                </a:solidFill>
                <a:latin typeface="+mn-lt"/>
              </a:rPr>
              <a:t>- could be zero if product returned but not dispensed at interim visit.</a:t>
            </a: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082791"/>
      </p:ext>
    </p:extLst>
  </p:cSld>
  <p:clrMapOvr>
    <a:masterClrMapping/>
  </p:clrMapOvr>
  <mc:AlternateContent xmlns:mc="http://schemas.openxmlformats.org/markup-compatibility/2006" xmlns:p14="http://schemas.microsoft.com/office/powerpoint/2010/main">
    <mc:Choice Requires="p14">
      <p:transition spd="slow" p14:dur="2000" advTm="26588"/>
    </mc:Choice>
    <mc:Fallback xmlns="">
      <p:transition spd="slow" advTm="2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1500" fill="hold"/>
                                        <p:tgtEl>
                                          <p:spTgt spid="44"/>
                                        </p:tgtEl>
                                        <p:attrNameLst>
                                          <p:attrName>ppt_w</p:attrName>
                                        </p:attrNameLst>
                                      </p:cBhvr>
                                      <p:tavLst>
                                        <p:tav tm="0">
                                          <p:val>
                                            <p:fltVal val="0"/>
                                          </p:val>
                                        </p:tav>
                                        <p:tav tm="100000">
                                          <p:val>
                                            <p:strVal val="#ppt_w"/>
                                          </p:val>
                                        </p:tav>
                                      </p:tavLst>
                                    </p:anim>
                                    <p:anim calcmode="lin" valueType="num">
                                      <p:cBhvr>
                                        <p:cTn id="12" dur="1500" fill="hold"/>
                                        <p:tgtEl>
                                          <p:spTgt spid="44"/>
                                        </p:tgtEl>
                                        <p:attrNameLst>
                                          <p:attrName>ppt_h</p:attrName>
                                        </p:attrNameLst>
                                      </p:cBhvr>
                                      <p:tavLst>
                                        <p:tav tm="0">
                                          <p:val>
                                            <p:fltVal val="0"/>
                                          </p:val>
                                        </p:tav>
                                        <p:tav tm="100000">
                                          <p:val>
                                            <p:strVal val="#ppt_h"/>
                                          </p:val>
                                        </p:tav>
                                      </p:tavLst>
                                    </p:anim>
                                    <p:anim calcmode="lin" valueType="num">
                                      <p:cBhvr>
                                        <p:cTn id="13" dur="1500" fill="hold"/>
                                        <p:tgtEl>
                                          <p:spTgt spid="44"/>
                                        </p:tgtEl>
                                        <p:attrNameLst>
                                          <p:attrName>style.rotation</p:attrName>
                                        </p:attrNameLst>
                                      </p:cBhvr>
                                      <p:tavLst>
                                        <p:tav tm="0">
                                          <p:val>
                                            <p:fltVal val="90"/>
                                          </p:val>
                                        </p:tav>
                                        <p:tav tm="100000">
                                          <p:val>
                                            <p:fltVal val="0"/>
                                          </p:val>
                                        </p:tav>
                                      </p:tavLst>
                                    </p:anim>
                                    <p:animEffect transition="in" filter="fade">
                                      <p:cBhvr>
                                        <p:cTn id="14" dur="1500"/>
                                        <p:tgtEl>
                                          <p:spTgt spid="4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smtClean="0"/>
              <a:t>Defining Last PDR for Product </a:t>
            </a:r>
            <a:r>
              <a:rPr lang="en-US" dirty="0"/>
              <a:t>R</a:t>
            </a:r>
            <a:r>
              <a:rPr lang="en-US" dirty="0" smtClean="0"/>
              <a:t>eturns</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sp>
        <p:nvSpPr>
          <p:cNvPr id="4" name="Right Arrow 3"/>
          <p:cNvSpPr/>
          <p:nvPr/>
        </p:nvSpPr>
        <p:spPr bwMode="auto">
          <a:xfrm>
            <a:off x="180703" y="4038600"/>
            <a:ext cx="86868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6" name="Straight Arrow Connector 5"/>
          <p:cNvCxnSpPr/>
          <p:nvPr/>
        </p:nvCxnSpPr>
        <p:spPr bwMode="auto">
          <a:xfrm>
            <a:off x="178526" y="2058041"/>
            <a:ext cx="0" cy="20355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TextBox 6"/>
          <p:cNvSpPr txBox="1"/>
          <p:nvPr/>
        </p:nvSpPr>
        <p:spPr>
          <a:xfrm>
            <a:off x="0" y="1541383"/>
            <a:ext cx="21464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Enrollment</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8" name="Straight Arrow Connector 7"/>
          <p:cNvCxnSpPr/>
          <p:nvPr/>
        </p:nvCxnSpPr>
        <p:spPr bwMode="auto">
          <a:xfrm>
            <a:off x="1434934" y="2805613"/>
            <a:ext cx="0" cy="12879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2488672" y="3255393"/>
            <a:ext cx="1" cy="8935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048000" y="2209509"/>
            <a:ext cx="0" cy="19394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709947" y="2097727"/>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1 (Visit 3) </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12" name="TextBox 11"/>
          <p:cNvSpPr txBox="1"/>
          <p:nvPr/>
        </p:nvSpPr>
        <p:spPr>
          <a:xfrm>
            <a:off x="1489116" y="2898525"/>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1 (Visit 4)</a:t>
            </a:r>
            <a:endParaRPr kumimoji="0" lang="en-US" sz="2000" b="1" i="0" u="none" strike="noStrike" kern="0" cap="none" spc="0" normalizeH="0" baseline="0" noProof="0" dirty="0">
              <a:ln>
                <a:noFill/>
              </a:ln>
              <a:solidFill>
                <a:schemeClr val="accent3">
                  <a:lumMod val="65000"/>
                </a:schemeClr>
              </a:solidFill>
              <a:effectLst/>
              <a:uLnTx/>
              <a:uFillTx/>
            </a:endParaRPr>
          </a:p>
        </p:txBody>
      </p:sp>
      <p:sp>
        <p:nvSpPr>
          <p:cNvPr id="20" name="TextBox 19"/>
          <p:cNvSpPr txBox="1"/>
          <p:nvPr/>
        </p:nvSpPr>
        <p:spPr>
          <a:xfrm>
            <a:off x="2466900" y="1561745"/>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2</a:t>
            </a:r>
            <a:r>
              <a:rPr kumimoji="0" lang="en-US" sz="2000" b="1" i="0" u="none" strike="noStrike" kern="0" cap="none" spc="0" normalizeH="0" noProof="0" dirty="0" smtClean="0">
                <a:ln>
                  <a:noFill/>
                </a:ln>
                <a:solidFill>
                  <a:schemeClr val="accent3">
                    <a:lumMod val="65000"/>
                  </a:schemeClr>
                </a:solidFill>
                <a:effectLst/>
                <a:uLnTx/>
                <a:uFillTx/>
              </a:rPr>
              <a:t> (Visit 5)</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28" name="Straight Arrow Connector 27"/>
          <p:cNvCxnSpPr/>
          <p:nvPr/>
        </p:nvCxnSpPr>
        <p:spPr bwMode="auto">
          <a:xfrm>
            <a:off x="8534400" y="3606411"/>
            <a:ext cx="0" cy="4871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28"/>
          <p:cNvSpPr txBox="1"/>
          <p:nvPr/>
        </p:nvSpPr>
        <p:spPr>
          <a:xfrm>
            <a:off x="4267200" y="3032934"/>
            <a:ext cx="174616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End Period 2 (Visit 7)</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1" name="Straight Arrow Connector 30"/>
          <p:cNvCxnSpPr/>
          <p:nvPr/>
        </p:nvCxnSpPr>
        <p:spPr bwMode="auto">
          <a:xfrm>
            <a:off x="6013368" y="2267171"/>
            <a:ext cx="0" cy="18717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5201292" y="1546432"/>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Initiate Period 3</a:t>
            </a:r>
            <a:r>
              <a:rPr kumimoji="0" lang="en-US" sz="2000" b="1" i="0" u="none" strike="noStrike" kern="0" cap="none" spc="0" normalizeH="0" noProof="0" dirty="0" smtClean="0">
                <a:ln>
                  <a:noFill/>
                </a:ln>
                <a:solidFill>
                  <a:schemeClr val="accent3">
                    <a:lumMod val="65000"/>
                  </a:schemeClr>
                </a:solidFill>
                <a:effectLst/>
                <a:uLnTx/>
                <a:uFillTx/>
              </a:rPr>
              <a:t> (Visit 8)</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34" name="Straight Arrow Connector 33"/>
          <p:cNvCxnSpPr/>
          <p:nvPr/>
        </p:nvCxnSpPr>
        <p:spPr bwMode="auto">
          <a:xfrm>
            <a:off x="7362997" y="2893072"/>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a:off x="4267200" y="2915923"/>
            <a:ext cx="0" cy="123298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6" name="TextBox 35"/>
          <p:cNvSpPr txBox="1"/>
          <p:nvPr/>
        </p:nvSpPr>
        <p:spPr>
          <a:xfrm>
            <a:off x="7217780" y="1479354"/>
            <a:ext cx="131662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FF0000"/>
                </a:solidFill>
                <a:effectLst/>
                <a:uLnTx/>
                <a:uFillTx/>
              </a:rPr>
              <a:t>Interim</a:t>
            </a:r>
            <a:r>
              <a:rPr kumimoji="0" lang="en-US" sz="2400" b="1" i="0" u="none" strike="noStrike" kern="0" cap="none" spc="0" normalizeH="0" noProof="0" dirty="0" smtClean="0">
                <a:ln>
                  <a:noFill/>
                </a:ln>
                <a:solidFill>
                  <a:srgbClr val="FF0000"/>
                </a:solidFill>
                <a:effectLst/>
                <a:uLnTx/>
                <a:uFillTx/>
              </a:rPr>
              <a:t> Visit </a:t>
            </a:r>
            <a:endParaRPr kumimoji="0" lang="en-US" sz="2400" b="1" i="0" u="none" strike="noStrike" kern="0" cap="none" spc="0" normalizeH="0" baseline="0" noProof="0" dirty="0">
              <a:ln>
                <a:noFill/>
              </a:ln>
              <a:solidFill>
                <a:srgbClr val="FF0000"/>
              </a:solidFill>
              <a:effectLst/>
              <a:uLnTx/>
              <a:uFillTx/>
            </a:endParaRPr>
          </a:p>
        </p:txBody>
      </p:sp>
      <p:sp>
        <p:nvSpPr>
          <p:cNvPr id="37" name="TextBox 36"/>
          <p:cNvSpPr txBox="1"/>
          <p:nvPr/>
        </p:nvSpPr>
        <p:spPr>
          <a:xfrm>
            <a:off x="6470568" y="2274020"/>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3 (Visit 9)</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1" name="Straight Arrow Connector 40"/>
          <p:cNvCxnSpPr/>
          <p:nvPr/>
        </p:nvCxnSpPr>
        <p:spPr bwMode="auto">
          <a:xfrm>
            <a:off x="5410200" y="3386877"/>
            <a:ext cx="0" cy="7761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6" name="Rectangle 45"/>
          <p:cNvSpPr/>
          <p:nvPr/>
        </p:nvSpPr>
        <p:spPr>
          <a:xfrm>
            <a:off x="-65217" y="4419600"/>
            <a:ext cx="9072451" cy="1200329"/>
          </a:xfrm>
          <a:prstGeom prst="rect">
            <a:avLst/>
          </a:prstGeom>
        </p:spPr>
        <p:txBody>
          <a:bodyPr wrap="square">
            <a:spAutoFit/>
          </a:bodyPr>
          <a:lstStyle/>
          <a:p>
            <a:pPr algn="ctr"/>
            <a:r>
              <a:rPr lang="en-US" sz="3600" dirty="0" smtClean="0">
                <a:solidFill>
                  <a:schemeClr val="accent4"/>
                </a:solidFill>
                <a:latin typeface="+mn-lt"/>
              </a:rPr>
              <a:t>Complete PDR at interim visits only if product is dispensed or returned</a:t>
            </a:r>
          </a:p>
        </p:txBody>
      </p:sp>
      <p:cxnSp>
        <p:nvCxnSpPr>
          <p:cNvPr id="47" name="Straight Arrow Connector 46"/>
          <p:cNvCxnSpPr/>
          <p:nvPr/>
        </p:nvCxnSpPr>
        <p:spPr bwMode="auto">
          <a:xfrm>
            <a:off x="7620000" y="2324949"/>
            <a:ext cx="0" cy="18239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9" name="TextBox 48"/>
          <p:cNvSpPr txBox="1"/>
          <p:nvPr/>
        </p:nvSpPr>
        <p:spPr>
          <a:xfrm>
            <a:off x="3428999" y="2209509"/>
            <a:ext cx="2146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chemeClr val="accent3">
                    <a:lumMod val="65000"/>
                  </a:schemeClr>
                </a:solidFill>
                <a:effectLst/>
                <a:uLnTx/>
                <a:uFillTx/>
              </a:rPr>
              <a:t>Mid-period 2 (Visit 6)</a:t>
            </a:r>
            <a:endParaRPr kumimoji="0" lang="en-US" sz="2000" b="1" i="0" u="none" strike="noStrike" kern="0" cap="none" spc="0" normalizeH="0" baseline="0" noProof="0" dirty="0">
              <a:ln>
                <a:noFill/>
              </a:ln>
              <a:solidFill>
                <a:schemeClr val="accent3">
                  <a:lumMod val="65000"/>
                </a:schemeClr>
              </a:solidFill>
              <a:effectLst/>
              <a:uLnTx/>
              <a:uFillTx/>
            </a:endParaRPr>
          </a:p>
        </p:txBody>
      </p:sp>
      <p:cxnSp>
        <p:nvCxnSpPr>
          <p:cNvPr id="43" name="Curved Connector 42"/>
          <p:cNvCxnSpPr/>
          <p:nvPr/>
        </p:nvCxnSpPr>
        <p:spPr bwMode="auto">
          <a:xfrm rot="10800000">
            <a:off x="7362998" y="2686624"/>
            <a:ext cx="1171402" cy="295283"/>
          </a:xfrm>
          <a:prstGeom prst="curvedConnector3">
            <a:avLst>
              <a:gd name="adj1" fmla="val -5758"/>
            </a:avLst>
          </a:prstGeom>
          <a:solidFill>
            <a:schemeClr val="accent1"/>
          </a:solidFill>
          <a:ln w="38100" cap="flat" cmpd="sng" algn="ctr">
            <a:solidFill>
              <a:schemeClr val="tx2"/>
            </a:solidFill>
            <a:prstDash val="solid"/>
            <a:round/>
            <a:headEnd type="none" w="med" len="med"/>
            <a:tailEnd type="arrow"/>
          </a:ln>
          <a:effectLst/>
        </p:spPr>
      </p:cxnSp>
      <p:sp>
        <p:nvSpPr>
          <p:cNvPr id="48" name="TextBox 47"/>
          <p:cNvSpPr txBox="1"/>
          <p:nvPr/>
        </p:nvSpPr>
        <p:spPr>
          <a:xfrm>
            <a:off x="7543801" y="2901450"/>
            <a:ext cx="1669868"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rgbClr val="7030A0"/>
                </a:solidFill>
                <a:effectLst/>
                <a:uLnTx/>
                <a:uFillTx/>
              </a:rPr>
              <a:t>End Period 3 (Visit 10)</a:t>
            </a:r>
            <a:endParaRPr kumimoji="0" lang="en-US" sz="2400" b="1" i="0" u="none" strike="noStrike" kern="0" cap="none" spc="0" normalizeH="0" baseline="0" noProof="0" dirty="0">
              <a:ln>
                <a:noFill/>
              </a:ln>
              <a:solidFill>
                <a:srgbClr val="7030A0"/>
              </a:solidFill>
              <a:effectLst/>
              <a:uLnTx/>
              <a:uFillTx/>
            </a:endParaRPr>
          </a:p>
        </p:txBody>
      </p:sp>
      <p:sp>
        <p:nvSpPr>
          <p:cNvPr id="51" name="Rectangle 50"/>
          <p:cNvSpPr/>
          <p:nvPr/>
        </p:nvSpPr>
        <p:spPr>
          <a:xfrm>
            <a:off x="21821" y="4419600"/>
            <a:ext cx="9427873" cy="1877437"/>
          </a:xfrm>
          <a:prstGeom prst="rect">
            <a:avLst/>
          </a:prstGeom>
        </p:spPr>
        <p:txBody>
          <a:bodyPr wrap="square">
            <a:spAutoFit/>
          </a:bodyPr>
          <a:lstStyle/>
          <a:p>
            <a:r>
              <a:rPr lang="en-US" sz="3200" i="1" dirty="0" smtClean="0">
                <a:solidFill>
                  <a:srgbClr val="7030A0"/>
                </a:solidFill>
                <a:latin typeface="+mn-lt"/>
              </a:rPr>
              <a:t>If</a:t>
            </a:r>
            <a:r>
              <a:rPr lang="en-US" sz="3200" dirty="0" smtClean="0">
                <a:solidFill>
                  <a:srgbClr val="7030A0"/>
                </a:solidFill>
                <a:latin typeface="+mn-lt"/>
              </a:rPr>
              <a:t> product </a:t>
            </a:r>
            <a:r>
              <a:rPr lang="en-US" sz="3200" dirty="0" smtClean="0">
                <a:solidFill>
                  <a:srgbClr val="FF0000"/>
                </a:solidFill>
                <a:latin typeface="+mn-lt"/>
              </a:rPr>
              <a:t>not </a:t>
            </a:r>
            <a:r>
              <a:rPr lang="en-US" sz="3200" dirty="0" smtClean="0">
                <a:solidFill>
                  <a:srgbClr val="7030A0"/>
                </a:solidFill>
                <a:latin typeface="+mn-lt"/>
              </a:rPr>
              <a:t>dispensed/returned at interim visit</a:t>
            </a:r>
          </a:p>
          <a:p>
            <a:pPr marL="1028700" lvl="1" indent="-571500">
              <a:buFont typeface="Arial" pitchFamily="34" charset="0"/>
              <a:buChar char="•"/>
            </a:pPr>
            <a:r>
              <a:rPr lang="en-US" sz="2800" dirty="0" smtClean="0">
                <a:solidFill>
                  <a:srgbClr val="7030A0"/>
                </a:solidFill>
                <a:latin typeface="+mn-lt"/>
              </a:rPr>
              <a:t> No PDR completed at interim visit</a:t>
            </a:r>
          </a:p>
          <a:p>
            <a:pPr marL="1028700" lvl="1" indent="-571500">
              <a:buFont typeface="Arial" pitchFamily="34" charset="0"/>
              <a:buChar char="•"/>
            </a:pPr>
            <a:r>
              <a:rPr lang="en-US" sz="2800" dirty="0" smtClean="0">
                <a:solidFill>
                  <a:srgbClr val="7030A0"/>
                </a:solidFill>
                <a:latin typeface="+mn-lt"/>
              </a:rPr>
              <a:t>On Visit 10 PDR, document only unused product </a:t>
            </a:r>
          </a:p>
          <a:p>
            <a:pPr lvl="1"/>
            <a:r>
              <a:rPr lang="en-US" sz="2800" dirty="0">
                <a:solidFill>
                  <a:srgbClr val="7030A0"/>
                </a:solidFill>
                <a:latin typeface="+mn-lt"/>
              </a:rPr>
              <a:t>	</a:t>
            </a:r>
            <a:r>
              <a:rPr lang="en-US" sz="2800" dirty="0" smtClean="0">
                <a:solidFill>
                  <a:srgbClr val="7030A0"/>
                </a:solidFill>
                <a:latin typeface="+mn-lt"/>
              </a:rPr>
              <a:t>  from Visit 9 dispensation.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99322145"/>
      </p:ext>
    </p:extLst>
  </p:cSld>
  <p:clrMapOvr>
    <a:masterClrMapping/>
  </p:clrMapOvr>
  <mc:AlternateContent xmlns:mc="http://schemas.openxmlformats.org/markup-compatibility/2006" xmlns:p14="http://schemas.microsoft.com/office/powerpoint/2010/main">
    <mc:Choice Requires="p14">
      <p:transition spd="slow" p14:dur="2000" advTm="45861"/>
    </mc:Choice>
    <mc:Fallback xmlns="">
      <p:transition spd="slow" advTm="4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46"/>
                                        </p:tgtEl>
                                        <p:attrNameLst>
                                          <p:attrName>style.visibility</p:attrName>
                                        </p:attrNameLst>
                                      </p:cBhvr>
                                      <p:to>
                                        <p:strVal val="hidden"/>
                                      </p:to>
                                    </p:set>
                                  </p:childTnLst>
                                </p:cTn>
                              </p:par>
                              <p:par>
                                <p:cTn id="13" presetID="3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46" grpId="0"/>
      <p:bldP spid="46" grpId="1"/>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pPr algn="ctr"/>
            <a:r>
              <a:rPr lang="en-US" i="1" dirty="0" smtClean="0"/>
              <a:t>Scenarios</a:t>
            </a:r>
            <a:endParaRPr lang="en-US" i="1" dirty="0"/>
          </a:p>
        </p:txBody>
      </p:sp>
      <p:pic>
        <p:nvPicPr>
          <p:cNvPr id="1030" name="Picture 6" descr="C:\Users\karenp\AppData\Local\Microsoft\Windows\Temporary Internet Files\Content.IE5\R92613YK\MC90035901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2286000"/>
            <a:ext cx="3957828" cy="259347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8344478"/>
      </p:ext>
    </p:extLst>
  </p:cSld>
  <p:clrMapOvr>
    <a:masterClrMapping/>
  </p:clrMapOvr>
  <mc:AlternateContent xmlns:mc="http://schemas.openxmlformats.org/markup-compatibility/2006" xmlns:p14="http://schemas.microsoft.com/office/powerpoint/2010/main">
    <mc:Choice Requires="p14">
      <p:transition spd="slow" p14:dur="2000" advTm="29183"/>
    </mc:Choice>
    <mc:Fallback xmlns="">
      <p:transition spd="slow" advTm="29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sz="3600" dirty="0" smtClean="0"/>
              <a:t>Unused Product Returns Scenario 1</a:t>
            </a:r>
            <a:endParaRPr lang="en-US" sz="3600" dirty="0"/>
          </a:p>
        </p:txBody>
      </p:sp>
      <p:sp>
        <p:nvSpPr>
          <p:cNvPr id="3" name="Content Placeholder 2"/>
          <p:cNvSpPr>
            <a:spLocks noGrp="1"/>
          </p:cNvSpPr>
          <p:nvPr>
            <p:ph idx="1"/>
          </p:nvPr>
        </p:nvSpPr>
        <p:spPr>
          <a:xfrm>
            <a:off x="152400" y="1600200"/>
            <a:ext cx="8763000" cy="5105400"/>
          </a:xfrm>
        </p:spPr>
        <p:txBody>
          <a:bodyPr/>
          <a:lstStyle/>
          <a:p>
            <a:r>
              <a:rPr lang="en-US" dirty="0" smtClean="0"/>
              <a:t>On 03-AUG-12, the ppt enrolled in the daily gel period.  He received 30 applicators. He returned 31-AUG-12 for the </a:t>
            </a:r>
            <a:r>
              <a:rPr lang="en-US" dirty="0"/>
              <a:t>M</a:t>
            </a:r>
            <a:r>
              <a:rPr lang="en-US" dirty="0" smtClean="0"/>
              <a:t>id-period Visit.</a:t>
            </a:r>
          </a:p>
          <a:p>
            <a:r>
              <a:rPr lang="en-US" dirty="0" smtClean="0"/>
              <a:t>He says he has only one unused applicator left, but it is at home.</a:t>
            </a:r>
          </a:p>
          <a:p>
            <a:r>
              <a:rPr lang="en-US" dirty="0" smtClean="0"/>
              <a:t>The participant is reminded to bring that applicator and all unused product to the next clinic visit.</a:t>
            </a:r>
          </a:p>
          <a:p>
            <a:r>
              <a:rPr lang="en-US" dirty="0" smtClean="0">
                <a:solidFill>
                  <a:srgbClr val="CC0066"/>
                </a:solidFill>
              </a:rPr>
              <a:t>How would you complete the slip and CRF?</a:t>
            </a:r>
            <a:endParaRPr lang="en-US" dirty="0">
              <a:solidFill>
                <a:srgbClr val="CC0066"/>
              </a:solidFill>
            </a:endParaRPr>
          </a:p>
        </p:txBody>
      </p:sp>
    </p:spTree>
    <p:extLst>
      <p:ext uri="{BB962C8B-B14F-4D97-AF65-F5344CB8AC3E}">
        <p14:creationId xmlns:p14="http://schemas.microsoft.com/office/powerpoint/2010/main" val="27933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952" y="-533399"/>
            <a:ext cx="6034227" cy="7807536"/>
          </a:xfrm>
          <a:prstGeom prst="rect">
            <a:avLst/>
          </a:prstGeom>
        </p:spPr>
      </p:pic>
    </p:spTree>
    <p:extLst>
      <p:ext uri="{BB962C8B-B14F-4D97-AF65-F5344CB8AC3E}">
        <p14:creationId xmlns:p14="http://schemas.microsoft.com/office/powerpoint/2010/main" val="3005726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A</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U</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G</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60"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X</a:t>
            </a:r>
            <a:endParaRPr lang="en-US" sz="2000" b="0" dirty="0">
              <a:solidFill>
                <a:srgbClr val="0070C0"/>
              </a:solidFill>
              <a:latin typeface="Comic Sans MS" pitchFamily="66" charset="0"/>
            </a:endParaRPr>
          </a:p>
        </p:txBody>
      </p:sp>
      <p:sp>
        <p:nvSpPr>
          <p:cNvPr id="61" name="Oval 60"/>
          <p:cNvSpPr/>
          <p:nvPr/>
        </p:nvSpPr>
        <p:spPr>
          <a:xfrm>
            <a:off x="4572000" y="3390899"/>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6858000" y="3390900"/>
            <a:ext cx="2186214"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If 30 doses dispensed, should add up to 30</a:t>
            </a:r>
            <a:endParaRPr kumimoji="0" lang="en-US" sz="2800" b="1" i="0" u="none" strike="noStrike" kern="0" cap="none" spc="0" normalizeH="0" baseline="0" noProof="0" dirty="0">
              <a:ln>
                <a:noFill/>
              </a:ln>
              <a:solidFill>
                <a:srgbClr val="7030A0"/>
              </a:solidFill>
              <a:effectLst/>
              <a:uLnTx/>
              <a:uFillTx/>
              <a:latin typeface="+mn-lt"/>
            </a:endParaRPr>
          </a:p>
        </p:txBody>
      </p:sp>
      <p:cxnSp>
        <p:nvCxnSpPr>
          <p:cNvPr id="63" name="Straight Arrow Connector 62"/>
          <p:cNvCxnSpPr/>
          <p:nvPr/>
        </p:nvCxnSpPr>
        <p:spPr>
          <a:xfrm flipH="1">
            <a:off x="5418910" y="3910313"/>
            <a:ext cx="1537061" cy="2"/>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315498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9600"/>
            <a:ext cx="8686800" cy="838200"/>
          </a:xfrm>
        </p:spPr>
        <p:txBody>
          <a:bodyPr/>
          <a:lstStyle/>
          <a:p>
            <a:r>
              <a:rPr lang="en-US" sz="3200" dirty="0" smtClean="0"/>
              <a:t>Refer to dispensed amount on previously completed PDR</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2057400"/>
            <a:ext cx="8841683" cy="3389312"/>
          </a:xfrm>
        </p:spPr>
      </p:pic>
      <p:sp>
        <p:nvSpPr>
          <p:cNvPr id="5" name="Oval 4"/>
          <p:cNvSpPr/>
          <p:nvPr/>
        </p:nvSpPr>
        <p:spPr>
          <a:xfrm>
            <a:off x="4537166" y="3200398"/>
            <a:ext cx="846908" cy="5334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4635137" y="3267044"/>
            <a:ext cx="783771" cy="400110"/>
            <a:chOff x="4613366" y="2819400"/>
            <a:chExt cx="783771" cy="400110"/>
          </a:xfrm>
        </p:grpSpPr>
        <p:sp>
          <p:nvSpPr>
            <p:cNvPr id="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9" name="Group 8"/>
          <p:cNvGrpSpPr/>
          <p:nvPr/>
        </p:nvGrpSpPr>
        <p:grpSpPr>
          <a:xfrm>
            <a:off x="4613366" y="3762708"/>
            <a:ext cx="783771" cy="400110"/>
            <a:chOff x="4613366" y="2819400"/>
            <a:chExt cx="783771" cy="400110"/>
          </a:xfrm>
        </p:grpSpPr>
        <p:sp>
          <p:nvSpPr>
            <p:cNvPr id="10"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1"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b="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12" name="Text Box 21"/>
          <p:cNvSpPr txBox="1">
            <a:spLocks noChangeArrowheads="1"/>
          </p:cNvSpPr>
          <p:nvPr/>
        </p:nvSpPr>
        <p:spPr bwMode="auto">
          <a:xfrm>
            <a:off x="4540794" y="28582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X</a:t>
            </a:r>
            <a:endParaRPr lang="en-US" sz="2000" b="0" dirty="0">
              <a:solidFill>
                <a:srgbClr val="0070C0"/>
              </a:solidFill>
              <a:latin typeface="Comic Sans MS" pitchFamily="66" charset="0"/>
            </a:endParaRPr>
          </a:p>
        </p:txBody>
      </p:sp>
      <p:grpSp>
        <p:nvGrpSpPr>
          <p:cNvPr id="16" name="Group 15"/>
          <p:cNvGrpSpPr/>
          <p:nvPr/>
        </p:nvGrpSpPr>
        <p:grpSpPr>
          <a:xfrm>
            <a:off x="5384074" y="4301549"/>
            <a:ext cx="1009831" cy="407126"/>
            <a:chOff x="7184572" y="983584"/>
            <a:chExt cx="1009831" cy="407126"/>
          </a:xfrm>
        </p:grpSpPr>
        <p:grpSp>
          <p:nvGrpSpPr>
            <p:cNvPr id="17" name="Group 16"/>
            <p:cNvGrpSpPr/>
            <p:nvPr/>
          </p:nvGrpSpPr>
          <p:grpSpPr>
            <a:xfrm>
              <a:off x="7184572" y="990600"/>
              <a:ext cx="740228" cy="400110"/>
              <a:chOff x="4613366" y="2819400"/>
              <a:chExt cx="783771" cy="400110"/>
            </a:xfrm>
          </p:grpSpPr>
          <p:sp>
            <p:nvSpPr>
              <p:cNvPr id="1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A</a:t>
                </a:r>
                <a:endParaRPr lang="en-US" sz="2000" b="0" dirty="0">
                  <a:solidFill>
                    <a:srgbClr val="0070C0"/>
                  </a:solidFill>
                  <a:latin typeface="Comic Sans MS" pitchFamily="66" charset="0"/>
                </a:endParaRPr>
              </a:p>
            </p:txBody>
          </p:sp>
          <p:sp>
            <p:nvSpPr>
              <p:cNvPr id="2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U</a:t>
                </a:r>
                <a:endParaRPr lang="en-US" sz="2000" b="0" dirty="0">
                  <a:solidFill>
                    <a:srgbClr val="0070C0"/>
                  </a:solidFill>
                  <a:latin typeface="Comic Sans MS" pitchFamily="66" charset="0"/>
                </a:endParaRPr>
              </a:p>
            </p:txBody>
          </p:sp>
        </p:grpSp>
        <p:sp>
          <p:nvSpPr>
            <p:cNvPr id="1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G</a:t>
              </a:r>
              <a:endParaRPr lang="en-US" sz="2000" b="0" dirty="0">
                <a:solidFill>
                  <a:srgbClr val="0070C0"/>
                </a:solidFill>
                <a:latin typeface="Comic Sans MS" pitchFamily="66" charset="0"/>
              </a:endParaRPr>
            </a:p>
          </p:txBody>
        </p:sp>
      </p:grpSp>
      <p:grpSp>
        <p:nvGrpSpPr>
          <p:cNvPr id="24" name="Group 23"/>
          <p:cNvGrpSpPr/>
          <p:nvPr/>
        </p:nvGrpSpPr>
        <p:grpSpPr>
          <a:xfrm>
            <a:off x="4643120" y="4308565"/>
            <a:ext cx="2502263" cy="404464"/>
            <a:chOff x="6400800" y="990600"/>
            <a:chExt cx="2502263" cy="404464"/>
          </a:xfrm>
        </p:grpSpPr>
        <p:grpSp>
          <p:nvGrpSpPr>
            <p:cNvPr id="13" name="Group 12"/>
            <p:cNvGrpSpPr/>
            <p:nvPr/>
          </p:nvGrpSpPr>
          <p:grpSpPr>
            <a:xfrm>
              <a:off x="6400800" y="990600"/>
              <a:ext cx="783771" cy="400110"/>
              <a:chOff x="4613366" y="2819400"/>
              <a:chExt cx="783771" cy="400110"/>
            </a:xfrm>
          </p:grpSpPr>
          <p:sp>
            <p:nvSpPr>
              <p:cNvPr id="1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21" name="Group 20"/>
            <p:cNvGrpSpPr/>
            <p:nvPr/>
          </p:nvGrpSpPr>
          <p:grpSpPr>
            <a:xfrm>
              <a:off x="8151585" y="994954"/>
              <a:ext cx="751478" cy="400110"/>
              <a:chOff x="4570548" y="2819400"/>
              <a:chExt cx="751478" cy="400110"/>
            </a:xfrm>
          </p:grpSpPr>
          <p:sp>
            <p:nvSpPr>
              <p:cNvPr id="22" name="Text Box 21"/>
              <p:cNvSpPr txBox="1">
                <a:spLocks noChangeArrowheads="1"/>
              </p:cNvSpPr>
              <p:nvPr/>
            </p:nvSpPr>
            <p:spPr bwMode="auto">
              <a:xfrm>
                <a:off x="4570548"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23" name="Text Box 21"/>
              <p:cNvSpPr txBox="1">
                <a:spLocks noChangeArrowheads="1"/>
              </p:cNvSpPr>
              <p:nvPr/>
            </p:nvSpPr>
            <p:spPr bwMode="auto">
              <a:xfrm>
                <a:off x="486482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25" name="Group 24"/>
          <p:cNvGrpSpPr/>
          <p:nvPr/>
        </p:nvGrpSpPr>
        <p:grpSpPr>
          <a:xfrm>
            <a:off x="4648017" y="4960016"/>
            <a:ext cx="783771" cy="400110"/>
            <a:chOff x="4613366" y="2819400"/>
            <a:chExt cx="783771" cy="400110"/>
          </a:xfrm>
        </p:grpSpPr>
        <p:sp>
          <p:nvSpPr>
            <p:cNvPr id="26"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7"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28" name="Group 27"/>
          <p:cNvGrpSpPr/>
          <p:nvPr/>
        </p:nvGrpSpPr>
        <p:grpSpPr>
          <a:xfrm>
            <a:off x="5384074" y="4953000"/>
            <a:ext cx="1009831" cy="407126"/>
            <a:chOff x="7184572" y="983584"/>
            <a:chExt cx="1009831" cy="407126"/>
          </a:xfrm>
        </p:grpSpPr>
        <p:grpSp>
          <p:nvGrpSpPr>
            <p:cNvPr id="29" name="Group 28"/>
            <p:cNvGrpSpPr/>
            <p:nvPr/>
          </p:nvGrpSpPr>
          <p:grpSpPr>
            <a:xfrm>
              <a:off x="7184572" y="990600"/>
              <a:ext cx="740228" cy="400110"/>
              <a:chOff x="4613366" y="2819400"/>
              <a:chExt cx="783771" cy="400110"/>
            </a:xfrm>
          </p:grpSpPr>
          <p:sp>
            <p:nvSpPr>
              <p:cNvPr id="3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A</a:t>
                </a:r>
                <a:endParaRPr lang="en-US" sz="2000" b="0" dirty="0">
                  <a:solidFill>
                    <a:srgbClr val="0070C0"/>
                  </a:solidFill>
                  <a:latin typeface="Comic Sans MS" pitchFamily="66" charset="0"/>
                </a:endParaRPr>
              </a:p>
            </p:txBody>
          </p:sp>
          <p:sp>
            <p:nvSpPr>
              <p:cNvPr id="3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U</a:t>
                </a:r>
                <a:endParaRPr lang="en-US" sz="2000" b="0" dirty="0">
                  <a:solidFill>
                    <a:srgbClr val="0070C0"/>
                  </a:solidFill>
                  <a:latin typeface="Comic Sans MS" pitchFamily="66" charset="0"/>
                </a:endParaRPr>
              </a:p>
            </p:txBody>
          </p:sp>
        </p:grpSp>
        <p:sp>
          <p:nvSpPr>
            <p:cNvPr id="30"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G</a:t>
              </a:r>
              <a:endParaRPr lang="en-US" sz="2000" b="0" dirty="0">
                <a:solidFill>
                  <a:srgbClr val="0070C0"/>
                </a:solidFill>
                <a:latin typeface="Comic Sans MS" pitchFamily="66" charset="0"/>
              </a:endParaRPr>
            </a:p>
          </p:txBody>
        </p:sp>
      </p:grpSp>
      <p:grpSp>
        <p:nvGrpSpPr>
          <p:cNvPr id="33" name="Group 32"/>
          <p:cNvGrpSpPr/>
          <p:nvPr/>
        </p:nvGrpSpPr>
        <p:grpSpPr>
          <a:xfrm>
            <a:off x="6393905" y="4953000"/>
            <a:ext cx="783771"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spTree>
    <p:extLst>
      <p:ext uri="{BB962C8B-B14F-4D97-AF65-F5344CB8AC3E}">
        <p14:creationId xmlns:p14="http://schemas.microsoft.com/office/powerpoint/2010/main" val="1154692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2012"/>
            <a:ext cx="9165771" cy="5804988"/>
          </a:xfrm>
          <a:prstGeom prst="rect">
            <a:avLst/>
          </a:prstGeom>
        </p:spPr>
      </p:pic>
      <p:sp>
        <p:nvSpPr>
          <p:cNvPr id="3" name="TextBox 2"/>
          <p:cNvSpPr txBox="1"/>
          <p:nvPr/>
        </p:nvSpPr>
        <p:spPr>
          <a:xfrm>
            <a:off x="6962600" y="4016201"/>
            <a:ext cx="214646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chemeClr val="bg2">
                    <a:lumMod val="75000"/>
                  </a:schemeClr>
                </a:solidFill>
                <a:effectLst/>
                <a:uLnTx/>
                <a:uFillTx/>
              </a:rPr>
              <a:t>   </a:t>
            </a:r>
            <a:r>
              <a:rPr kumimoji="0" lang="en-US" sz="2800" b="1" i="0" u="none" strike="noStrike" kern="0" cap="none" spc="0" normalizeH="0" baseline="0" noProof="0" dirty="0" smtClean="0">
                <a:ln>
                  <a:noFill/>
                </a:ln>
                <a:solidFill>
                  <a:schemeClr val="bg2">
                    <a:lumMod val="75000"/>
                  </a:schemeClr>
                </a:solidFill>
                <a:effectLst/>
                <a:uLnTx/>
                <a:uFillTx/>
                <a:latin typeface="+mn-lt"/>
              </a:rPr>
              <a:t>Unused Applicators</a:t>
            </a:r>
            <a:endParaRPr kumimoji="0" lang="en-US" sz="2800" b="1" i="0" u="none" strike="noStrike" kern="0" cap="none" spc="0" normalizeH="0" baseline="0" noProof="0" dirty="0">
              <a:ln>
                <a:noFill/>
              </a:ln>
              <a:solidFill>
                <a:schemeClr val="bg2">
                  <a:lumMod val="75000"/>
                </a:schemeClr>
              </a:solidFill>
              <a:effectLst/>
              <a:uLnTx/>
              <a:uFillTx/>
              <a:latin typeface="+mn-lt"/>
            </a:endParaRPr>
          </a:p>
        </p:txBody>
      </p:sp>
      <p:cxnSp>
        <p:nvCxnSpPr>
          <p:cNvPr id="4" name="Straight Arrow Connector 3"/>
          <p:cNvCxnSpPr/>
          <p:nvPr/>
        </p:nvCxnSpPr>
        <p:spPr>
          <a:xfrm flipH="1">
            <a:off x="6884123" y="2979007"/>
            <a:ext cx="583476" cy="830994"/>
          </a:xfrm>
          <a:prstGeom prst="straightConnector1">
            <a:avLst/>
          </a:prstGeom>
          <a:noFill/>
          <a:ln w="41275" cap="flat" cmpd="sng" algn="ctr">
            <a:solidFill>
              <a:sysClr val="windowText" lastClr="000000"/>
            </a:solidFill>
            <a:prstDash val="solid"/>
            <a:tailEnd type="arrow"/>
          </a:ln>
          <a:effectLst/>
        </p:spPr>
      </p:cxnSp>
      <p:sp>
        <p:nvSpPr>
          <p:cNvPr id="5" name="Rectangle 4"/>
          <p:cNvSpPr/>
          <p:nvPr/>
        </p:nvSpPr>
        <p:spPr bwMode="auto">
          <a:xfrm>
            <a:off x="304800" y="1905000"/>
            <a:ext cx="7772400" cy="1371600"/>
          </a:xfrm>
          <a:prstGeom prst="rect">
            <a:avLst/>
          </a:prstGeom>
          <a:no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cxnSp>
        <p:nvCxnSpPr>
          <p:cNvPr id="14" name="Straight Arrow Connector 13"/>
          <p:cNvCxnSpPr/>
          <p:nvPr/>
        </p:nvCxnSpPr>
        <p:spPr>
          <a:xfrm flipH="1" flipV="1">
            <a:off x="7195455" y="3276600"/>
            <a:ext cx="640082" cy="831306"/>
          </a:xfrm>
          <a:prstGeom prst="straightConnector1">
            <a:avLst/>
          </a:prstGeom>
          <a:noFill/>
          <a:ln w="41275" cap="flat" cmpd="sng" algn="ctr">
            <a:solidFill>
              <a:sysClr val="windowText" lastClr="000000"/>
            </a:solidFill>
            <a:prstDash val="solid"/>
            <a:tailEnd type="arrow"/>
          </a:ln>
          <a:effectLst/>
        </p:spPr>
      </p:cxnSp>
      <p:sp>
        <p:nvSpPr>
          <p:cNvPr id="16" name="Rectangle 15"/>
          <p:cNvSpPr/>
          <p:nvPr/>
        </p:nvSpPr>
        <p:spPr bwMode="auto">
          <a:xfrm>
            <a:off x="263433" y="3810001"/>
            <a:ext cx="7772400" cy="1366508"/>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7400107" y="2113746"/>
            <a:ext cx="214646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7030A0"/>
                </a:solidFill>
                <a:effectLst/>
                <a:uLnTx/>
                <a:uFillTx/>
                <a:latin typeface="+mn-lt"/>
              </a:rPr>
              <a:t>Unused Tablets</a:t>
            </a:r>
            <a:endParaRPr kumimoji="0" lang="en-US" sz="2800" b="1" i="0" u="none" strike="noStrike" kern="0" cap="none" spc="0" normalizeH="0" baseline="0" noProof="0" dirty="0">
              <a:ln>
                <a:noFill/>
              </a:ln>
              <a:solidFill>
                <a:srgbClr val="7030A0"/>
              </a:solidFill>
              <a:effectLst/>
              <a:uLnTx/>
              <a:uFillTx/>
              <a:latin typeface="+mn-lt"/>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0622078"/>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bldLst>
      <p:bldP spid="3" grpId="0"/>
      <p:bldP spid="3" grpId="1"/>
      <p:bldP spid="5" grpId="0" animBg="1"/>
      <p:bldP spid="5" grpId="1" animBg="1"/>
      <p:bldP spid="16"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Scenario 1 continued</a:t>
            </a:r>
            <a:endParaRPr lang="en-US" dirty="0"/>
          </a:p>
        </p:txBody>
      </p:sp>
      <p:sp>
        <p:nvSpPr>
          <p:cNvPr id="3" name="Content Placeholder 2"/>
          <p:cNvSpPr>
            <a:spLocks noGrp="1"/>
          </p:cNvSpPr>
          <p:nvPr>
            <p:ph idx="1"/>
          </p:nvPr>
        </p:nvSpPr>
        <p:spPr/>
        <p:txBody>
          <a:bodyPr/>
          <a:lstStyle/>
          <a:p>
            <a:r>
              <a:rPr lang="en-US" dirty="0" smtClean="0"/>
              <a:t>On 28-SEP-12 participant returns for the End Period 1 Visit and says he has an unused applicator leftover from the first month and two from the past month. He forgot to bring these with him.</a:t>
            </a:r>
          </a:p>
          <a:p>
            <a:r>
              <a:rPr lang="en-US" dirty="0" smtClean="0"/>
              <a:t>The participant is again encouraged to always bring back unused study product.</a:t>
            </a:r>
          </a:p>
          <a:p>
            <a:r>
              <a:rPr lang="en-US" dirty="0">
                <a:solidFill>
                  <a:srgbClr val="CC0066"/>
                </a:solidFill>
              </a:rPr>
              <a:t>How would you complete the slip and CRF?</a:t>
            </a:r>
          </a:p>
          <a:p>
            <a:pPr marL="0" indent="0">
              <a:buNone/>
            </a:pPr>
            <a:r>
              <a:rPr lang="en-US" dirty="0" smtClean="0"/>
              <a:t>  </a:t>
            </a:r>
            <a:endParaRPr lang="en-US" dirty="0"/>
          </a:p>
        </p:txBody>
      </p:sp>
    </p:spTree>
    <p:extLst>
      <p:ext uri="{BB962C8B-B14F-4D97-AF65-F5344CB8AC3E}">
        <p14:creationId xmlns:p14="http://schemas.microsoft.com/office/powerpoint/2010/main" val="85771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457200"/>
            <a:ext cx="6082096" cy="7869474"/>
          </a:xfrm>
        </p:spPr>
      </p:pic>
    </p:spTree>
    <p:extLst>
      <p:ext uri="{BB962C8B-B14F-4D97-AF65-F5344CB8AC3E}">
        <p14:creationId xmlns:p14="http://schemas.microsoft.com/office/powerpoint/2010/main" val="3460603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S</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P</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4</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sp>
        <p:nvSpPr>
          <p:cNvPr id="60"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X</a:t>
            </a:r>
            <a:endParaRPr lang="en-US" sz="2000" b="0" dirty="0">
              <a:solidFill>
                <a:srgbClr val="0070C0"/>
              </a:solidFill>
              <a:latin typeface="Comic Sans MS" pitchFamily="66" charset="0"/>
            </a:endParaRPr>
          </a:p>
        </p:txBody>
      </p:sp>
      <p:sp>
        <p:nvSpPr>
          <p:cNvPr id="61" name="Oval 60"/>
          <p:cNvSpPr/>
          <p:nvPr/>
        </p:nvSpPr>
        <p:spPr>
          <a:xfrm>
            <a:off x="4630783" y="2605874"/>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7174048" y="3087351"/>
            <a:ext cx="1870166"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noProof="0" dirty="0" smtClean="0">
                <a:solidFill>
                  <a:srgbClr val="7030A0"/>
                </a:solidFill>
                <a:latin typeface="+mn-lt"/>
              </a:rPr>
              <a:t>Based on last PDR documen-tation of what was dispensed</a:t>
            </a:r>
            <a:endParaRPr kumimoji="0" lang="en-US" sz="2400" b="1" i="0" u="none" strike="noStrike" kern="0" cap="none" spc="0" normalizeH="0" baseline="0" noProof="0" dirty="0">
              <a:ln>
                <a:noFill/>
              </a:ln>
              <a:solidFill>
                <a:srgbClr val="7030A0"/>
              </a:solidFill>
              <a:effectLst/>
              <a:uLnTx/>
              <a:uFillTx/>
              <a:latin typeface="+mn-lt"/>
            </a:endParaRPr>
          </a:p>
        </p:txBody>
      </p:sp>
      <p:cxnSp>
        <p:nvCxnSpPr>
          <p:cNvPr id="63" name="Straight Arrow Connector 62"/>
          <p:cNvCxnSpPr/>
          <p:nvPr/>
        </p:nvCxnSpPr>
        <p:spPr>
          <a:xfrm flipH="1" flipV="1">
            <a:off x="5490754" y="3206690"/>
            <a:ext cx="1846217" cy="703623"/>
          </a:xfrm>
          <a:prstGeom prst="straightConnector1">
            <a:avLst/>
          </a:prstGeom>
          <a:noFill/>
          <a:ln w="41275" cap="flat" cmpd="sng" algn="ctr">
            <a:solidFill>
              <a:sysClr val="windowText" lastClr="000000"/>
            </a:solidFill>
            <a:prstDash val="solid"/>
            <a:tailEnd type="arrow"/>
          </a:ln>
          <a:effectLst/>
        </p:spPr>
      </p:cxnSp>
      <p:sp>
        <p:nvSpPr>
          <p:cNvPr id="64" name="Oval 63"/>
          <p:cNvSpPr/>
          <p:nvPr/>
        </p:nvSpPr>
        <p:spPr>
          <a:xfrm>
            <a:off x="4574178" y="4241513"/>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 name="Straight Arrow Connector 64"/>
          <p:cNvCxnSpPr/>
          <p:nvPr/>
        </p:nvCxnSpPr>
        <p:spPr>
          <a:xfrm flipH="1">
            <a:off x="5421087" y="4241513"/>
            <a:ext cx="1763485" cy="519415"/>
          </a:xfrm>
          <a:prstGeom prst="straightConnector1">
            <a:avLst/>
          </a:prstGeom>
          <a:noFill/>
          <a:ln w="41275" cap="flat" cmpd="sng" algn="ctr">
            <a:solidFill>
              <a:sysClr val="windowText" lastClr="000000"/>
            </a:solidFill>
            <a:prstDash val="solid"/>
            <a:tailEnd type="arrow"/>
          </a:ln>
          <a:effectLst/>
        </p:spPr>
      </p:cxnSp>
      <p:sp>
        <p:nvSpPr>
          <p:cNvPr id="66" name="TextBox 65"/>
          <p:cNvSpPr txBox="1"/>
          <p:nvPr/>
        </p:nvSpPr>
        <p:spPr>
          <a:xfrm>
            <a:off x="7273834" y="3306343"/>
            <a:ext cx="1870166"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30 doses dispensed, so should add up to 30</a:t>
            </a:r>
            <a:endParaRPr kumimoji="0" lang="en-US" sz="2400" b="1" i="0" u="none" strike="noStrike" kern="0" cap="none" spc="0" normalizeH="0" baseline="0" noProof="0" dirty="0">
              <a:ln>
                <a:noFill/>
              </a:ln>
              <a:solidFill>
                <a:srgbClr val="7030A0"/>
              </a:solidFill>
              <a:effectLst/>
              <a:uLnTx/>
              <a:uFillTx/>
              <a:latin typeface="+mn-lt"/>
            </a:endParaRPr>
          </a:p>
        </p:txBody>
      </p:sp>
      <p:sp>
        <p:nvSpPr>
          <p:cNvPr id="67" name="Oval 66"/>
          <p:cNvSpPr/>
          <p:nvPr/>
        </p:nvSpPr>
        <p:spPr>
          <a:xfrm>
            <a:off x="4572000" y="3390899"/>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Arrow Connector 67"/>
          <p:cNvCxnSpPr/>
          <p:nvPr/>
        </p:nvCxnSpPr>
        <p:spPr>
          <a:xfrm flipH="1" flipV="1">
            <a:off x="5418909" y="3910315"/>
            <a:ext cx="1820091" cy="52448"/>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92480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4" presetClass="entr" presetSubtype="10" fill="hold" grpId="1" nodeType="with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randombar(horizontal)">
                                      <p:cBhvr>
                                        <p:cTn id="23" dur="500"/>
                                        <p:tgtEl>
                                          <p:spTgt spid="66"/>
                                        </p:tgtEl>
                                      </p:cBhvr>
                                    </p:animEffect>
                                  </p:childTnLst>
                                </p:cTn>
                              </p:par>
                              <p:par>
                                <p:cTn id="24" presetID="1" presetClass="entr" presetSubtype="0"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6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p:bldP spid="62" grpId="1"/>
      <p:bldP spid="64" grpId="0" animBg="1"/>
      <p:bldP spid="64" grpId="1" animBg="1"/>
      <p:bldP spid="66" grpId="0"/>
      <p:bldP spid="66" grpId="1"/>
      <p:bldP spid="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r>
              <a:rPr lang="en-US" dirty="0" smtClean="0"/>
              <a:t>Scenario 1 continued</a:t>
            </a:r>
            <a:endParaRPr lang="en-US" dirty="0"/>
          </a:p>
        </p:txBody>
      </p:sp>
      <p:sp>
        <p:nvSpPr>
          <p:cNvPr id="3" name="Content Placeholder 2"/>
          <p:cNvSpPr>
            <a:spLocks noGrp="1"/>
          </p:cNvSpPr>
          <p:nvPr>
            <p:ph idx="1"/>
          </p:nvPr>
        </p:nvSpPr>
        <p:spPr/>
        <p:txBody>
          <a:bodyPr/>
          <a:lstStyle/>
          <a:p>
            <a:r>
              <a:rPr lang="en-US" dirty="0" smtClean="0"/>
              <a:t>At his Mid-period 2 Visit on 02-NOV-12 (Period 2, oral regimen), he returns 3 unused tablets (from 08-OCT-12 Initiate Period 2 dispensation) and 3 applicators from the last period’s regimen (daily gel).</a:t>
            </a:r>
          </a:p>
          <a:p>
            <a:r>
              <a:rPr lang="en-US" dirty="0" smtClean="0"/>
              <a:t>He says he has returned all unused product.</a:t>
            </a:r>
            <a:endParaRPr lang="en-US" sz="2400" dirty="0" smtClean="0"/>
          </a:p>
          <a:p>
            <a:r>
              <a:rPr lang="en-US" dirty="0">
                <a:solidFill>
                  <a:srgbClr val="CC0066"/>
                </a:solidFill>
              </a:rPr>
              <a:t>How would you complete the slip and CRF?</a:t>
            </a:r>
          </a:p>
          <a:p>
            <a:pPr marL="0" indent="0">
              <a:buNone/>
            </a:pPr>
            <a:endParaRPr lang="en-US" dirty="0"/>
          </a:p>
        </p:txBody>
      </p:sp>
    </p:spTree>
    <p:extLst>
      <p:ext uri="{BB962C8B-B14F-4D97-AF65-F5344CB8AC3E}">
        <p14:creationId xmlns:p14="http://schemas.microsoft.com/office/powerpoint/2010/main" val="40545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457200"/>
            <a:ext cx="5899135" cy="7632744"/>
          </a:xfrm>
          <a:prstGeom prst="rect">
            <a:avLst/>
          </a:prstGeom>
        </p:spPr>
      </p:pic>
    </p:spTree>
    <p:extLst>
      <p:ext uri="{BB962C8B-B14F-4D97-AF65-F5344CB8AC3E}">
        <p14:creationId xmlns:p14="http://schemas.microsoft.com/office/powerpoint/2010/main" val="489398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98358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6</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61" name="Oval 60"/>
          <p:cNvSpPr/>
          <p:nvPr/>
        </p:nvSpPr>
        <p:spPr>
          <a:xfrm>
            <a:off x="4589417" y="2650505"/>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7135948" y="2918996"/>
            <a:ext cx="2003697"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Only record returns from dispensed amounts on last PDR</a:t>
            </a:r>
            <a:endParaRPr kumimoji="0" lang="en-US" sz="2400" b="1" i="0" u="none" strike="noStrike" kern="0" cap="none" spc="0" normalizeH="0" baseline="0" noProof="0" dirty="0">
              <a:ln>
                <a:noFill/>
              </a:ln>
              <a:solidFill>
                <a:srgbClr val="7030A0"/>
              </a:solidFill>
              <a:effectLst/>
              <a:uLnTx/>
              <a:uFillTx/>
              <a:latin typeface="+mn-lt"/>
            </a:endParaRPr>
          </a:p>
        </p:txBody>
      </p:sp>
      <p:cxnSp>
        <p:nvCxnSpPr>
          <p:cNvPr id="63" name="Straight Arrow Connector 62"/>
          <p:cNvCxnSpPr/>
          <p:nvPr/>
        </p:nvCxnSpPr>
        <p:spPr>
          <a:xfrm flipH="1" flipV="1">
            <a:off x="5436327" y="3275332"/>
            <a:ext cx="1748244" cy="250067"/>
          </a:xfrm>
          <a:prstGeom prst="straightConnector1">
            <a:avLst/>
          </a:prstGeom>
          <a:noFill/>
          <a:ln w="41275" cap="flat" cmpd="sng" algn="ctr">
            <a:solidFill>
              <a:sysClr val="windowText" lastClr="000000"/>
            </a:solidFill>
            <a:prstDash val="solid"/>
            <a:tailEnd type="arrow"/>
          </a:ln>
          <a:effectLst/>
        </p:spPr>
      </p:cxnSp>
      <p:grpSp>
        <p:nvGrpSpPr>
          <p:cNvPr id="64" name="Group 63"/>
          <p:cNvGrpSpPr/>
          <p:nvPr/>
        </p:nvGrpSpPr>
        <p:grpSpPr>
          <a:xfrm>
            <a:off x="4613548" y="6152597"/>
            <a:ext cx="2577374" cy="411480"/>
            <a:chOff x="6400800" y="983584"/>
            <a:chExt cx="2577374" cy="411480"/>
          </a:xfrm>
        </p:grpSpPr>
        <p:grpSp>
          <p:nvGrpSpPr>
            <p:cNvPr id="65" name="Group 64"/>
            <p:cNvGrpSpPr/>
            <p:nvPr/>
          </p:nvGrpSpPr>
          <p:grpSpPr>
            <a:xfrm>
              <a:off x="6400800" y="990600"/>
              <a:ext cx="783771" cy="400110"/>
              <a:chOff x="4613366" y="2819400"/>
              <a:chExt cx="783771" cy="400110"/>
            </a:xfrm>
          </p:grpSpPr>
          <p:sp>
            <p:nvSpPr>
              <p:cNvPr id="7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7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66" name="Group 65"/>
            <p:cNvGrpSpPr/>
            <p:nvPr/>
          </p:nvGrpSpPr>
          <p:grpSpPr>
            <a:xfrm>
              <a:off x="7184572" y="983584"/>
              <a:ext cx="1009831" cy="407126"/>
              <a:chOff x="7184572" y="983584"/>
              <a:chExt cx="1009831" cy="407126"/>
            </a:xfrm>
          </p:grpSpPr>
          <p:grpSp>
            <p:nvGrpSpPr>
              <p:cNvPr id="70" name="Group 69"/>
              <p:cNvGrpSpPr/>
              <p:nvPr/>
            </p:nvGrpSpPr>
            <p:grpSpPr>
              <a:xfrm>
                <a:off x="7184572" y="990600"/>
                <a:ext cx="740228" cy="400110"/>
                <a:chOff x="4613366" y="2819400"/>
                <a:chExt cx="783771" cy="400110"/>
              </a:xfrm>
            </p:grpSpPr>
            <p:sp>
              <p:nvSpPr>
                <p:cNvPr id="7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7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71"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67" name="Group 66"/>
            <p:cNvGrpSpPr/>
            <p:nvPr/>
          </p:nvGrpSpPr>
          <p:grpSpPr>
            <a:xfrm>
              <a:off x="8194403" y="994954"/>
              <a:ext cx="783771" cy="400110"/>
              <a:chOff x="4613366" y="2819400"/>
              <a:chExt cx="783771" cy="400110"/>
            </a:xfrm>
          </p:grpSpPr>
          <p:sp>
            <p:nvSpPr>
              <p:cNvPr id="6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6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76" name="TextBox 75"/>
          <p:cNvSpPr txBox="1"/>
          <p:nvPr/>
        </p:nvSpPr>
        <p:spPr>
          <a:xfrm>
            <a:off x="7135948" y="4062791"/>
            <a:ext cx="1870166"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If 30 doses dispensed, should add up to 30</a:t>
            </a:r>
            <a:endParaRPr kumimoji="0" lang="en-US" sz="2400" b="1" i="0" u="none" strike="noStrike" kern="0" cap="none" spc="0" normalizeH="0" baseline="0" noProof="0" dirty="0">
              <a:ln>
                <a:noFill/>
              </a:ln>
              <a:solidFill>
                <a:srgbClr val="7030A0"/>
              </a:solidFill>
              <a:effectLst/>
              <a:uLnTx/>
              <a:uFillTx/>
              <a:latin typeface="+mn-lt"/>
            </a:endParaRPr>
          </a:p>
        </p:txBody>
      </p:sp>
      <p:sp>
        <p:nvSpPr>
          <p:cNvPr id="78" name="Oval 77"/>
          <p:cNvSpPr/>
          <p:nvPr/>
        </p:nvSpPr>
        <p:spPr>
          <a:xfrm>
            <a:off x="4516483" y="4322265"/>
            <a:ext cx="846908" cy="8387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4567646" y="5113768"/>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flipH="1">
            <a:off x="5436327" y="5161038"/>
            <a:ext cx="1748244" cy="472144"/>
          </a:xfrm>
          <a:prstGeom prst="straightConnector1">
            <a:avLst/>
          </a:prstGeom>
          <a:noFill/>
          <a:ln w="41275" cap="flat" cmpd="sng" algn="ctr">
            <a:solidFill>
              <a:sysClr val="windowText" lastClr="000000"/>
            </a:solidFill>
            <a:prstDash val="solid"/>
            <a:tailEnd type="arrow"/>
          </a:ln>
          <a:effectLst/>
        </p:spPr>
      </p:cxnSp>
      <p:cxnSp>
        <p:nvCxnSpPr>
          <p:cNvPr id="81" name="Straight Arrow Connector 80"/>
          <p:cNvCxnSpPr/>
          <p:nvPr/>
        </p:nvCxnSpPr>
        <p:spPr>
          <a:xfrm flipH="1">
            <a:off x="5436329" y="3725454"/>
            <a:ext cx="1748242" cy="1116224"/>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238353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62"/>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6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63"/>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63"/>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8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2" grpId="0"/>
      <p:bldP spid="62" grpId="1"/>
      <p:bldP spid="76" grpId="0"/>
      <p:bldP spid="78" grpId="0" animBg="1"/>
      <p:bldP spid="78" grpId="1" animBg="1"/>
      <p:bldP spid="7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S</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P</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4</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2</a:t>
              </a:r>
              <a:endParaRPr lang="en-US" sz="2000" b="0" strike="sngStrike"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sp>
        <p:nvSpPr>
          <p:cNvPr id="60"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X</a:t>
            </a:r>
            <a:endParaRPr lang="en-US" sz="2000" b="0" strike="sngStrike" dirty="0">
              <a:solidFill>
                <a:srgbClr val="0070C0"/>
              </a:solidFill>
              <a:latin typeface="Comic Sans MS" pitchFamily="66" charset="0"/>
            </a:endParaRPr>
          </a:p>
        </p:txBody>
      </p:sp>
      <p:sp>
        <p:nvSpPr>
          <p:cNvPr id="62" name="TextBox 61"/>
          <p:cNvSpPr txBox="1"/>
          <p:nvPr/>
        </p:nvSpPr>
        <p:spPr>
          <a:xfrm>
            <a:off x="7174048" y="3390900"/>
            <a:ext cx="1870166"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latin typeface="+mn-lt"/>
              </a:rPr>
              <a:t>Record late returns on previous PDR</a:t>
            </a:r>
            <a:endParaRPr kumimoji="0" lang="en-US" sz="2800" b="1" i="0" u="none" strike="noStrike" kern="0" cap="none" spc="0" normalizeH="0" baseline="0" noProof="0" dirty="0">
              <a:ln>
                <a:noFill/>
              </a:ln>
              <a:solidFill>
                <a:srgbClr val="7030A0"/>
              </a:solidFill>
              <a:effectLst/>
              <a:uLnTx/>
              <a:uFillTx/>
              <a:latin typeface="+mn-lt"/>
            </a:endParaRPr>
          </a:p>
        </p:txBody>
      </p:sp>
      <p:cxnSp>
        <p:nvCxnSpPr>
          <p:cNvPr id="63" name="Straight Arrow Connector 62"/>
          <p:cNvCxnSpPr/>
          <p:nvPr/>
        </p:nvCxnSpPr>
        <p:spPr>
          <a:xfrm flipH="1" flipV="1">
            <a:off x="5490754" y="3206690"/>
            <a:ext cx="1846217" cy="703623"/>
          </a:xfrm>
          <a:prstGeom prst="straightConnector1">
            <a:avLst/>
          </a:prstGeom>
          <a:noFill/>
          <a:ln w="41275" cap="flat" cmpd="sng" algn="ctr">
            <a:solidFill>
              <a:sysClr val="windowText" lastClr="000000"/>
            </a:solidFill>
            <a:prstDash val="solid"/>
            <a:tailEnd type="arrow"/>
          </a:ln>
          <a:effectLst/>
        </p:spPr>
      </p:cxnSp>
      <p:sp>
        <p:nvSpPr>
          <p:cNvPr id="69" name="Text Box 21"/>
          <p:cNvSpPr txBox="1">
            <a:spLocks noChangeArrowheads="1"/>
          </p:cNvSpPr>
          <p:nvPr/>
        </p:nvSpPr>
        <p:spPr bwMode="auto">
          <a:xfrm>
            <a:off x="3844834" y="2787469"/>
            <a:ext cx="727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02</a:t>
            </a:r>
            <a:endParaRPr lang="en-US" sz="2000" b="0" dirty="0">
              <a:solidFill>
                <a:srgbClr val="0070C0"/>
              </a:solidFill>
              <a:latin typeface="Comic Sans MS" pitchFamily="66" charset="0"/>
            </a:endParaRPr>
          </a:p>
        </p:txBody>
      </p:sp>
      <p:sp>
        <p:nvSpPr>
          <p:cNvPr id="70" name="Text Box 21"/>
          <p:cNvSpPr txBox="1">
            <a:spLocks noChangeArrowheads="1"/>
          </p:cNvSpPr>
          <p:nvPr/>
        </p:nvSpPr>
        <p:spPr bwMode="auto">
          <a:xfrm>
            <a:off x="2179320" y="2587414"/>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02-NOV-12</a:t>
            </a:r>
            <a:endParaRPr lang="en-US" sz="2000" b="0" dirty="0">
              <a:solidFill>
                <a:srgbClr val="0070C0"/>
              </a:solidFill>
              <a:latin typeface="Comic Sans MS" pitchFamily="66" charset="0"/>
            </a:endParaRPr>
          </a:p>
        </p:txBody>
      </p:sp>
      <p:sp>
        <p:nvSpPr>
          <p:cNvPr id="71" name="Text Box 21"/>
          <p:cNvSpPr txBox="1">
            <a:spLocks noChangeArrowheads="1"/>
          </p:cNvSpPr>
          <p:nvPr/>
        </p:nvSpPr>
        <p:spPr bwMode="auto">
          <a:xfrm>
            <a:off x="3925388" y="3123717"/>
            <a:ext cx="5704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00</a:t>
            </a:r>
            <a:endParaRPr lang="en-US" sz="2000" b="0" dirty="0">
              <a:solidFill>
                <a:srgbClr val="0070C0"/>
              </a:solidFill>
              <a:latin typeface="Comic Sans MS" pitchFamily="66" charset="0"/>
            </a:endParaRPr>
          </a:p>
        </p:txBody>
      </p:sp>
      <p:grpSp>
        <p:nvGrpSpPr>
          <p:cNvPr id="2" name="Group 1"/>
          <p:cNvGrpSpPr/>
          <p:nvPr/>
        </p:nvGrpSpPr>
        <p:grpSpPr>
          <a:xfrm>
            <a:off x="4596674" y="6152597"/>
            <a:ext cx="2577374" cy="411480"/>
            <a:chOff x="6365603" y="983584"/>
            <a:chExt cx="2577374" cy="411480"/>
          </a:xfrm>
        </p:grpSpPr>
        <p:grpSp>
          <p:nvGrpSpPr>
            <p:cNvPr id="72" name="Group 71"/>
            <p:cNvGrpSpPr/>
            <p:nvPr/>
          </p:nvGrpSpPr>
          <p:grpSpPr>
            <a:xfrm>
              <a:off x="6365603" y="990600"/>
              <a:ext cx="783771" cy="400110"/>
              <a:chOff x="4613366" y="2819400"/>
              <a:chExt cx="783771" cy="400110"/>
            </a:xfrm>
          </p:grpSpPr>
          <p:sp>
            <p:nvSpPr>
              <p:cNvPr id="73"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74"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75" name="Group 74"/>
            <p:cNvGrpSpPr/>
            <p:nvPr/>
          </p:nvGrpSpPr>
          <p:grpSpPr>
            <a:xfrm>
              <a:off x="7149375" y="983584"/>
              <a:ext cx="1009831" cy="407126"/>
              <a:chOff x="7184572" y="983584"/>
              <a:chExt cx="1009831" cy="407126"/>
            </a:xfrm>
          </p:grpSpPr>
          <p:grpSp>
            <p:nvGrpSpPr>
              <p:cNvPr id="76" name="Group 75"/>
              <p:cNvGrpSpPr/>
              <p:nvPr/>
            </p:nvGrpSpPr>
            <p:grpSpPr>
              <a:xfrm>
                <a:off x="7184572" y="990600"/>
                <a:ext cx="740228" cy="400110"/>
                <a:chOff x="4613366" y="2819400"/>
                <a:chExt cx="783771" cy="400110"/>
              </a:xfrm>
            </p:grpSpPr>
            <p:sp>
              <p:nvSpPr>
                <p:cNvPr id="7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7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77"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80" name="Group 79"/>
            <p:cNvGrpSpPr/>
            <p:nvPr/>
          </p:nvGrpSpPr>
          <p:grpSpPr>
            <a:xfrm>
              <a:off x="8159206" y="994954"/>
              <a:ext cx="783771" cy="400110"/>
              <a:chOff x="4613366" y="2819400"/>
              <a:chExt cx="783771" cy="400110"/>
            </a:xfrm>
          </p:grpSpPr>
          <p:sp>
            <p:nvSpPr>
              <p:cNvPr id="8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8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83" name="Text Box 21"/>
          <p:cNvSpPr txBox="1">
            <a:spLocks noChangeArrowheads="1"/>
          </p:cNvSpPr>
          <p:nvPr/>
        </p:nvSpPr>
        <p:spPr bwMode="auto">
          <a:xfrm>
            <a:off x="2587171" y="6354346"/>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02-NOV-12</a:t>
            </a:r>
            <a:endParaRPr lang="en-US" sz="2000" b="0" dirty="0">
              <a:solidFill>
                <a:srgbClr val="0070C0"/>
              </a:solidFill>
              <a:latin typeface="Comic Sans MS" pitchFamily="66" charset="0"/>
            </a:endParaRPr>
          </a:p>
        </p:txBody>
      </p:sp>
      <p:cxnSp>
        <p:nvCxnSpPr>
          <p:cNvPr id="84" name="Straight Arrow Connector 83"/>
          <p:cNvCxnSpPr/>
          <p:nvPr/>
        </p:nvCxnSpPr>
        <p:spPr>
          <a:xfrm flipH="1">
            <a:off x="6566262" y="4960983"/>
            <a:ext cx="672738" cy="1180244"/>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31684339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A</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U</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G</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a:solidFill>
                    <a:srgbClr val="0070C0"/>
                  </a:solidFill>
                  <a:latin typeface="Comic Sans MS" pitchFamily="66" charset="0"/>
                </a:rPr>
                <a:t>1</a:t>
              </a:r>
              <a:endParaRPr lang="en-US" sz="2000" b="0" strike="sngStrike"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64" name="TextBox 63"/>
          <p:cNvSpPr txBox="1"/>
          <p:nvPr/>
        </p:nvSpPr>
        <p:spPr>
          <a:xfrm>
            <a:off x="7010400" y="3390900"/>
            <a:ext cx="2033814" cy="22467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latin typeface="+mn-lt"/>
              </a:rPr>
              <a:t>Record late returns on previous PDR  </a:t>
            </a:r>
            <a:endParaRPr kumimoji="0" lang="en-US" sz="2800" b="1" i="0" u="none" strike="noStrike" kern="0" cap="none" spc="0" normalizeH="0" baseline="0" noProof="0" dirty="0">
              <a:ln>
                <a:noFill/>
              </a:ln>
              <a:solidFill>
                <a:srgbClr val="7030A0"/>
              </a:solidFill>
              <a:effectLst/>
              <a:uLnTx/>
              <a:uFillTx/>
              <a:latin typeface="+mn-lt"/>
            </a:endParaRPr>
          </a:p>
        </p:txBody>
      </p:sp>
      <p:cxnSp>
        <p:nvCxnSpPr>
          <p:cNvPr id="65" name="Straight Arrow Connector 64"/>
          <p:cNvCxnSpPr/>
          <p:nvPr/>
        </p:nvCxnSpPr>
        <p:spPr>
          <a:xfrm flipH="1" flipV="1">
            <a:off x="5376454" y="3325345"/>
            <a:ext cx="1633946" cy="637418"/>
          </a:xfrm>
          <a:prstGeom prst="straightConnector1">
            <a:avLst/>
          </a:prstGeom>
          <a:noFill/>
          <a:ln w="41275" cap="flat" cmpd="sng" algn="ctr">
            <a:solidFill>
              <a:sysClr val="windowText" lastClr="000000"/>
            </a:solidFill>
            <a:prstDash val="solid"/>
            <a:tailEnd type="arrow"/>
          </a:ln>
          <a:effectLst/>
        </p:spPr>
      </p:cxnSp>
      <p:cxnSp>
        <p:nvCxnSpPr>
          <p:cNvPr id="66" name="Straight Arrow Connector 65"/>
          <p:cNvCxnSpPr/>
          <p:nvPr/>
        </p:nvCxnSpPr>
        <p:spPr>
          <a:xfrm flipH="1">
            <a:off x="6566262" y="5161038"/>
            <a:ext cx="444138" cy="980189"/>
          </a:xfrm>
          <a:prstGeom prst="straightConnector1">
            <a:avLst/>
          </a:prstGeom>
          <a:noFill/>
          <a:ln w="41275" cap="flat" cmpd="sng" algn="ctr">
            <a:solidFill>
              <a:sysClr val="windowText" lastClr="000000"/>
            </a:solidFill>
            <a:prstDash val="solid"/>
            <a:tailEnd type="arrow"/>
          </a:ln>
          <a:effectLst/>
        </p:spPr>
      </p:cxnSp>
      <p:grpSp>
        <p:nvGrpSpPr>
          <p:cNvPr id="67" name="Group 66"/>
          <p:cNvGrpSpPr/>
          <p:nvPr/>
        </p:nvGrpSpPr>
        <p:grpSpPr>
          <a:xfrm>
            <a:off x="4596674" y="6152597"/>
            <a:ext cx="2577374" cy="411480"/>
            <a:chOff x="6365603" y="983584"/>
            <a:chExt cx="2577374" cy="411480"/>
          </a:xfrm>
        </p:grpSpPr>
        <p:grpSp>
          <p:nvGrpSpPr>
            <p:cNvPr id="68" name="Group 67"/>
            <p:cNvGrpSpPr/>
            <p:nvPr/>
          </p:nvGrpSpPr>
          <p:grpSpPr>
            <a:xfrm>
              <a:off x="6365603" y="990600"/>
              <a:ext cx="783771" cy="400110"/>
              <a:chOff x="4613366" y="2819400"/>
              <a:chExt cx="783771" cy="400110"/>
            </a:xfrm>
          </p:grpSpPr>
          <p:sp>
            <p:nvSpPr>
              <p:cNvPr id="7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7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69" name="Group 68"/>
            <p:cNvGrpSpPr/>
            <p:nvPr/>
          </p:nvGrpSpPr>
          <p:grpSpPr>
            <a:xfrm>
              <a:off x="7149375" y="983584"/>
              <a:ext cx="1009831" cy="407126"/>
              <a:chOff x="7184572" y="983584"/>
              <a:chExt cx="1009831" cy="407126"/>
            </a:xfrm>
          </p:grpSpPr>
          <p:grpSp>
            <p:nvGrpSpPr>
              <p:cNvPr id="73" name="Group 72"/>
              <p:cNvGrpSpPr/>
              <p:nvPr/>
            </p:nvGrpSpPr>
            <p:grpSpPr>
              <a:xfrm>
                <a:off x="7184572" y="990600"/>
                <a:ext cx="740228" cy="400110"/>
                <a:chOff x="4613366" y="2819400"/>
                <a:chExt cx="783771" cy="400110"/>
              </a:xfrm>
            </p:grpSpPr>
            <p:sp>
              <p:nvSpPr>
                <p:cNvPr id="7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7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74"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70" name="Group 69"/>
            <p:cNvGrpSpPr/>
            <p:nvPr/>
          </p:nvGrpSpPr>
          <p:grpSpPr>
            <a:xfrm>
              <a:off x="8159206" y="994954"/>
              <a:ext cx="783771" cy="400110"/>
              <a:chOff x="4613366" y="2819400"/>
              <a:chExt cx="783771" cy="400110"/>
            </a:xfrm>
          </p:grpSpPr>
          <p:sp>
            <p:nvSpPr>
              <p:cNvPr id="7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7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79"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X</a:t>
            </a:r>
            <a:endParaRPr lang="en-US" sz="2000" b="0" strike="sngStrike" dirty="0">
              <a:solidFill>
                <a:srgbClr val="0070C0"/>
              </a:solidFill>
              <a:latin typeface="Comic Sans MS" pitchFamily="66" charset="0"/>
            </a:endParaRPr>
          </a:p>
        </p:txBody>
      </p:sp>
      <p:sp>
        <p:nvSpPr>
          <p:cNvPr id="81" name="Text Box 21"/>
          <p:cNvSpPr txBox="1">
            <a:spLocks noChangeArrowheads="1"/>
          </p:cNvSpPr>
          <p:nvPr/>
        </p:nvSpPr>
        <p:spPr bwMode="auto">
          <a:xfrm>
            <a:off x="3844834" y="2787469"/>
            <a:ext cx="7271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01</a:t>
            </a:r>
            <a:endParaRPr lang="en-US" sz="2000" b="0" dirty="0">
              <a:solidFill>
                <a:srgbClr val="0070C0"/>
              </a:solidFill>
              <a:latin typeface="Comic Sans MS" pitchFamily="66" charset="0"/>
            </a:endParaRPr>
          </a:p>
        </p:txBody>
      </p:sp>
      <p:sp>
        <p:nvSpPr>
          <p:cNvPr id="82" name="Text Box 21"/>
          <p:cNvSpPr txBox="1">
            <a:spLocks noChangeArrowheads="1"/>
          </p:cNvSpPr>
          <p:nvPr/>
        </p:nvSpPr>
        <p:spPr bwMode="auto">
          <a:xfrm>
            <a:off x="2179320" y="2587414"/>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02-NOV-12</a:t>
            </a:r>
            <a:endParaRPr lang="en-US" sz="2000" b="0" dirty="0">
              <a:solidFill>
                <a:srgbClr val="0070C0"/>
              </a:solidFill>
              <a:latin typeface="Comic Sans MS" pitchFamily="66" charset="0"/>
            </a:endParaRPr>
          </a:p>
        </p:txBody>
      </p:sp>
      <p:sp>
        <p:nvSpPr>
          <p:cNvPr id="83" name="Text Box 21"/>
          <p:cNvSpPr txBox="1">
            <a:spLocks noChangeArrowheads="1"/>
          </p:cNvSpPr>
          <p:nvPr/>
        </p:nvSpPr>
        <p:spPr bwMode="auto">
          <a:xfrm>
            <a:off x="3925388" y="3123717"/>
            <a:ext cx="5704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00</a:t>
            </a:r>
            <a:endParaRPr lang="en-US" sz="2000" b="0" dirty="0">
              <a:solidFill>
                <a:srgbClr val="0070C0"/>
              </a:solidFill>
              <a:latin typeface="Comic Sans MS" pitchFamily="66" charset="0"/>
            </a:endParaRPr>
          </a:p>
        </p:txBody>
      </p:sp>
      <p:sp>
        <p:nvSpPr>
          <p:cNvPr id="84" name="Text Box 21"/>
          <p:cNvSpPr txBox="1">
            <a:spLocks noChangeArrowheads="1"/>
          </p:cNvSpPr>
          <p:nvPr/>
        </p:nvSpPr>
        <p:spPr bwMode="auto">
          <a:xfrm>
            <a:off x="2587171" y="6354346"/>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02-NOV-12</a:t>
            </a:r>
            <a:endParaRPr lang="en-US" sz="2000" b="0" dirty="0">
              <a:solidFill>
                <a:srgbClr val="0070C0"/>
              </a:solidFill>
              <a:latin typeface="Comic Sans MS" pitchFamily="66" charset="0"/>
            </a:endParaRPr>
          </a:p>
        </p:txBody>
      </p:sp>
    </p:spTree>
    <p:extLst>
      <p:ext uri="{BB962C8B-B14F-4D97-AF65-F5344CB8AC3E}">
        <p14:creationId xmlns:p14="http://schemas.microsoft.com/office/powerpoint/2010/main" val="3188056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610600" cy="5105400"/>
          </a:xfrm>
        </p:spPr>
        <p:txBody>
          <a:bodyPr/>
          <a:lstStyle/>
          <a:p>
            <a:r>
              <a:rPr lang="en-US" dirty="0" smtClean="0"/>
              <a:t>On 30-NOV-12, the participant comes in for his End Period 2 Visit. He has 2 unused tablets that he left at home. </a:t>
            </a:r>
          </a:p>
          <a:p>
            <a:pPr marL="0" indent="0">
              <a:buNone/>
            </a:pPr>
            <a:endParaRPr lang="en-US" dirty="0" smtClean="0"/>
          </a:p>
          <a:p>
            <a:r>
              <a:rPr lang="en-US" dirty="0" smtClean="0">
                <a:solidFill>
                  <a:srgbClr val="CC0066"/>
                </a:solidFill>
              </a:rPr>
              <a:t>How would you complete the slip and CRF?</a:t>
            </a:r>
            <a:endParaRPr lang="en-US" dirty="0">
              <a:solidFill>
                <a:srgbClr val="CC0066"/>
              </a:solidFill>
            </a:endParaRPr>
          </a:p>
        </p:txBody>
      </p:sp>
      <p:sp>
        <p:nvSpPr>
          <p:cNvPr id="5" name="Title 1"/>
          <p:cNvSpPr>
            <a:spLocks noGrp="1"/>
          </p:cNvSpPr>
          <p:nvPr>
            <p:ph type="title"/>
          </p:nvPr>
        </p:nvSpPr>
        <p:spPr>
          <a:xfrm>
            <a:off x="457200" y="533400"/>
            <a:ext cx="8229600" cy="914400"/>
          </a:xfrm>
        </p:spPr>
        <p:txBody>
          <a:bodyPr/>
          <a:lstStyle/>
          <a:p>
            <a:r>
              <a:rPr lang="en-US" dirty="0" smtClean="0"/>
              <a:t>Scenario 1 continued</a:t>
            </a:r>
            <a:endParaRPr lang="en-US" dirty="0"/>
          </a:p>
        </p:txBody>
      </p:sp>
    </p:spTree>
    <p:extLst>
      <p:ext uri="{BB962C8B-B14F-4D97-AF65-F5344CB8AC3E}">
        <p14:creationId xmlns:p14="http://schemas.microsoft.com/office/powerpoint/2010/main" val="41544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692323"/>
            <a:ext cx="6262828" cy="8103317"/>
          </a:xfrm>
          <a:prstGeom prst="rect">
            <a:avLst/>
          </a:prstGeom>
        </p:spPr>
      </p:pic>
    </p:spTree>
    <p:extLst>
      <p:ext uri="{BB962C8B-B14F-4D97-AF65-F5344CB8AC3E}">
        <p14:creationId xmlns:p14="http://schemas.microsoft.com/office/powerpoint/2010/main" val="3452103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2012"/>
            <a:ext cx="9165771" cy="5804988"/>
          </a:xfrm>
          <a:prstGeom prst="rect">
            <a:avLst/>
          </a:prstGeom>
        </p:spPr>
      </p:pic>
      <p:sp>
        <p:nvSpPr>
          <p:cNvPr id="5" name="Rectangle 4"/>
          <p:cNvSpPr/>
          <p:nvPr/>
        </p:nvSpPr>
        <p:spPr bwMode="auto">
          <a:xfrm>
            <a:off x="304800" y="1905000"/>
            <a:ext cx="7772400" cy="914400"/>
          </a:xfrm>
          <a:prstGeom prst="rect">
            <a:avLst/>
          </a:prstGeom>
          <a:no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6" name="Rectangle 15"/>
          <p:cNvSpPr/>
          <p:nvPr/>
        </p:nvSpPr>
        <p:spPr bwMode="auto">
          <a:xfrm>
            <a:off x="263433" y="3810001"/>
            <a:ext cx="7772400" cy="914399"/>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grpSp>
        <p:nvGrpSpPr>
          <p:cNvPr id="20" name="Group 19"/>
          <p:cNvGrpSpPr/>
          <p:nvPr/>
        </p:nvGrpSpPr>
        <p:grpSpPr>
          <a:xfrm>
            <a:off x="6850378" y="2819400"/>
            <a:ext cx="2315393" cy="990601"/>
            <a:chOff x="6718662" y="3694273"/>
            <a:chExt cx="2315393" cy="990601"/>
          </a:xfrm>
        </p:grpSpPr>
        <p:cxnSp>
          <p:nvCxnSpPr>
            <p:cNvPr id="21" name="Straight Arrow Connector 20"/>
            <p:cNvCxnSpPr/>
            <p:nvPr/>
          </p:nvCxnSpPr>
          <p:spPr>
            <a:xfrm flipH="1" flipV="1">
              <a:off x="6718662" y="3694273"/>
              <a:ext cx="693422" cy="477053"/>
            </a:xfrm>
            <a:prstGeom prst="straightConnector1">
              <a:avLst/>
            </a:prstGeom>
            <a:noFill/>
            <a:ln w="41275" cap="flat" cmpd="sng" algn="ctr">
              <a:solidFill>
                <a:sysClr val="windowText" lastClr="000000"/>
              </a:solidFill>
              <a:prstDash val="solid"/>
              <a:tailEnd type="arrow"/>
            </a:ln>
            <a:effectLst/>
          </p:spPr>
        </p:cxnSp>
        <p:sp>
          <p:nvSpPr>
            <p:cNvPr id="22" name="TextBox 21"/>
            <p:cNvSpPr txBox="1"/>
            <p:nvPr/>
          </p:nvSpPr>
          <p:spPr>
            <a:xfrm>
              <a:off x="7280367" y="3694273"/>
              <a:ext cx="1753688"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srgbClr val="7030A0"/>
                  </a:solidFill>
                  <a:effectLst/>
                  <a:uLnTx/>
                  <a:uFillTx/>
                  <a:latin typeface="+mn-lt"/>
                </a:rPr>
                <a:t>Complete first</a:t>
              </a:r>
              <a:endParaRPr kumimoji="0" lang="en-US" sz="2700" b="1" i="0" u="none" strike="noStrike" kern="0" cap="none" spc="0" normalizeH="0" baseline="0" noProof="0" dirty="0">
                <a:ln>
                  <a:noFill/>
                </a:ln>
                <a:solidFill>
                  <a:srgbClr val="7030A0"/>
                </a:solidFill>
                <a:effectLst/>
                <a:uLnTx/>
                <a:uFillTx/>
                <a:latin typeface="+mn-lt"/>
              </a:endParaRPr>
            </a:p>
          </p:txBody>
        </p:sp>
        <p:cxnSp>
          <p:nvCxnSpPr>
            <p:cNvPr id="23" name="Straight Arrow Connector 22"/>
            <p:cNvCxnSpPr/>
            <p:nvPr/>
          </p:nvCxnSpPr>
          <p:spPr>
            <a:xfrm flipH="1">
              <a:off x="6878684" y="4171327"/>
              <a:ext cx="533400" cy="513547"/>
            </a:xfrm>
            <a:prstGeom prst="straightConnector1">
              <a:avLst/>
            </a:prstGeom>
            <a:noFill/>
            <a:ln w="41275" cap="flat" cmpd="sng" algn="ctr">
              <a:solidFill>
                <a:sysClr val="windowText" lastClr="000000"/>
              </a:solidFill>
              <a:prstDash val="solid"/>
              <a:tailEnd type="arrow"/>
            </a:ln>
            <a:effectLst/>
          </p:spPr>
        </p:cxn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2775238"/>
      </p:ext>
    </p:extLst>
  </p:cSld>
  <p:clrMapOvr>
    <a:masterClrMapping/>
  </p:clrMapOvr>
  <mc:AlternateContent xmlns:mc="http://schemas.openxmlformats.org/markup-compatibility/2006" xmlns:p14="http://schemas.microsoft.com/office/powerpoint/2010/main">
    <mc:Choice Requires="p14">
      <p:transition spd="slow" p14:dur="2000" advTm="27460"/>
    </mc:Choice>
    <mc:Fallback xmlns="">
      <p:transition spd="slow" advTm="2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98358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76" name="TextBox 75"/>
          <p:cNvSpPr txBox="1"/>
          <p:nvPr/>
        </p:nvSpPr>
        <p:spPr>
          <a:xfrm>
            <a:off x="7135948" y="4062791"/>
            <a:ext cx="1870166"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If 30 doses dispensed, should add up to 30</a:t>
            </a:r>
            <a:endParaRPr kumimoji="0" lang="en-US" sz="2400" b="1" i="0" u="none" strike="noStrike" kern="0" cap="none" spc="0" normalizeH="0" baseline="0" noProof="0" dirty="0">
              <a:ln>
                <a:noFill/>
              </a:ln>
              <a:solidFill>
                <a:srgbClr val="7030A0"/>
              </a:solidFill>
              <a:effectLst/>
              <a:uLnTx/>
              <a:uFillTx/>
              <a:latin typeface="+mn-lt"/>
            </a:endParaRPr>
          </a:p>
        </p:txBody>
      </p:sp>
      <p:sp>
        <p:nvSpPr>
          <p:cNvPr id="79" name="Oval 78"/>
          <p:cNvSpPr/>
          <p:nvPr/>
        </p:nvSpPr>
        <p:spPr>
          <a:xfrm>
            <a:off x="4567646" y="5113768"/>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flipH="1">
            <a:off x="5436327" y="5113768"/>
            <a:ext cx="1748245" cy="519414"/>
          </a:xfrm>
          <a:prstGeom prst="straightConnector1">
            <a:avLst/>
          </a:prstGeom>
          <a:noFill/>
          <a:ln w="41275" cap="flat" cmpd="sng" algn="ctr">
            <a:solidFill>
              <a:sysClr val="windowText" lastClr="000000"/>
            </a:solidFill>
            <a:prstDash val="solid"/>
            <a:tailEnd type="arrow"/>
          </a:ln>
          <a:effectLst/>
        </p:spPr>
      </p:cxnSp>
      <p:sp>
        <p:nvSpPr>
          <p:cNvPr id="81"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X</a:t>
            </a:r>
            <a:endParaRPr lang="en-US" sz="2000" b="0" dirty="0">
              <a:solidFill>
                <a:srgbClr val="0070C0"/>
              </a:solidFill>
              <a:latin typeface="Comic Sans MS" pitchFamily="66" charset="0"/>
            </a:endParaRPr>
          </a:p>
        </p:txBody>
      </p:sp>
    </p:spTree>
    <p:extLst>
      <p:ext uri="{BB962C8B-B14F-4D97-AF65-F5344CB8AC3E}">
        <p14:creationId xmlns:p14="http://schemas.microsoft.com/office/powerpoint/2010/main" val="41665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animEffect transition="in" filter="fade">
                                      <p:cBhvr>
                                        <p:cTn id="9" dur="500"/>
                                        <p:tgtEl>
                                          <p:spTgt spid="79"/>
                                        </p:tgtEl>
                                      </p:cBhvr>
                                    </p:animEffect>
                                  </p:childTnLst>
                                </p:cTn>
                              </p:par>
                              <p:par>
                                <p:cTn id="10" presetID="1" presetClass="entr" presetSubtype="0"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05000"/>
            <a:ext cx="8610600" cy="5105400"/>
          </a:xfrm>
        </p:spPr>
        <p:txBody>
          <a:bodyPr/>
          <a:lstStyle/>
          <a:p>
            <a:r>
              <a:rPr lang="en-US" dirty="0" smtClean="0"/>
              <a:t>On 30-NOV-12, the participant comes in for his End Period 2 Visit. He has 2 unused tablets that he left at home. </a:t>
            </a:r>
          </a:p>
          <a:p>
            <a:pPr marL="0" indent="0">
              <a:buNone/>
            </a:pPr>
            <a:endParaRPr lang="en-US" dirty="0" smtClean="0"/>
          </a:p>
          <a:p>
            <a:r>
              <a:rPr lang="en-US" dirty="0">
                <a:solidFill>
                  <a:srgbClr val="CC0066"/>
                </a:solidFill>
              </a:rPr>
              <a:t>W</a:t>
            </a:r>
            <a:r>
              <a:rPr lang="en-US" dirty="0" smtClean="0">
                <a:solidFill>
                  <a:srgbClr val="CC0066"/>
                </a:solidFill>
              </a:rPr>
              <a:t>hat if the participant returned the 2 unused tablets the next day (01-DEC-12)? 	</a:t>
            </a:r>
            <a:r>
              <a:rPr lang="en-US" i="1" dirty="0" smtClean="0">
                <a:solidFill>
                  <a:srgbClr val="CC0066"/>
                </a:solidFill>
              </a:rPr>
              <a:t>How would you document this?</a:t>
            </a:r>
            <a:endParaRPr lang="en-US" i="1" dirty="0">
              <a:solidFill>
                <a:srgbClr val="CC0066"/>
              </a:solidFill>
            </a:endParaRPr>
          </a:p>
        </p:txBody>
      </p:sp>
      <p:sp>
        <p:nvSpPr>
          <p:cNvPr id="5" name="Title 1"/>
          <p:cNvSpPr>
            <a:spLocks noGrp="1"/>
          </p:cNvSpPr>
          <p:nvPr>
            <p:ph type="title"/>
          </p:nvPr>
        </p:nvSpPr>
        <p:spPr>
          <a:xfrm>
            <a:off x="457200" y="533400"/>
            <a:ext cx="8229600" cy="914400"/>
          </a:xfrm>
        </p:spPr>
        <p:txBody>
          <a:bodyPr/>
          <a:lstStyle/>
          <a:p>
            <a:r>
              <a:rPr lang="en-US" dirty="0" smtClean="0"/>
              <a:t>Scenario 1 continued</a:t>
            </a:r>
            <a:endParaRPr lang="en-US" dirty="0"/>
          </a:p>
        </p:txBody>
      </p:sp>
    </p:spTree>
    <p:extLst>
      <p:ext uri="{BB962C8B-B14F-4D97-AF65-F5344CB8AC3E}">
        <p14:creationId xmlns:p14="http://schemas.microsoft.com/office/powerpoint/2010/main" val="29074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613324"/>
            <a:ext cx="6248399" cy="8084648"/>
          </a:xfrm>
          <a:prstGeom prst="rect">
            <a:avLst/>
          </a:prstGeom>
        </p:spPr>
      </p:pic>
      <p:sp>
        <p:nvSpPr>
          <p:cNvPr id="3" name="TextBox 2"/>
          <p:cNvSpPr txBox="1"/>
          <p:nvPr/>
        </p:nvSpPr>
        <p:spPr>
          <a:xfrm>
            <a:off x="7010400" y="2736502"/>
            <a:ext cx="2003697"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latin typeface="+mn-lt"/>
              </a:rPr>
              <a:t>Complete new returns slip</a:t>
            </a:r>
            <a:endParaRPr kumimoji="0" lang="en-US" sz="2800" b="1" i="0" u="none" strike="noStrike" kern="0" cap="none" spc="0" normalizeH="0" baseline="0" noProof="0" dirty="0">
              <a:ln>
                <a:noFill/>
              </a:ln>
              <a:solidFill>
                <a:srgbClr val="7030A0"/>
              </a:solidFill>
              <a:effectLst/>
              <a:uLnTx/>
              <a:uFillTx/>
              <a:latin typeface="+mn-lt"/>
            </a:endParaRPr>
          </a:p>
        </p:txBody>
      </p:sp>
    </p:spTree>
    <p:extLst>
      <p:ext uri="{BB962C8B-B14F-4D97-AF65-F5344CB8AC3E}">
        <p14:creationId xmlns:p14="http://schemas.microsoft.com/office/powerpoint/2010/main" val="300855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a:solidFill>
                    <a:srgbClr val="0070C0"/>
                  </a:solidFill>
                  <a:latin typeface="Comic Sans MS" pitchFamily="66" charset="0"/>
                </a:rPr>
                <a:t>2</a:t>
              </a:r>
              <a:endParaRPr lang="en-US" sz="2000" b="0" strike="sngStrike"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98358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62" name="TextBox 61"/>
          <p:cNvSpPr txBox="1"/>
          <p:nvPr/>
        </p:nvSpPr>
        <p:spPr>
          <a:xfrm>
            <a:off x="7202894" y="2832901"/>
            <a:ext cx="2003697"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750" b="1" kern="0" dirty="0" smtClean="0">
                <a:solidFill>
                  <a:srgbClr val="7030A0"/>
                </a:solidFill>
                <a:latin typeface="+mn-lt"/>
              </a:rPr>
              <a:t>Update CRF </a:t>
            </a:r>
          </a:p>
          <a:p>
            <a:pPr marL="0" marR="0" lvl="0" indent="0" defTabSz="914400" eaLnBrk="1" fontAlgn="auto" latinLnBrk="0" hangingPunct="1">
              <a:lnSpc>
                <a:spcPct val="100000"/>
              </a:lnSpc>
              <a:spcBef>
                <a:spcPts val="0"/>
              </a:spcBef>
              <a:spcAft>
                <a:spcPts val="0"/>
              </a:spcAft>
              <a:buClrTx/>
              <a:buSzTx/>
              <a:buFontTx/>
              <a:buNone/>
              <a:tabLst/>
              <a:defRPr/>
            </a:pPr>
            <a:r>
              <a:rPr lang="en-US" sz="2750" b="1" kern="0" dirty="0" smtClean="0">
                <a:solidFill>
                  <a:srgbClr val="7030A0"/>
                </a:solidFill>
                <a:latin typeface="+mn-lt"/>
              </a:rPr>
              <a:t>(split visit)</a:t>
            </a:r>
            <a:endParaRPr kumimoji="0" lang="en-US" sz="2750" b="1" i="0" u="none" strike="noStrike" kern="0" cap="none" spc="0" normalizeH="0" baseline="0" noProof="0" dirty="0">
              <a:ln>
                <a:noFill/>
              </a:ln>
              <a:solidFill>
                <a:srgbClr val="7030A0"/>
              </a:solidFill>
              <a:effectLst/>
              <a:uLnTx/>
              <a:uFillTx/>
              <a:latin typeface="+mn-lt"/>
            </a:endParaRPr>
          </a:p>
        </p:txBody>
      </p:sp>
      <p:sp>
        <p:nvSpPr>
          <p:cNvPr id="78" name="Oval 77"/>
          <p:cNvSpPr/>
          <p:nvPr/>
        </p:nvSpPr>
        <p:spPr>
          <a:xfrm>
            <a:off x="3868782" y="4322265"/>
            <a:ext cx="1494609" cy="860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 Box 21"/>
          <p:cNvSpPr txBox="1">
            <a:spLocks noChangeArrowheads="1"/>
          </p:cNvSpPr>
          <p:nvPr/>
        </p:nvSpPr>
        <p:spPr bwMode="auto">
          <a:xfrm>
            <a:off x="3868782" y="4476206"/>
            <a:ext cx="788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02</a:t>
            </a:r>
            <a:endParaRPr lang="en-US" sz="2000" b="0" dirty="0">
              <a:solidFill>
                <a:srgbClr val="0070C0"/>
              </a:solidFill>
              <a:latin typeface="Comic Sans MS" pitchFamily="66" charset="0"/>
            </a:endParaRPr>
          </a:p>
        </p:txBody>
      </p:sp>
      <p:sp>
        <p:nvSpPr>
          <p:cNvPr id="72" name="Text Box 21"/>
          <p:cNvSpPr txBox="1">
            <a:spLocks noChangeArrowheads="1"/>
          </p:cNvSpPr>
          <p:nvPr/>
        </p:nvSpPr>
        <p:spPr bwMode="auto">
          <a:xfrm>
            <a:off x="3868782" y="4782701"/>
            <a:ext cx="788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00</a:t>
            </a:r>
            <a:endParaRPr lang="en-US" sz="2000" b="0" dirty="0">
              <a:solidFill>
                <a:srgbClr val="0070C0"/>
              </a:solidFill>
              <a:latin typeface="Comic Sans MS" pitchFamily="66" charset="0"/>
            </a:endParaRPr>
          </a:p>
        </p:txBody>
      </p:sp>
      <p:sp>
        <p:nvSpPr>
          <p:cNvPr id="73" name="Text Box 21"/>
          <p:cNvSpPr txBox="1">
            <a:spLocks noChangeArrowheads="1"/>
          </p:cNvSpPr>
          <p:nvPr/>
        </p:nvSpPr>
        <p:spPr bwMode="auto">
          <a:xfrm rot="5400000">
            <a:off x="7827432" y="5445762"/>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01-DEC-12</a:t>
            </a:r>
            <a:endParaRPr lang="en-US" sz="2000" b="0" dirty="0">
              <a:solidFill>
                <a:srgbClr val="0070C0"/>
              </a:solidFill>
              <a:latin typeface="Comic Sans MS" pitchFamily="66" charset="0"/>
            </a:endParaRPr>
          </a:p>
        </p:txBody>
      </p:sp>
      <p:grpSp>
        <p:nvGrpSpPr>
          <p:cNvPr id="74" name="Group 73"/>
          <p:cNvGrpSpPr/>
          <p:nvPr/>
        </p:nvGrpSpPr>
        <p:grpSpPr>
          <a:xfrm>
            <a:off x="4610280" y="6152597"/>
            <a:ext cx="2577374" cy="411480"/>
            <a:chOff x="6400800" y="983584"/>
            <a:chExt cx="2577374" cy="411480"/>
          </a:xfrm>
        </p:grpSpPr>
        <p:grpSp>
          <p:nvGrpSpPr>
            <p:cNvPr id="75" name="Group 74"/>
            <p:cNvGrpSpPr/>
            <p:nvPr/>
          </p:nvGrpSpPr>
          <p:grpSpPr>
            <a:xfrm>
              <a:off x="6400800" y="990600"/>
              <a:ext cx="783771" cy="400110"/>
              <a:chOff x="4613366" y="2819400"/>
              <a:chExt cx="783771" cy="400110"/>
            </a:xfrm>
          </p:grpSpPr>
          <p:sp>
            <p:nvSpPr>
              <p:cNvPr id="90"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91"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82" name="Group 81"/>
            <p:cNvGrpSpPr/>
            <p:nvPr/>
          </p:nvGrpSpPr>
          <p:grpSpPr>
            <a:xfrm>
              <a:off x="7184572" y="983584"/>
              <a:ext cx="1009831" cy="407126"/>
              <a:chOff x="7184572" y="983584"/>
              <a:chExt cx="1009831" cy="407126"/>
            </a:xfrm>
          </p:grpSpPr>
          <p:grpSp>
            <p:nvGrpSpPr>
              <p:cNvPr id="86" name="Group 85"/>
              <p:cNvGrpSpPr/>
              <p:nvPr/>
            </p:nvGrpSpPr>
            <p:grpSpPr>
              <a:xfrm>
                <a:off x="7184572" y="990600"/>
                <a:ext cx="740228" cy="400110"/>
                <a:chOff x="4613366" y="2819400"/>
                <a:chExt cx="783771" cy="400110"/>
              </a:xfrm>
            </p:grpSpPr>
            <p:sp>
              <p:nvSpPr>
                <p:cNvPr id="8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8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87"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83" name="Group 82"/>
            <p:cNvGrpSpPr/>
            <p:nvPr/>
          </p:nvGrpSpPr>
          <p:grpSpPr>
            <a:xfrm>
              <a:off x="8194403" y="994954"/>
              <a:ext cx="783771" cy="400110"/>
              <a:chOff x="4613366" y="2819400"/>
              <a:chExt cx="783771" cy="400110"/>
            </a:xfrm>
          </p:grpSpPr>
          <p:sp>
            <p:nvSpPr>
              <p:cNvPr id="8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8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3" name="Right Brace 2"/>
          <p:cNvSpPr/>
          <p:nvPr/>
        </p:nvSpPr>
        <p:spPr bwMode="auto">
          <a:xfrm>
            <a:off x="8180553" y="4339838"/>
            <a:ext cx="499655" cy="236576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2"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X</a:t>
            </a:r>
            <a:endParaRPr lang="en-US" sz="2000" b="0" strike="sngStrike" dirty="0">
              <a:solidFill>
                <a:srgbClr val="0070C0"/>
              </a:solidFill>
              <a:latin typeface="Comic Sans MS" pitchFamily="66" charset="0"/>
            </a:endParaRPr>
          </a:p>
        </p:txBody>
      </p:sp>
      <p:sp>
        <p:nvSpPr>
          <p:cNvPr id="93" name="Oval 92"/>
          <p:cNvSpPr/>
          <p:nvPr/>
        </p:nvSpPr>
        <p:spPr>
          <a:xfrm>
            <a:off x="4364083" y="5645817"/>
            <a:ext cx="4287520" cy="11954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90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8" grpId="0" animBg="1"/>
      <p:bldP spid="9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10600" cy="5105400"/>
          </a:xfrm>
        </p:spPr>
        <p:txBody>
          <a:bodyPr/>
          <a:lstStyle/>
          <a:p>
            <a:r>
              <a:rPr lang="en-US" dirty="0"/>
              <a:t>On 30-NOV-12, the participant comes in for his End Period 2 Visit. He has 2 unused tablets that he left at home. </a:t>
            </a:r>
          </a:p>
          <a:p>
            <a:r>
              <a:rPr lang="en-US" dirty="0">
                <a:solidFill>
                  <a:srgbClr val="CC0066"/>
                </a:solidFill>
              </a:rPr>
              <a:t>What if the participant returned the 2 unused </a:t>
            </a:r>
            <a:r>
              <a:rPr lang="en-US" dirty="0" smtClean="0">
                <a:solidFill>
                  <a:srgbClr val="CC0066"/>
                </a:solidFill>
              </a:rPr>
              <a:t>tablets at the Initiate Period 3 Visit on 07-DEC-12? </a:t>
            </a:r>
            <a:r>
              <a:rPr lang="en-US" dirty="0">
                <a:solidFill>
                  <a:srgbClr val="CC0066"/>
                </a:solidFill>
              </a:rPr>
              <a:t>	</a:t>
            </a:r>
            <a:endParaRPr lang="en-US" dirty="0" smtClean="0">
              <a:solidFill>
                <a:srgbClr val="CC0066"/>
              </a:solidFill>
            </a:endParaRPr>
          </a:p>
          <a:p>
            <a:pPr marL="471487" lvl="1" indent="0">
              <a:buNone/>
            </a:pPr>
            <a:r>
              <a:rPr lang="en-US" i="1" dirty="0">
                <a:solidFill>
                  <a:srgbClr val="CC0066"/>
                </a:solidFill>
              </a:rPr>
              <a:t>	</a:t>
            </a:r>
            <a:endParaRPr lang="en-US" dirty="0" smtClean="0"/>
          </a:p>
          <a:p>
            <a:pPr marL="0" indent="0">
              <a:buNone/>
            </a:pPr>
            <a:r>
              <a:rPr lang="en-US" dirty="0" smtClean="0">
                <a:solidFill>
                  <a:srgbClr val="CC0066"/>
                </a:solidFill>
              </a:rPr>
              <a:t>	How would you document this?</a:t>
            </a:r>
            <a:endParaRPr lang="en-US" dirty="0">
              <a:solidFill>
                <a:srgbClr val="CC0066"/>
              </a:solidFill>
            </a:endParaRPr>
          </a:p>
        </p:txBody>
      </p:sp>
      <p:sp>
        <p:nvSpPr>
          <p:cNvPr id="5" name="Title 1"/>
          <p:cNvSpPr>
            <a:spLocks noGrp="1"/>
          </p:cNvSpPr>
          <p:nvPr>
            <p:ph type="title"/>
          </p:nvPr>
        </p:nvSpPr>
        <p:spPr>
          <a:xfrm>
            <a:off x="457200" y="533400"/>
            <a:ext cx="8229600" cy="914400"/>
          </a:xfrm>
        </p:spPr>
        <p:txBody>
          <a:bodyPr/>
          <a:lstStyle/>
          <a:p>
            <a:r>
              <a:rPr lang="en-US" dirty="0" smtClean="0"/>
              <a:t>Scenario 1 continued</a:t>
            </a:r>
            <a:endParaRPr lang="en-US" dirty="0"/>
          </a:p>
        </p:txBody>
      </p:sp>
    </p:spTree>
    <p:extLst>
      <p:ext uri="{BB962C8B-B14F-4D97-AF65-F5344CB8AC3E}">
        <p14:creationId xmlns:p14="http://schemas.microsoft.com/office/powerpoint/2010/main" val="16718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0087"/>
            <a:ext cx="6065964" cy="7848600"/>
          </a:xfrm>
          <a:prstGeom prst="rect">
            <a:avLst/>
          </a:prstGeom>
        </p:spPr>
      </p:pic>
      <p:sp>
        <p:nvSpPr>
          <p:cNvPr id="4" name="Oval 3"/>
          <p:cNvSpPr/>
          <p:nvPr/>
        </p:nvSpPr>
        <p:spPr>
          <a:xfrm>
            <a:off x="609600" y="2405719"/>
            <a:ext cx="1779270" cy="4571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flipH="1">
            <a:off x="1676401" y="1905000"/>
            <a:ext cx="4800600" cy="492010"/>
          </a:xfrm>
          <a:prstGeom prst="straightConnector1">
            <a:avLst/>
          </a:prstGeom>
          <a:noFill/>
          <a:ln w="41275" cap="flat" cmpd="sng" algn="ctr">
            <a:solidFill>
              <a:sysClr val="windowText" lastClr="000000"/>
            </a:solidFill>
            <a:prstDash val="solid"/>
            <a:tailEnd type="arrow"/>
          </a:ln>
          <a:effectLst/>
        </p:spPr>
      </p:cxnSp>
      <p:sp>
        <p:nvSpPr>
          <p:cNvPr id="10" name="TextBox 9"/>
          <p:cNvSpPr txBox="1"/>
          <p:nvPr/>
        </p:nvSpPr>
        <p:spPr>
          <a:xfrm>
            <a:off x="6466115" y="1524000"/>
            <a:ext cx="2268214" cy="26776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Can include last PDR date, even if no product</a:t>
            </a: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latin typeface="+mn-lt"/>
              </a:rPr>
              <a:t>dispensed at that visit</a:t>
            </a:r>
            <a:endParaRPr kumimoji="0" lang="en-US" sz="2800" b="1" i="0" u="none" strike="noStrike" kern="0" cap="none" spc="0" normalizeH="0" baseline="0" noProof="0" dirty="0">
              <a:ln>
                <a:noFill/>
              </a:ln>
              <a:solidFill>
                <a:srgbClr val="7030A0"/>
              </a:solidFill>
              <a:effectLst/>
              <a:uLnTx/>
              <a:uFillTx/>
              <a:latin typeface="+mn-lt"/>
            </a:endParaRPr>
          </a:p>
        </p:txBody>
      </p:sp>
    </p:spTree>
    <p:extLst>
      <p:ext uri="{BB962C8B-B14F-4D97-AF65-F5344CB8AC3E}">
        <p14:creationId xmlns:p14="http://schemas.microsoft.com/office/powerpoint/2010/main" val="215242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102313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61" name="Oval 60"/>
          <p:cNvSpPr/>
          <p:nvPr/>
        </p:nvSpPr>
        <p:spPr>
          <a:xfrm>
            <a:off x="4572000" y="3390899"/>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p:cNvSpPr txBox="1"/>
          <p:nvPr/>
        </p:nvSpPr>
        <p:spPr>
          <a:xfrm>
            <a:off x="7077165" y="3856894"/>
            <a:ext cx="2003697"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Only record returns from dispensed amounts on last PDR</a:t>
            </a:r>
            <a:endParaRPr kumimoji="0" lang="en-US" sz="2400" b="1" i="0" u="none" strike="noStrike" kern="0" cap="none" spc="0" normalizeH="0" baseline="0" noProof="0" dirty="0">
              <a:ln>
                <a:noFill/>
              </a:ln>
              <a:solidFill>
                <a:srgbClr val="7030A0"/>
              </a:solidFill>
              <a:effectLst/>
              <a:uLnTx/>
              <a:uFillTx/>
              <a:latin typeface="+mn-lt"/>
            </a:endParaRPr>
          </a:p>
        </p:txBody>
      </p:sp>
      <p:cxnSp>
        <p:nvCxnSpPr>
          <p:cNvPr id="63" name="Straight Arrow Connector 62"/>
          <p:cNvCxnSpPr/>
          <p:nvPr/>
        </p:nvCxnSpPr>
        <p:spPr>
          <a:xfrm flipH="1" flipV="1">
            <a:off x="5517971" y="3962765"/>
            <a:ext cx="1512387" cy="100026"/>
          </a:xfrm>
          <a:prstGeom prst="straightConnector1">
            <a:avLst/>
          </a:prstGeom>
          <a:noFill/>
          <a:ln w="41275" cap="flat" cmpd="sng" algn="ctr">
            <a:solidFill>
              <a:sysClr val="windowText" lastClr="000000"/>
            </a:solidFill>
            <a:prstDash val="solid"/>
            <a:tailEnd type="arrow"/>
          </a:ln>
          <a:effectLst/>
        </p:spPr>
      </p:cxnSp>
      <p:cxnSp>
        <p:nvCxnSpPr>
          <p:cNvPr id="77" name="Straight Arrow Connector 76"/>
          <p:cNvCxnSpPr>
            <a:endCxn id="78" idx="6"/>
          </p:cNvCxnSpPr>
          <p:nvPr/>
        </p:nvCxnSpPr>
        <p:spPr>
          <a:xfrm flipH="1">
            <a:off x="5397320" y="5384147"/>
            <a:ext cx="1633038" cy="212560"/>
          </a:xfrm>
          <a:prstGeom prst="straightConnector1">
            <a:avLst/>
          </a:prstGeom>
          <a:noFill/>
          <a:ln w="41275" cap="flat" cmpd="sng" algn="ctr">
            <a:solidFill>
              <a:sysClr val="windowText" lastClr="000000"/>
            </a:solidFill>
            <a:prstDash val="solid"/>
            <a:tailEnd type="arrow"/>
          </a:ln>
          <a:effectLst/>
        </p:spPr>
      </p:cxnSp>
      <p:sp>
        <p:nvSpPr>
          <p:cNvPr id="78" name="Oval 77"/>
          <p:cNvSpPr/>
          <p:nvPr/>
        </p:nvSpPr>
        <p:spPr>
          <a:xfrm>
            <a:off x="4550412" y="5077292"/>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Box 21"/>
          <p:cNvSpPr txBox="1">
            <a:spLocks noChangeArrowheads="1"/>
          </p:cNvSpPr>
          <p:nvPr/>
        </p:nvSpPr>
        <p:spPr bwMode="auto">
          <a:xfrm>
            <a:off x="7924800" y="6128951"/>
            <a:ext cx="43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x</a:t>
            </a:r>
            <a:endParaRPr lang="en-US" sz="2000" b="0" dirty="0">
              <a:solidFill>
                <a:srgbClr val="0070C0"/>
              </a:solidFill>
              <a:latin typeface="Comic Sans MS" pitchFamily="66" charset="0"/>
            </a:endParaRPr>
          </a:p>
        </p:txBody>
      </p:sp>
    </p:spTree>
    <p:extLst>
      <p:ext uri="{BB962C8B-B14F-4D97-AF65-F5344CB8AC3E}">
        <p14:creationId xmlns:p14="http://schemas.microsoft.com/office/powerpoint/2010/main" val="150263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par>
                                <p:cTn id="13" presetID="1" presetClass="entr" presetSubtype="0" fill="hold"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7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a:solidFill>
                    <a:srgbClr val="0070C0"/>
                  </a:solidFill>
                  <a:latin typeface="Comic Sans MS" pitchFamily="66" charset="0"/>
                </a:rPr>
                <a:t>2</a:t>
              </a:r>
              <a:endParaRPr lang="en-US" sz="2000" b="0" strike="sngStrike"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a:solidFill>
                    <a:srgbClr val="0070C0"/>
                  </a:solidFill>
                  <a:latin typeface="Comic Sans MS" pitchFamily="66" charset="0"/>
                </a:rPr>
                <a:t>0</a:t>
              </a:r>
              <a:endParaRPr lang="en-US" sz="2000" b="0" strike="sngStrike"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62" name="TextBox 61"/>
          <p:cNvSpPr txBox="1"/>
          <p:nvPr/>
        </p:nvSpPr>
        <p:spPr>
          <a:xfrm>
            <a:off x="7114900" y="2940624"/>
            <a:ext cx="2003697"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Document late returns on previous PDR</a:t>
            </a:r>
            <a:endParaRPr kumimoji="0" lang="en-US" sz="2400" b="1" i="0" u="none" strike="noStrike" kern="0" cap="none" spc="0" normalizeH="0" baseline="0" noProof="0" dirty="0">
              <a:ln>
                <a:noFill/>
              </a:ln>
              <a:solidFill>
                <a:srgbClr val="7030A0"/>
              </a:solidFill>
              <a:effectLst/>
              <a:uLnTx/>
              <a:uFillTx/>
              <a:latin typeface="+mn-lt"/>
            </a:endParaRPr>
          </a:p>
        </p:txBody>
      </p:sp>
      <p:sp>
        <p:nvSpPr>
          <p:cNvPr id="78" name="Oval 77"/>
          <p:cNvSpPr/>
          <p:nvPr/>
        </p:nvSpPr>
        <p:spPr>
          <a:xfrm>
            <a:off x="3868782" y="4322265"/>
            <a:ext cx="1494609" cy="8605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 Box 21"/>
          <p:cNvSpPr txBox="1">
            <a:spLocks noChangeArrowheads="1"/>
          </p:cNvSpPr>
          <p:nvPr/>
        </p:nvSpPr>
        <p:spPr bwMode="auto">
          <a:xfrm>
            <a:off x="3868782" y="4476206"/>
            <a:ext cx="788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02</a:t>
            </a:r>
            <a:endParaRPr lang="en-US" sz="2000" b="0" dirty="0">
              <a:solidFill>
                <a:srgbClr val="0070C0"/>
              </a:solidFill>
              <a:latin typeface="Comic Sans MS" pitchFamily="66" charset="0"/>
            </a:endParaRPr>
          </a:p>
        </p:txBody>
      </p:sp>
      <p:sp>
        <p:nvSpPr>
          <p:cNvPr id="72" name="Text Box 21"/>
          <p:cNvSpPr txBox="1">
            <a:spLocks noChangeArrowheads="1"/>
          </p:cNvSpPr>
          <p:nvPr/>
        </p:nvSpPr>
        <p:spPr bwMode="auto">
          <a:xfrm>
            <a:off x="3868782" y="4782701"/>
            <a:ext cx="7881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00</a:t>
            </a:r>
            <a:endParaRPr lang="en-US" sz="2000" b="0" dirty="0">
              <a:solidFill>
                <a:srgbClr val="0070C0"/>
              </a:solidFill>
              <a:latin typeface="Comic Sans MS" pitchFamily="66" charset="0"/>
            </a:endParaRPr>
          </a:p>
        </p:txBody>
      </p:sp>
      <p:sp>
        <p:nvSpPr>
          <p:cNvPr id="73" name="Text Box 21"/>
          <p:cNvSpPr txBox="1">
            <a:spLocks noChangeArrowheads="1"/>
          </p:cNvSpPr>
          <p:nvPr/>
        </p:nvSpPr>
        <p:spPr bwMode="auto">
          <a:xfrm rot="5400000">
            <a:off x="7827432" y="5445762"/>
            <a:ext cx="19391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r>
              <a:rPr lang="en-US" sz="2000" dirty="0" smtClean="0">
                <a:solidFill>
                  <a:srgbClr val="0070C0"/>
                </a:solidFill>
                <a:latin typeface="Comic Sans MS" pitchFamily="66" charset="0"/>
              </a:rPr>
              <a:t>KP 07-DEC-12</a:t>
            </a:r>
            <a:endParaRPr lang="en-US" sz="2000" b="0" dirty="0">
              <a:solidFill>
                <a:srgbClr val="0070C0"/>
              </a:solidFill>
              <a:latin typeface="Comic Sans MS" pitchFamily="66" charset="0"/>
            </a:endParaRPr>
          </a:p>
        </p:txBody>
      </p:sp>
      <p:grpSp>
        <p:nvGrpSpPr>
          <p:cNvPr id="74" name="Group 73"/>
          <p:cNvGrpSpPr/>
          <p:nvPr/>
        </p:nvGrpSpPr>
        <p:grpSpPr>
          <a:xfrm>
            <a:off x="4610280" y="6152597"/>
            <a:ext cx="2577374" cy="411480"/>
            <a:chOff x="6400800" y="983584"/>
            <a:chExt cx="2577374" cy="411480"/>
          </a:xfrm>
        </p:grpSpPr>
        <p:grpSp>
          <p:nvGrpSpPr>
            <p:cNvPr id="75" name="Group 74"/>
            <p:cNvGrpSpPr/>
            <p:nvPr/>
          </p:nvGrpSpPr>
          <p:grpSpPr>
            <a:xfrm>
              <a:off x="6400800" y="990600"/>
              <a:ext cx="783771" cy="400110"/>
              <a:chOff x="4613366" y="2819400"/>
              <a:chExt cx="783771" cy="400110"/>
            </a:xfrm>
          </p:grpSpPr>
          <p:sp>
            <p:nvSpPr>
              <p:cNvPr id="90"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91"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grpSp>
          <p:nvGrpSpPr>
            <p:cNvPr id="82" name="Group 81"/>
            <p:cNvGrpSpPr/>
            <p:nvPr/>
          </p:nvGrpSpPr>
          <p:grpSpPr>
            <a:xfrm>
              <a:off x="7184572" y="983584"/>
              <a:ext cx="1009831" cy="407126"/>
              <a:chOff x="7184572" y="983584"/>
              <a:chExt cx="1009831" cy="407126"/>
            </a:xfrm>
          </p:grpSpPr>
          <p:grpSp>
            <p:nvGrpSpPr>
              <p:cNvPr id="86" name="Group 85"/>
              <p:cNvGrpSpPr/>
              <p:nvPr/>
            </p:nvGrpSpPr>
            <p:grpSpPr>
              <a:xfrm>
                <a:off x="7184572" y="990600"/>
                <a:ext cx="740228" cy="400110"/>
                <a:chOff x="4613366" y="2819400"/>
                <a:chExt cx="783771" cy="400110"/>
              </a:xfrm>
            </p:grpSpPr>
            <p:sp>
              <p:nvSpPr>
                <p:cNvPr id="8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8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87"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83" name="Group 82"/>
            <p:cNvGrpSpPr/>
            <p:nvPr/>
          </p:nvGrpSpPr>
          <p:grpSpPr>
            <a:xfrm>
              <a:off x="8194403" y="994954"/>
              <a:ext cx="783771" cy="400110"/>
              <a:chOff x="4613366" y="2819400"/>
              <a:chExt cx="783771" cy="400110"/>
            </a:xfrm>
          </p:grpSpPr>
          <p:sp>
            <p:nvSpPr>
              <p:cNvPr id="8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8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3" name="Right Brace 2"/>
          <p:cNvSpPr/>
          <p:nvPr/>
        </p:nvSpPr>
        <p:spPr bwMode="auto">
          <a:xfrm>
            <a:off x="8180553" y="4339838"/>
            <a:ext cx="499655" cy="236576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2" name="Text Box 21"/>
          <p:cNvSpPr txBox="1">
            <a:spLocks noChangeArrowheads="1"/>
          </p:cNvSpPr>
          <p:nvPr/>
        </p:nvSpPr>
        <p:spPr bwMode="auto">
          <a:xfrm>
            <a:off x="7880531" y="6152597"/>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strike="sngStrike" dirty="0" smtClean="0">
                <a:solidFill>
                  <a:srgbClr val="0070C0"/>
                </a:solidFill>
                <a:latin typeface="Comic Sans MS" pitchFamily="66" charset="0"/>
              </a:rPr>
              <a:t>X</a:t>
            </a:r>
            <a:endParaRPr lang="en-US" sz="2000" b="0" strike="sngStrike" dirty="0">
              <a:solidFill>
                <a:srgbClr val="0070C0"/>
              </a:solidFill>
              <a:latin typeface="Comic Sans MS" pitchFamily="66" charset="0"/>
            </a:endParaRPr>
          </a:p>
        </p:txBody>
      </p:sp>
      <p:sp>
        <p:nvSpPr>
          <p:cNvPr id="93" name="Oval 92"/>
          <p:cNvSpPr/>
          <p:nvPr/>
        </p:nvSpPr>
        <p:spPr>
          <a:xfrm>
            <a:off x="4364083" y="5645817"/>
            <a:ext cx="4287520" cy="11954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5" name="Group 94"/>
          <p:cNvGrpSpPr/>
          <p:nvPr/>
        </p:nvGrpSpPr>
        <p:grpSpPr>
          <a:xfrm>
            <a:off x="6400800" y="983584"/>
            <a:ext cx="2577374" cy="411480"/>
            <a:chOff x="6400800" y="983584"/>
            <a:chExt cx="2577374" cy="411480"/>
          </a:xfrm>
        </p:grpSpPr>
        <p:grpSp>
          <p:nvGrpSpPr>
            <p:cNvPr id="96" name="Group 95"/>
            <p:cNvGrpSpPr/>
            <p:nvPr/>
          </p:nvGrpSpPr>
          <p:grpSpPr>
            <a:xfrm>
              <a:off x="6400800" y="990600"/>
              <a:ext cx="783771" cy="400110"/>
              <a:chOff x="4613366" y="2819400"/>
              <a:chExt cx="783771" cy="400110"/>
            </a:xfrm>
          </p:grpSpPr>
          <p:sp>
            <p:nvSpPr>
              <p:cNvPr id="10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10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97" name="Group 96"/>
            <p:cNvGrpSpPr/>
            <p:nvPr/>
          </p:nvGrpSpPr>
          <p:grpSpPr>
            <a:xfrm>
              <a:off x="7184572" y="983584"/>
              <a:ext cx="1009831" cy="407126"/>
              <a:chOff x="7184572" y="983584"/>
              <a:chExt cx="1009831" cy="407126"/>
            </a:xfrm>
          </p:grpSpPr>
          <p:grpSp>
            <p:nvGrpSpPr>
              <p:cNvPr id="101" name="Group 100"/>
              <p:cNvGrpSpPr/>
              <p:nvPr/>
            </p:nvGrpSpPr>
            <p:grpSpPr>
              <a:xfrm>
                <a:off x="7184572" y="990600"/>
                <a:ext cx="740228" cy="400110"/>
                <a:chOff x="4613366" y="2819400"/>
                <a:chExt cx="783771" cy="400110"/>
              </a:xfrm>
            </p:grpSpPr>
            <p:sp>
              <p:nvSpPr>
                <p:cNvPr id="103"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N</a:t>
                  </a:r>
                  <a:endParaRPr lang="en-US" sz="2000" b="0" dirty="0">
                    <a:solidFill>
                      <a:srgbClr val="0070C0"/>
                    </a:solidFill>
                    <a:latin typeface="Comic Sans MS" pitchFamily="66" charset="0"/>
                  </a:endParaRPr>
                </a:p>
              </p:txBody>
            </p:sp>
            <p:sp>
              <p:nvSpPr>
                <p:cNvPr id="104"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O</a:t>
                  </a:r>
                  <a:endParaRPr lang="en-US" sz="2000" b="0" dirty="0">
                    <a:solidFill>
                      <a:srgbClr val="0070C0"/>
                    </a:solidFill>
                    <a:latin typeface="Comic Sans MS" pitchFamily="66" charset="0"/>
                  </a:endParaRPr>
                </a:p>
              </p:txBody>
            </p:sp>
          </p:grpSp>
          <p:sp>
            <p:nvSpPr>
              <p:cNvPr id="102"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V</a:t>
                </a:r>
                <a:endParaRPr lang="en-US" sz="2000" b="0" dirty="0">
                  <a:solidFill>
                    <a:srgbClr val="0070C0"/>
                  </a:solidFill>
                  <a:latin typeface="Comic Sans MS" pitchFamily="66" charset="0"/>
                </a:endParaRPr>
              </a:p>
            </p:txBody>
          </p:sp>
        </p:grpSp>
        <p:grpSp>
          <p:nvGrpSpPr>
            <p:cNvPr id="98" name="Group 97"/>
            <p:cNvGrpSpPr/>
            <p:nvPr/>
          </p:nvGrpSpPr>
          <p:grpSpPr>
            <a:xfrm>
              <a:off x="8194403" y="994954"/>
              <a:ext cx="783771" cy="400110"/>
              <a:chOff x="4613366" y="2819400"/>
              <a:chExt cx="783771" cy="400110"/>
            </a:xfrm>
          </p:grpSpPr>
          <p:sp>
            <p:nvSpPr>
              <p:cNvPr id="9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10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Tree>
    <p:extLst>
      <p:ext uri="{BB962C8B-B14F-4D97-AF65-F5344CB8AC3E}">
        <p14:creationId xmlns:p14="http://schemas.microsoft.com/office/powerpoint/2010/main" val="150505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8" grpId="0" animBg="1"/>
      <p:bldP spid="9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sz="3600" dirty="0" smtClean="0"/>
              <a:t>Unused Product Returns Scenario 2</a:t>
            </a:r>
            <a:endParaRPr lang="en-US" sz="3600" dirty="0"/>
          </a:p>
        </p:txBody>
      </p:sp>
      <p:sp>
        <p:nvSpPr>
          <p:cNvPr id="3" name="Content Placeholder 2"/>
          <p:cNvSpPr>
            <a:spLocks noGrp="1"/>
          </p:cNvSpPr>
          <p:nvPr>
            <p:ph idx="1"/>
          </p:nvPr>
        </p:nvSpPr>
        <p:spPr>
          <a:xfrm>
            <a:off x="304800" y="1600200"/>
            <a:ext cx="8610600" cy="5105400"/>
          </a:xfrm>
        </p:spPr>
        <p:txBody>
          <a:bodyPr/>
          <a:lstStyle/>
          <a:p>
            <a:r>
              <a:rPr lang="en-US" dirty="0" smtClean="0"/>
              <a:t>A participant completes his Mid-period 2 Visit (daily gel) on 30-NOV-12. Three days later (03-DEC-12), he comes in for evaluation of a grade 3 AE which warrants product hold.</a:t>
            </a:r>
          </a:p>
          <a:p>
            <a:pPr lvl="1"/>
            <a:r>
              <a:rPr lang="en-US" dirty="0" smtClean="0"/>
              <a:t>He returns all 27 of his unused applicators</a:t>
            </a:r>
          </a:p>
          <a:p>
            <a:endParaRPr lang="en-US" sz="2400" dirty="0" smtClean="0">
              <a:solidFill>
                <a:srgbClr val="CC0066"/>
              </a:solidFill>
            </a:endParaRPr>
          </a:p>
          <a:p>
            <a:pPr marL="0" indent="0" algn="ctr">
              <a:buNone/>
            </a:pPr>
            <a:r>
              <a:rPr lang="en-US" dirty="0" smtClean="0">
                <a:solidFill>
                  <a:srgbClr val="CC0066"/>
                </a:solidFill>
              </a:rPr>
              <a:t>How would you document this?</a:t>
            </a:r>
            <a:endParaRPr lang="en-US" dirty="0">
              <a:solidFill>
                <a:srgbClr val="CC0066"/>
              </a:solidFill>
            </a:endParaRPr>
          </a:p>
        </p:txBody>
      </p:sp>
    </p:spTree>
    <p:extLst>
      <p:ext uri="{BB962C8B-B14F-4D97-AF65-F5344CB8AC3E}">
        <p14:creationId xmlns:p14="http://schemas.microsoft.com/office/powerpoint/2010/main" val="4489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609601"/>
            <a:ext cx="6093121" cy="7883737"/>
          </a:xfrm>
          <a:prstGeom prst="rect">
            <a:avLst/>
          </a:prstGeom>
        </p:spPr>
      </p:pic>
    </p:spTree>
    <p:extLst>
      <p:ext uri="{BB962C8B-B14F-4D97-AF65-F5344CB8AC3E}">
        <p14:creationId xmlns:p14="http://schemas.microsoft.com/office/powerpoint/2010/main" val="4063143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669"/>
            <a:ext cx="9165771" cy="5804988"/>
          </a:xfrm>
          <a:prstGeom prst="rect">
            <a:avLst/>
          </a:prstGeom>
        </p:spPr>
      </p:pic>
      <p:sp>
        <p:nvSpPr>
          <p:cNvPr id="5" name="Rectangle 4"/>
          <p:cNvSpPr/>
          <p:nvPr/>
        </p:nvSpPr>
        <p:spPr bwMode="auto">
          <a:xfrm>
            <a:off x="304800" y="2817223"/>
            <a:ext cx="7772400" cy="457200"/>
          </a:xfrm>
          <a:prstGeom prst="rect">
            <a:avLst/>
          </a:prstGeom>
          <a:no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6" name="Rectangle 15"/>
          <p:cNvSpPr/>
          <p:nvPr/>
        </p:nvSpPr>
        <p:spPr bwMode="auto">
          <a:xfrm>
            <a:off x="304800" y="4648200"/>
            <a:ext cx="7772400" cy="454654"/>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48985" y="762000"/>
            <a:ext cx="9067800" cy="954107"/>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7030A0"/>
                </a:solidFill>
                <a:effectLst/>
                <a:uLnTx/>
                <a:uFillTx/>
                <a:latin typeface="+mj-lt"/>
              </a:rPr>
              <a:t>Unused product</a:t>
            </a:r>
            <a:r>
              <a:rPr kumimoji="0" lang="en-US" sz="2800" b="1" i="0" u="none" strike="noStrike" kern="0" cap="none" spc="0" normalizeH="0" noProof="0" dirty="0" smtClean="0">
                <a:ln>
                  <a:noFill/>
                </a:ln>
                <a:solidFill>
                  <a:srgbClr val="7030A0"/>
                </a:solidFill>
                <a:effectLst/>
                <a:uLnTx/>
                <a:uFillTx/>
                <a:latin typeface="+mj-lt"/>
              </a:rPr>
              <a:t> </a:t>
            </a:r>
            <a:r>
              <a:rPr kumimoji="0" lang="en-US" sz="2800" b="1" i="0" u="sng" strike="noStrike" kern="0" cap="none" spc="0" normalizeH="0" noProof="0" dirty="0" smtClean="0">
                <a:ln>
                  <a:noFill/>
                </a:ln>
                <a:solidFill>
                  <a:srgbClr val="7030A0"/>
                </a:solidFill>
                <a:effectLst/>
                <a:uLnTx/>
                <a:uFillTx/>
                <a:latin typeface="+mj-lt"/>
              </a:rPr>
              <a:t>not</a:t>
            </a:r>
            <a:r>
              <a:rPr kumimoji="0" lang="en-US" sz="2800" b="1" i="0" u="none" strike="noStrike" kern="0" cap="none" spc="0" normalizeH="0" noProof="0" dirty="0" smtClean="0">
                <a:ln>
                  <a:noFill/>
                </a:ln>
                <a:solidFill>
                  <a:srgbClr val="7030A0"/>
                </a:solidFill>
                <a:effectLst/>
                <a:uLnTx/>
                <a:uFillTx/>
                <a:latin typeface="+mj-lt"/>
              </a:rPr>
              <a:t> returned (e.g., left at home) based on participant self-report*</a:t>
            </a:r>
            <a:endParaRPr kumimoji="0" lang="en-US" sz="2800" b="1" i="0" u="none" strike="noStrike" kern="0" cap="none" spc="0" normalizeH="0" baseline="0" noProof="0" dirty="0">
              <a:ln>
                <a:noFill/>
              </a:ln>
              <a:solidFill>
                <a:srgbClr val="7030A0"/>
              </a:solidFill>
              <a:effectLst/>
              <a:uLnTx/>
              <a:uFillTx/>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0016343"/>
      </p:ext>
    </p:extLst>
  </p:cSld>
  <p:clrMapOvr>
    <a:masterClrMapping/>
  </p:clrMapOvr>
  <mc:AlternateContent xmlns:mc="http://schemas.openxmlformats.org/markup-compatibility/2006">
    <mc:Choice xmlns:p14="http://schemas.microsoft.com/office/powerpoint/2010/main" Requires="p14">
      <p:transition spd="slow" p14:dur="2000" advTm="50013"/>
    </mc:Choice>
    <mc:Fallback>
      <p:transition spd="slow" advTm="50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grpSp>
        <p:nvGrpSpPr>
          <p:cNvPr id="2" name="Group 1"/>
          <p:cNvGrpSpPr/>
          <p:nvPr/>
        </p:nvGrpSpPr>
        <p:grpSpPr>
          <a:xfrm>
            <a:off x="6400800" y="102313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6</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68" name="Group 67"/>
          <p:cNvGrpSpPr/>
          <p:nvPr/>
        </p:nvGrpSpPr>
        <p:grpSpPr>
          <a:xfrm>
            <a:off x="4654550" y="6154299"/>
            <a:ext cx="2577374" cy="411480"/>
            <a:chOff x="6400800" y="983584"/>
            <a:chExt cx="2577374" cy="411480"/>
          </a:xfrm>
        </p:grpSpPr>
        <p:grpSp>
          <p:nvGrpSpPr>
            <p:cNvPr id="69" name="Group 68"/>
            <p:cNvGrpSpPr/>
            <p:nvPr/>
          </p:nvGrpSpPr>
          <p:grpSpPr>
            <a:xfrm>
              <a:off x="6400800" y="990600"/>
              <a:ext cx="783771" cy="400110"/>
              <a:chOff x="4613366" y="2819400"/>
              <a:chExt cx="783771" cy="400110"/>
            </a:xfrm>
          </p:grpSpPr>
          <p:sp>
            <p:nvSpPr>
              <p:cNvPr id="8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8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grpSp>
        <p:grpSp>
          <p:nvGrpSpPr>
            <p:cNvPr id="70" name="Group 69"/>
            <p:cNvGrpSpPr/>
            <p:nvPr/>
          </p:nvGrpSpPr>
          <p:grpSpPr>
            <a:xfrm>
              <a:off x="7184572" y="983584"/>
              <a:ext cx="1009831" cy="407126"/>
              <a:chOff x="7184572" y="983584"/>
              <a:chExt cx="1009831" cy="407126"/>
            </a:xfrm>
          </p:grpSpPr>
          <p:grpSp>
            <p:nvGrpSpPr>
              <p:cNvPr id="74" name="Group 73"/>
              <p:cNvGrpSpPr/>
              <p:nvPr/>
            </p:nvGrpSpPr>
            <p:grpSpPr>
              <a:xfrm>
                <a:off x="7184572" y="990600"/>
                <a:ext cx="740228" cy="400110"/>
                <a:chOff x="4613366" y="2819400"/>
                <a:chExt cx="783771" cy="400110"/>
              </a:xfrm>
            </p:grpSpPr>
            <p:sp>
              <p:nvSpPr>
                <p:cNvPr id="76"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8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75"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71" name="Group 70"/>
            <p:cNvGrpSpPr/>
            <p:nvPr/>
          </p:nvGrpSpPr>
          <p:grpSpPr>
            <a:xfrm>
              <a:off x="8194403" y="994954"/>
              <a:ext cx="783771" cy="400110"/>
              <a:chOff x="4613366" y="2819400"/>
              <a:chExt cx="783771" cy="400110"/>
            </a:xfrm>
          </p:grpSpPr>
          <p:sp>
            <p:nvSpPr>
              <p:cNvPr id="7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7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sp>
        <p:nvSpPr>
          <p:cNvPr id="79" name="Oval 78"/>
          <p:cNvSpPr/>
          <p:nvPr/>
        </p:nvSpPr>
        <p:spPr>
          <a:xfrm>
            <a:off x="6528343" y="123900"/>
            <a:ext cx="1894659" cy="4571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Arrow Connector 82"/>
          <p:cNvCxnSpPr/>
          <p:nvPr/>
        </p:nvCxnSpPr>
        <p:spPr>
          <a:xfrm flipV="1">
            <a:off x="6219553" y="431881"/>
            <a:ext cx="391886" cy="253919"/>
          </a:xfrm>
          <a:prstGeom prst="straightConnector1">
            <a:avLst/>
          </a:prstGeom>
          <a:noFill/>
          <a:ln w="41275" cap="flat" cmpd="sng" algn="ctr">
            <a:solidFill>
              <a:sysClr val="windowText" lastClr="000000"/>
            </a:solidFill>
            <a:prstDash val="solid"/>
            <a:tailEnd type="arrow"/>
          </a:ln>
          <a:effectLst/>
        </p:spPr>
      </p:cxnSp>
      <p:sp>
        <p:nvSpPr>
          <p:cNvPr id="84" name="TextBox 83"/>
          <p:cNvSpPr txBox="1"/>
          <p:nvPr/>
        </p:nvSpPr>
        <p:spPr>
          <a:xfrm>
            <a:off x="3664763" y="454967"/>
            <a:ext cx="386297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FF0000"/>
                </a:solidFill>
                <a:latin typeface="+mn-lt"/>
              </a:rPr>
              <a:t>Interim visit code</a:t>
            </a:r>
            <a:endParaRPr kumimoji="0" lang="en-US" sz="2400" b="1" i="0" u="none" strike="noStrike" kern="0" cap="none" spc="0" normalizeH="0" baseline="0" noProof="0" dirty="0">
              <a:ln>
                <a:noFill/>
              </a:ln>
              <a:solidFill>
                <a:srgbClr val="FF0000"/>
              </a:solidFill>
              <a:effectLst/>
              <a:uLnTx/>
              <a:uFillTx/>
              <a:latin typeface="+mn-lt"/>
            </a:endParaRPr>
          </a:p>
        </p:txBody>
      </p:sp>
    </p:spTree>
    <p:extLst>
      <p:ext uri="{BB962C8B-B14F-4D97-AF65-F5344CB8AC3E}">
        <p14:creationId xmlns:p14="http://schemas.microsoft.com/office/powerpoint/2010/main" val="271398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animEffect transition="in" filter="fade">
                                      <p:cBhvr>
                                        <p:cTn id="9" dur="500"/>
                                        <p:tgtEl>
                                          <p:spTgt spid="7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5105400"/>
          </a:xfrm>
        </p:spPr>
        <p:txBody>
          <a:bodyPr/>
          <a:lstStyle/>
          <a:p>
            <a:r>
              <a:rPr lang="en-US" dirty="0" smtClean="0">
                <a:solidFill>
                  <a:schemeClr val="bg1">
                    <a:lumMod val="50000"/>
                  </a:schemeClr>
                </a:solidFill>
              </a:rPr>
              <a:t>A participant completes his Mid-period 2 Visit (daily gel) on 30-NOV-12. Three days later (03-DEC-12), he comes in for evaluation of a grade 3 AE which warrants product hold.</a:t>
            </a:r>
          </a:p>
          <a:p>
            <a:pPr lvl="1"/>
            <a:r>
              <a:rPr lang="en-US" dirty="0" smtClean="0">
                <a:solidFill>
                  <a:schemeClr val="bg1">
                    <a:lumMod val="50000"/>
                  </a:schemeClr>
                </a:solidFill>
              </a:rPr>
              <a:t>He returns 27 unused applicators.</a:t>
            </a:r>
          </a:p>
          <a:p>
            <a:r>
              <a:rPr lang="en-US" dirty="0" smtClean="0">
                <a:solidFill>
                  <a:srgbClr val="CC0066"/>
                </a:solidFill>
              </a:rPr>
              <a:t>What if product were permanently d/c on 10-DEC-12? He returns for the End Period 2 Visit on 28-DEC-12. </a:t>
            </a:r>
          </a:p>
          <a:p>
            <a:pPr lvl="1"/>
            <a:r>
              <a:rPr lang="en-US" dirty="0" smtClean="0">
                <a:solidFill>
                  <a:srgbClr val="CC0066"/>
                </a:solidFill>
              </a:rPr>
              <a:t>How would you complete the slip and CRF?</a:t>
            </a:r>
            <a:endParaRPr lang="en-US" dirty="0">
              <a:solidFill>
                <a:srgbClr val="CC0066"/>
              </a:solidFill>
            </a:endParaRPr>
          </a:p>
        </p:txBody>
      </p:sp>
      <p:sp>
        <p:nvSpPr>
          <p:cNvPr id="5" name="Title 1"/>
          <p:cNvSpPr>
            <a:spLocks noGrp="1"/>
          </p:cNvSpPr>
          <p:nvPr>
            <p:ph type="title"/>
          </p:nvPr>
        </p:nvSpPr>
        <p:spPr>
          <a:xfrm>
            <a:off x="457200" y="533400"/>
            <a:ext cx="8229600" cy="914400"/>
          </a:xfrm>
        </p:spPr>
        <p:txBody>
          <a:bodyPr/>
          <a:lstStyle/>
          <a:p>
            <a:r>
              <a:rPr lang="en-US" dirty="0" smtClean="0"/>
              <a:t>Scenario 2 continued</a:t>
            </a:r>
            <a:endParaRPr lang="en-US" dirty="0"/>
          </a:p>
        </p:txBody>
      </p:sp>
    </p:spTree>
    <p:extLst>
      <p:ext uri="{BB962C8B-B14F-4D97-AF65-F5344CB8AC3E}">
        <p14:creationId xmlns:p14="http://schemas.microsoft.com/office/powerpoint/2010/main" val="267580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631371"/>
            <a:ext cx="6124857" cy="7924800"/>
          </a:xfrm>
          <a:prstGeom prst="rect">
            <a:avLst/>
          </a:prstGeom>
        </p:spPr>
      </p:pic>
    </p:spTree>
    <p:extLst>
      <p:ext uri="{BB962C8B-B14F-4D97-AF65-F5344CB8AC3E}">
        <p14:creationId xmlns:p14="http://schemas.microsoft.com/office/powerpoint/2010/main" val="31807136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102313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2</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7</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77" name="Text Box 21"/>
          <p:cNvSpPr txBox="1">
            <a:spLocks noChangeArrowheads="1"/>
          </p:cNvSpPr>
          <p:nvPr/>
        </p:nvSpPr>
        <p:spPr bwMode="auto">
          <a:xfrm>
            <a:off x="7924800" y="6128951"/>
            <a:ext cx="43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x</a:t>
            </a:r>
            <a:endParaRPr lang="en-US" sz="2000" b="0" dirty="0">
              <a:solidFill>
                <a:srgbClr val="0070C0"/>
              </a:solidFill>
              <a:latin typeface="Comic Sans MS" pitchFamily="66" charset="0"/>
            </a:endParaRPr>
          </a:p>
        </p:txBody>
      </p:sp>
      <p:grpSp>
        <p:nvGrpSpPr>
          <p:cNvPr id="78" name="Group 77"/>
          <p:cNvGrpSpPr/>
          <p:nvPr/>
        </p:nvGrpSpPr>
        <p:grpSpPr>
          <a:xfrm>
            <a:off x="4613366" y="3962763"/>
            <a:ext cx="783771" cy="400110"/>
            <a:chOff x="4613366" y="2819400"/>
            <a:chExt cx="783771" cy="400110"/>
          </a:xfrm>
        </p:grpSpPr>
        <p:sp>
          <p:nvSpPr>
            <p:cNvPr id="7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8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84" name="TextBox 83"/>
          <p:cNvSpPr txBox="1"/>
          <p:nvPr/>
        </p:nvSpPr>
        <p:spPr>
          <a:xfrm>
            <a:off x="7077165" y="3266873"/>
            <a:ext cx="2003697"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None dispensed on last  PDR (interim visit 6.1)</a:t>
            </a:r>
            <a:endParaRPr kumimoji="0" lang="en-US" sz="2400" b="1" i="0" u="none" strike="noStrike" kern="0" cap="none" spc="0" normalizeH="0" baseline="0" noProof="0" dirty="0">
              <a:ln>
                <a:noFill/>
              </a:ln>
              <a:solidFill>
                <a:srgbClr val="7030A0"/>
              </a:solidFill>
              <a:effectLst/>
              <a:uLnTx/>
              <a:uFillTx/>
              <a:latin typeface="+mn-lt"/>
            </a:endParaRPr>
          </a:p>
        </p:txBody>
      </p:sp>
      <p:cxnSp>
        <p:nvCxnSpPr>
          <p:cNvPr id="85" name="Straight Arrow Connector 84"/>
          <p:cNvCxnSpPr/>
          <p:nvPr/>
        </p:nvCxnSpPr>
        <p:spPr>
          <a:xfrm flipH="1" flipV="1">
            <a:off x="5517970" y="3962764"/>
            <a:ext cx="1666601" cy="100027"/>
          </a:xfrm>
          <a:prstGeom prst="straightConnector1">
            <a:avLst/>
          </a:prstGeom>
          <a:noFill/>
          <a:ln w="41275" cap="flat" cmpd="sng" algn="ctr">
            <a:solidFill>
              <a:sysClr val="windowText" lastClr="000000"/>
            </a:solidFill>
            <a:prstDash val="solid"/>
            <a:tailEnd type="arrow"/>
          </a:ln>
          <a:effectLst/>
        </p:spPr>
      </p:cxnSp>
      <p:sp>
        <p:nvSpPr>
          <p:cNvPr id="86" name="Oval 85"/>
          <p:cNvSpPr/>
          <p:nvPr/>
        </p:nvSpPr>
        <p:spPr>
          <a:xfrm>
            <a:off x="4572000" y="3390899"/>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49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US" sz="3600" dirty="0" smtClean="0"/>
              <a:t>Unused Product Returns Scenario </a:t>
            </a:r>
            <a:r>
              <a:rPr lang="en-US" sz="3600" dirty="0"/>
              <a:t>3</a:t>
            </a:r>
          </a:p>
        </p:txBody>
      </p:sp>
      <p:sp>
        <p:nvSpPr>
          <p:cNvPr id="3" name="Content Placeholder 2"/>
          <p:cNvSpPr>
            <a:spLocks noGrp="1"/>
          </p:cNvSpPr>
          <p:nvPr>
            <p:ph idx="1"/>
          </p:nvPr>
        </p:nvSpPr>
        <p:spPr>
          <a:xfrm>
            <a:off x="304800" y="1600200"/>
            <a:ext cx="8610600" cy="5105400"/>
          </a:xfrm>
        </p:spPr>
        <p:txBody>
          <a:bodyPr/>
          <a:lstStyle/>
          <a:p>
            <a:r>
              <a:rPr lang="en-US" dirty="0" smtClean="0"/>
              <a:t>A participant completes his Mid-period 2 Visit (RAI gel period) on 13-NOV-12 and is given 30 applicators. </a:t>
            </a:r>
          </a:p>
          <a:p>
            <a:pPr lvl="1"/>
            <a:r>
              <a:rPr lang="en-US" dirty="0" smtClean="0"/>
              <a:t>He misses his End Period 2 Visit. </a:t>
            </a:r>
          </a:p>
          <a:p>
            <a:pPr lvl="1"/>
            <a:r>
              <a:rPr lang="en-US" dirty="0" smtClean="0"/>
              <a:t>At his 18-DEC-12 Initiate Period 3 Visit (oral period), he says he used all of his applicators. </a:t>
            </a:r>
          </a:p>
          <a:p>
            <a:r>
              <a:rPr lang="en-US" dirty="0" smtClean="0">
                <a:solidFill>
                  <a:srgbClr val="CC0066"/>
                </a:solidFill>
              </a:rPr>
              <a:t>How would you document this?</a:t>
            </a:r>
            <a:endParaRPr lang="en-US" dirty="0" smtClean="0"/>
          </a:p>
        </p:txBody>
      </p:sp>
    </p:spTree>
    <p:extLst>
      <p:ext uri="{BB962C8B-B14F-4D97-AF65-F5344CB8AC3E}">
        <p14:creationId xmlns:p14="http://schemas.microsoft.com/office/powerpoint/2010/main" val="28285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552" y="-687970"/>
            <a:ext cx="6185427" cy="8003170"/>
          </a:xfrm>
          <a:prstGeom prst="rect">
            <a:avLst/>
          </a:prstGeom>
        </p:spPr>
      </p:pic>
    </p:spTree>
    <p:extLst>
      <p:ext uri="{BB962C8B-B14F-4D97-AF65-F5344CB8AC3E}">
        <p14:creationId xmlns:p14="http://schemas.microsoft.com/office/powerpoint/2010/main" val="40792724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629400"/>
          </a:xfrm>
          <a:prstGeom prst="rect">
            <a:avLst/>
          </a:prstGeom>
        </p:spPr>
      </p:pic>
      <p:grpSp>
        <p:nvGrpSpPr>
          <p:cNvPr id="7" name="Group 6"/>
          <p:cNvGrpSpPr/>
          <p:nvPr/>
        </p:nvGrpSpPr>
        <p:grpSpPr>
          <a:xfrm>
            <a:off x="4613366" y="4760928"/>
            <a:ext cx="783771" cy="400110"/>
            <a:chOff x="4613366" y="2819400"/>
            <a:chExt cx="783771" cy="400110"/>
          </a:xfrm>
        </p:grpSpPr>
        <p:sp>
          <p:nvSpPr>
            <p:cNvPr id="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8" name="Group 7"/>
          <p:cNvGrpSpPr/>
          <p:nvPr/>
        </p:nvGrpSpPr>
        <p:grpSpPr>
          <a:xfrm>
            <a:off x="4622074" y="4476206"/>
            <a:ext cx="783771" cy="400110"/>
            <a:chOff x="4613366" y="2819400"/>
            <a:chExt cx="783771" cy="400110"/>
          </a:xfrm>
        </p:grpSpPr>
        <p:sp>
          <p:nvSpPr>
            <p:cNvPr id="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4" name="Group 13"/>
          <p:cNvGrpSpPr/>
          <p:nvPr/>
        </p:nvGrpSpPr>
        <p:grpSpPr>
          <a:xfrm>
            <a:off x="4630783" y="5161038"/>
            <a:ext cx="783771" cy="400110"/>
            <a:chOff x="4613366" y="2819400"/>
            <a:chExt cx="783771" cy="400110"/>
          </a:xfrm>
        </p:grpSpPr>
        <p:sp>
          <p:nvSpPr>
            <p:cNvPr id="1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17" name="Group 16"/>
          <p:cNvGrpSpPr/>
          <p:nvPr/>
        </p:nvGrpSpPr>
        <p:grpSpPr>
          <a:xfrm>
            <a:off x="4635137" y="5596707"/>
            <a:ext cx="783771" cy="400110"/>
            <a:chOff x="4613366" y="2819400"/>
            <a:chExt cx="783771" cy="400110"/>
          </a:xfrm>
        </p:grpSpPr>
        <p:sp>
          <p:nvSpPr>
            <p:cNvPr id="1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1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3" name="Group 22"/>
          <p:cNvGrpSpPr/>
          <p:nvPr/>
        </p:nvGrpSpPr>
        <p:grpSpPr>
          <a:xfrm>
            <a:off x="4630783" y="2769810"/>
            <a:ext cx="783771" cy="400110"/>
            <a:chOff x="4613366" y="2819400"/>
            <a:chExt cx="783771" cy="400110"/>
          </a:xfrm>
        </p:grpSpPr>
        <p:sp>
          <p:nvSpPr>
            <p:cNvPr id="2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2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2" name="Group 1"/>
          <p:cNvGrpSpPr/>
          <p:nvPr/>
        </p:nvGrpSpPr>
        <p:grpSpPr>
          <a:xfrm>
            <a:off x="6400800" y="1023134"/>
            <a:ext cx="2577374" cy="411480"/>
            <a:chOff x="6400800" y="983584"/>
            <a:chExt cx="2577374" cy="411480"/>
          </a:xfrm>
        </p:grpSpPr>
        <p:grpSp>
          <p:nvGrpSpPr>
            <p:cNvPr id="20" name="Group 19"/>
            <p:cNvGrpSpPr/>
            <p:nvPr/>
          </p:nvGrpSpPr>
          <p:grpSpPr>
            <a:xfrm>
              <a:off x="6400800" y="990600"/>
              <a:ext cx="783771" cy="400110"/>
              <a:chOff x="4613366" y="2819400"/>
              <a:chExt cx="783771" cy="400110"/>
            </a:xfrm>
          </p:grpSpPr>
          <p:sp>
            <p:nvSpPr>
              <p:cNvPr id="21"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22"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8</a:t>
                </a:r>
                <a:endParaRPr lang="en-US" sz="2000" b="0" dirty="0">
                  <a:solidFill>
                    <a:srgbClr val="0070C0"/>
                  </a:solidFill>
                  <a:latin typeface="Comic Sans MS" pitchFamily="66" charset="0"/>
                </a:endParaRPr>
              </a:p>
            </p:txBody>
          </p:sp>
        </p:grpSp>
        <p:grpSp>
          <p:nvGrpSpPr>
            <p:cNvPr id="27" name="Group 26"/>
            <p:cNvGrpSpPr/>
            <p:nvPr/>
          </p:nvGrpSpPr>
          <p:grpSpPr>
            <a:xfrm>
              <a:off x="7184572" y="983584"/>
              <a:ext cx="1009831" cy="407126"/>
              <a:chOff x="7184572" y="983584"/>
              <a:chExt cx="1009831" cy="407126"/>
            </a:xfrm>
          </p:grpSpPr>
          <p:grpSp>
            <p:nvGrpSpPr>
              <p:cNvPr id="11" name="Group 10"/>
              <p:cNvGrpSpPr/>
              <p:nvPr/>
            </p:nvGrpSpPr>
            <p:grpSpPr>
              <a:xfrm>
                <a:off x="7184572" y="990600"/>
                <a:ext cx="740228" cy="400110"/>
                <a:chOff x="4613366" y="2819400"/>
                <a:chExt cx="783771" cy="400110"/>
              </a:xfrm>
            </p:grpSpPr>
            <p:sp>
              <p:nvSpPr>
                <p:cNvPr id="1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D</a:t>
                  </a:r>
                  <a:endParaRPr lang="en-US" sz="2000" b="0" dirty="0">
                    <a:solidFill>
                      <a:srgbClr val="0070C0"/>
                    </a:solidFill>
                    <a:latin typeface="Comic Sans MS" pitchFamily="66" charset="0"/>
                  </a:endParaRPr>
                </a:p>
              </p:txBody>
            </p:sp>
            <p:sp>
              <p:nvSpPr>
                <p:cNvPr id="1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E</a:t>
                  </a:r>
                  <a:endParaRPr lang="en-US" sz="2000" b="0" dirty="0">
                    <a:solidFill>
                      <a:srgbClr val="0070C0"/>
                    </a:solidFill>
                    <a:latin typeface="Comic Sans MS" pitchFamily="66" charset="0"/>
                  </a:endParaRPr>
                </a:p>
              </p:txBody>
            </p:sp>
          </p:grpSp>
          <p:sp>
            <p:nvSpPr>
              <p:cNvPr id="26"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C</a:t>
                </a:r>
                <a:endParaRPr lang="en-US" sz="2000" b="0" dirty="0">
                  <a:solidFill>
                    <a:srgbClr val="0070C0"/>
                  </a:solidFill>
                  <a:latin typeface="Comic Sans MS" pitchFamily="66" charset="0"/>
                </a:endParaRPr>
              </a:p>
            </p:txBody>
          </p:sp>
        </p:grpSp>
        <p:grpSp>
          <p:nvGrpSpPr>
            <p:cNvPr id="28" name="Group 27"/>
            <p:cNvGrpSpPr/>
            <p:nvPr/>
          </p:nvGrpSpPr>
          <p:grpSpPr>
            <a:xfrm>
              <a:off x="8194403" y="994954"/>
              <a:ext cx="783771" cy="400110"/>
              <a:chOff x="4613366" y="2819400"/>
              <a:chExt cx="783771" cy="400110"/>
            </a:xfrm>
          </p:grpSpPr>
          <p:sp>
            <p:nvSpPr>
              <p:cNvPr id="2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1</a:t>
                </a:r>
                <a:endParaRPr lang="en-US" sz="2000" b="0" dirty="0">
                  <a:solidFill>
                    <a:srgbClr val="0070C0"/>
                  </a:solidFill>
                  <a:latin typeface="Comic Sans MS" pitchFamily="66" charset="0"/>
                </a:endParaRPr>
              </a:p>
            </p:txBody>
          </p:sp>
          <p:sp>
            <p:nvSpPr>
              <p:cNvPr id="3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2</a:t>
                </a:r>
                <a:endParaRPr lang="en-US" sz="2000" b="0" dirty="0">
                  <a:solidFill>
                    <a:srgbClr val="0070C0"/>
                  </a:solidFill>
                  <a:latin typeface="Comic Sans MS" pitchFamily="66" charset="0"/>
                </a:endParaRPr>
              </a:p>
            </p:txBody>
          </p:sp>
        </p:grpSp>
      </p:grpSp>
      <p:grpSp>
        <p:nvGrpSpPr>
          <p:cNvPr id="45" name="Group 44"/>
          <p:cNvGrpSpPr/>
          <p:nvPr/>
        </p:nvGrpSpPr>
        <p:grpSpPr>
          <a:xfrm>
            <a:off x="-73116" y="1009709"/>
            <a:ext cx="3197316" cy="426236"/>
            <a:chOff x="-73116" y="1009709"/>
            <a:chExt cx="3197316" cy="426236"/>
          </a:xfrm>
        </p:grpSpPr>
        <p:grpSp>
          <p:nvGrpSpPr>
            <p:cNvPr id="44" name="Group 43"/>
            <p:cNvGrpSpPr/>
            <p:nvPr/>
          </p:nvGrpSpPr>
          <p:grpSpPr>
            <a:xfrm>
              <a:off x="-73116" y="1009709"/>
              <a:ext cx="2098946" cy="426236"/>
              <a:chOff x="-73116" y="1009709"/>
              <a:chExt cx="2098946" cy="426236"/>
            </a:xfrm>
          </p:grpSpPr>
          <p:grpSp>
            <p:nvGrpSpPr>
              <p:cNvPr id="31" name="Group 30"/>
              <p:cNvGrpSpPr/>
              <p:nvPr/>
            </p:nvGrpSpPr>
            <p:grpSpPr>
              <a:xfrm>
                <a:off x="-73116" y="1009709"/>
                <a:ext cx="1009831" cy="407126"/>
                <a:chOff x="7184572" y="983584"/>
                <a:chExt cx="1009831" cy="407126"/>
              </a:xfrm>
            </p:grpSpPr>
            <p:grpSp>
              <p:nvGrpSpPr>
                <p:cNvPr id="32" name="Group 31"/>
                <p:cNvGrpSpPr/>
                <p:nvPr/>
              </p:nvGrpSpPr>
              <p:grpSpPr>
                <a:xfrm>
                  <a:off x="7184572" y="990600"/>
                  <a:ext cx="740228" cy="400110"/>
                  <a:chOff x="4613366" y="2819400"/>
                  <a:chExt cx="783771" cy="400110"/>
                </a:xfrm>
              </p:grpSpPr>
              <p:sp>
                <p:nvSpPr>
                  <p:cNvPr id="34"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35"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3"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36" name="Group 35"/>
              <p:cNvGrpSpPr/>
              <p:nvPr/>
            </p:nvGrpSpPr>
            <p:grpSpPr>
              <a:xfrm>
                <a:off x="1015999" y="1028819"/>
                <a:ext cx="1009831" cy="407126"/>
                <a:chOff x="7184572" y="983584"/>
                <a:chExt cx="1009831" cy="407126"/>
              </a:xfrm>
            </p:grpSpPr>
            <p:grpSp>
              <p:nvGrpSpPr>
                <p:cNvPr id="37" name="Group 36"/>
                <p:cNvGrpSpPr/>
                <p:nvPr/>
              </p:nvGrpSpPr>
              <p:grpSpPr>
                <a:xfrm>
                  <a:off x="7184572" y="990600"/>
                  <a:ext cx="740228" cy="400110"/>
                  <a:chOff x="4613366" y="2819400"/>
                  <a:chExt cx="783771" cy="400110"/>
                </a:xfrm>
              </p:grpSpPr>
              <p:sp>
                <p:nvSpPr>
                  <p:cNvPr id="39"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0"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sp>
              <p:nvSpPr>
                <p:cNvPr id="38" name="Text Box 21"/>
                <p:cNvSpPr txBox="1">
                  <a:spLocks noChangeArrowheads="1"/>
                </p:cNvSpPr>
                <p:nvPr/>
              </p:nvSpPr>
              <p:spPr bwMode="auto">
                <a:xfrm>
                  <a:off x="7737203" y="983584"/>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sp>
          <p:nvSpPr>
            <p:cNvPr id="41" name="Text Box 21"/>
            <p:cNvSpPr txBox="1">
              <a:spLocks noChangeArrowheads="1"/>
            </p:cNvSpPr>
            <p:nvPr/>
          </p:nvSpPr>
          <p:spPr bwMode="auto">
            <a:xfrm>
              <a:off x="1902819"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2" name="Text Box 21"/>
            <p:cNvSpPr txBox="1">
              <a:spLocks noChangeArrowheads="1"/>
            </p:cNvSpPr>
            <p:nvPr/>
          </p:nvSpPr>
          <p:spPr bwMode="auto">
            <a:xfrm>
              <a:off x="2209800" y="1016725"/>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sp>
          <p:nvSpPr>
            <p:cNvPr id="43" name="Text Box 21"/>
            <p:cNvSpPr txBox="1">
              <a:spLocks noChangeArrowheads="1"/>
            </p:cNvSpPr>
            <p:nvPr/>
          </p:nvSpPr>
          <p:spPr bwMode="auto">
            <a:xfrm>
              <a:off x="2667000" y="102881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9</a:t>
              </a:r>
              <a:endParaRPr lang="en-US" sz="2000" b="0" dirty="0">
                <a:solidFill>
                  <a:srgbClr val="0070C0"/>
                </a:solidFill>
                <a:latin typeface="Comic Sans MS" pitchFamily="66" charset="0"/>
              </a:endParaRPr>
            </a:p>
          </p:txBody>
        </p:sp>
      </p:grpSp>
      <p:grpSp>
        <p:nvGrpSpPr>
          <p:cNvPr id="50" name="Group 49"/>
          <p:cNvGrpSpPr/>
          <p:nvPr/>
        </p:nvGrpSpPr>
        <p:grpSpPr>
          <a:xfrm>
            <a:off x="7010400" y="152400"/>
            <a:ext cx="1297214" cy="406399"/>
            <a:chOff x="7010400" y="152400"/>
            <a:chExt cx="1297214" cy="406399"/>
          </a:xfrm>
        </p:grpSpPr>
        <p:grpSp>
          <p:nvGrpSpPr>
            <p:cNvPr id="46" name="Group 45"/>
            <p:cNvGrpSpPr/>
            <p:nvPr/>
          </p:nvGrpSpPr>
          <p:grpSpPr>
            <a:xfrm>
              <a:off x="7010400" y="152400"/>
              <a:ext cx="783771" cy="400110"/>
              <a:chOff x="4613366" y="2819400"/>
              <a:chExt cx="783771" cy="400110"/>
            </a:xfrm>
          </p:grpSpPr>
          <p:sp>
            <p:nvSpPr>
              <p:cNvPr id="47"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48"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8</a:t>
                </a:r>
                <a:endParaRPr lang="en-US" sz="2000" b="0" dirty="0">
                  <a:solidFill>
                    <a:srgbClr val="0070C0"/>
                  </a:solidFill>
                  <a:latin typeface="Comic Sans MS" pitchFamily="66" charset="0"/>
                </a:endParaRPr>
              </a:p>
            </p:txBody>
          </p:sp>
        </p:grpSp>
        <p:sp>
          <p:nvSpPr>
            <p:cNvPr id="49" name="Text Box 21"/>
            <p:cNvSpPr txBox="1">
              <a:spLocks noChangeArrowheads="1"/>
            </p:cNvSpPr>
            <p:nvPr/>
          </p:nvSpPr>
          <p:spPr bwMode="auto">
            <a:xfrm>
              <a:off x="7850414" y="15868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1" name="Group 50"/>
          <p:cNvGrpSpPr/>
          <p:nvPr/>
        </p:nvGrpSpPr>
        <p:grpSpPr>
          <a:xfrm>
            <a:off x="4635137" y="3125289"/>
            <a:ext cx="783771" cy="400110"/>
            <a:chOff x="4613366" y="2819400"/>
            <a:chExt cx="783771" cy="400110"/>
          </a:xfrm>
        </p:grpSpPr>
        <p:sp>
          <p:nvSpPr>
            <p:cNvPr id="52"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3"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4" name="Group 53"/>
          <p:cNvGrpSpPr/>
          <p:nvPr/>
        </p:nvGrpSpPr>
        <p:grpSpPr>
          <a:xfrm>
            <a:off x="4630783" y="3525399"/>
            <a:ext cx="783771" cy="400110"/>
            <a:chOff x="4613366" y="2819400"/>
            <a:chExt cx="783771" cy="400110"/>
          </a:xfrm>
        </p:grpSpPr>
        <p:sp>
          <p:nvSpPr>
            <p:cNvPr id="55"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sp>
          <p:nvSpPr>
            <p:cNvPr id="56"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0</a:t>
              </a:r>
              <a:endParaRPr lang="en-US" sz="2000" b="0" dirty="0">
                <a:solidFill>
                  <a:srgbClr val="0070C0"/>
                </a:solidFill>
                <a:latin typeface="Comic Sans MS" pitchFamily="66" charset="0"/>
              </a:endParaRPr>
            </a:p>
          </p:txBody>
        </p:sp>
      </p:grpSp>
      <p:grpSp>
        <p:nvGrpSpPr>
          <p:cNvPr id="57" name="Group 56"/>
          <p:cNvGrpSpPr/>
          <p:nvPr/>
        </p:nvGrpSpPr>
        <p:grpSpPr>
          <a:xfrm>
            <a:off x="4613366" y="3962763"/>
            <a:ext cx="783771" cy="400110"/>
            <a:chOff x="4613366" y="2819400"/>
            <a:chExt cx="783771" cy="400110"/>
          </a:xfrm>
        </p:grpSpPr>
        <p:sp>
          <p:nvSpPr>
            <p:cNvPr id="58" name="Text Box 21"/>
            <p:cNvSpPr txBox="1">
              <a:spLocks noChangeArrowheads="1"/>
            </p:cNvSpPr>
            <p:nvPr/>
          </p:nvSpPr>
          <p:spPr bwMode="auto">
            <a:xfrm>
              <a:off x="4613366"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3</a:t>
              </a:r>
              <a:endParaRPr lang="en-US" sz="2000" b="0" dirty="0">
                <a:solidFill>
                  <a:srgbClr val="0070C0"/>
                </a:solidFill>
                <a:latin typeface="Comic Sans MS" pitchFamily="66" charset="0"/>
              </a:endParaRPr>
            </a:p>
          </p:txBody>
        </p:sp>
        <p:sp>
          <p:nvSpPr>
            <p:cNvPr id="59" name="Text Box 21"/>
            <p:cNvSpPr txBox="1">
              <a:spLocks noChangeArrowheads="1"/>
            </p:cNvSpPr>
            <p:nvPr/>
          </p:nvSpPr>
          <p:spPr bwMode="auto">
            <a:xfrm>
              <a:off x="4939937" y="2819400"/>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smtClean="0">
                  <a:solidFill>
                    <a:srgbClr val="0070C0"/>
                  </a:solidFill>
                  <a:latin typeface="Comic Sans MS" pitchFamily="66" charset="0"/>
                </a:rPr>
                <a:t>0</a:t>
              </a:r>
              <a:endParaRPr lang="en-US" sz="2000" b="0" dirty="0">
                <a:solidFill>
                  <a:srgbClr val="0070C0"/>
                </a:solidFill>
                <a:latin typeface="Comic Sans MS" pitchFamily="66" charset="0"/>
              </a:endParaRPr>
            </a:p>
          </p:txBody>
        </p:sp>
      </p:grpSp>
      <p:sp>
        <p:nvSpPr>
          <p:cNvPr id="77" name="Text Box 21"/>
          <p:cNvSpPr txBox="1">
            <a:spLocks noChangeArrowheads="1"/>
          </p:cNvSpPr>
          <p:nvPr/>
        </p:nvSpPr>
        <p:spPr bwMode="auto">
          <a:xfrm>
            <a:off x="7924800" y="6128951"/>
            <a:ext cx="43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sz="2000" dirty="0">
                <a:solidFill>
                  <a:srgbClr val="0070C0"/>
                </a:solidFill>
                <a:latin typeface="Comic Sans MS" pitchFamily="66" charset="0"/>
              </a:rPr>
              <a:t>x</a:t>
            </a:r>
            <a:endParaRPr lang="en-US" sz="2000" b="0" dirty="0">
              <a:solidFill>
                <a:srgbClr val="0070C0"/>
              </a:solidFill>
              <a:latin typeface="Comic Sans MS" pitchFamily="66" charset="0"/>
            </a:endParaRPr>
          </a:p>
        </p:txBody>
      </p:sp>
      <p:sp>
        <p:nvSpPr>
          <p:cNvPr id="84" name="TextBox 83"/>
          <p:cNvSpPr txBox="1"/>
          <p:nvPr/>
        </p:nvSpPr>
        <p:spPr>
          <a:xfrm>
            <a:off x="6955971" y="3345785"/>
            <a:ext cx="2186577"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dirty="0" smtClean="0">
                <a:solidFill>
                  <a:srgbClr val="7030A0"/>
                </a:solidFill>
                <a:latin typeface="+mn-lt"/>
              </a:rPr>
              <a:t>None unused (all used) from 30 dispensed at Mid-period 2 Visit.</a:t>
            </a:r>
            <a:endParaRPr kumimoji="0" lang="en-US" sz="2400" b="1" i="0" u="none" strike="noStrike" kern="0" cap="none" spc="0" normalizeH="0" baseline="0" noProof="0" dirty="0">
              <a:ln>
                <a:noFill/>
              </a:ln>
              <a:solidFill>
                <a:srgbClr val="7030A0"/>
              </a:solidFill>
              <a:effectLst/>
              <a:uLnTx/>
              <a:uFillTx/>
              <a:latin typeface="+mn-lt"/>
            </a:endParaRPr>
          </a:p>
        </p:txBody>
      </p:sp>
      <p:cxnSp>
        <p:nvCxnSpPr>
          <p:cNvPr id="85" name="Straight Arrow Connector 84"/>
          <p:cNvCxnSpPr/>
          <p:nvPr/>
        </p:nvCxnSpPr>
        <p:spPr>
          <a:xfrm flipH="1" flipV="1">
            <a:off x="5517971" y="3962765"/>
            <a:ext cx="1529440" cy="200053"/>
          </a:xfrm>
          <a:prstGeom prst="straightConnector1">
            <a:avLst/>
          </a:prstGeom>
          <a:noFill/>
          <a:ln w="41275" cap="flat" cmpd="sng" algn="ctr">
            <a:solidFill>
              <a:sysClr val="windowText" lastClr="000000"/>
            </a:solidFill>
            <a:prstDash val="solid"/>
            <a:tailEnd type="arrow"/>
          </a:ln>
          <a:effectLst/>
        </p:spPr>
      </p:cxnSp>
      <p:sp>
        <p:nvSpPr>
          <p:cNvPr id="86" name="Oval 85"/>
          <p:cNvSpPr/>
          <p:nvPr/>
        </p:nvSpPr>
        <p:spPr>
          <a:xfrm>
            <a:off x="4572000" y="3390899"/>
            <a:ext cx="846908" cy="10388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474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219200" y="2971800"/>
            <a:ext cx="8229600" cy="762000"/>
          </a:xfrm>
        </p:spPr>
        <p:txBody>
          <a:bodyPr/>
          <a:lstStyle/>
          <a:p>
            <a:pPr eaLnBrk="1" hangingPunct="1"/>
            <a:r>
              <a:rPr lang="en-US" b="1" dirty="0" smtClean="0">
                <a:solidFill>
                  <a:schemeClr val="bg2">
                    <a:lumMod val="75000"/>
                  </a:schemeClr>
                </a:solidFill>
              </a:rPr>
              <a:t>Any questions on documenting product returns?</a:t>
            </a:r>
          </a:p>
        </p:txBody>
      </p:sp>
      <p:pic>
        <p:nvPicPr>
          <p:cNvPr id="66564" name="Picture 4" descr="MTN LOGO_Final"/>
          <p:cNvPicPr>
            <a:picLocks noChangeAspect="1" noChangeArrowheads="1"/>
          </p:cNvPicPr>
          <p:nvPr/>
        </p:nvPicPr>
        <p:blipFill>
          <a:blip r:embed="rId3" cstate="print"/>
          <a:srcRect/>
          <a:stretch>
            <a:fillRect/>
          </a:stretch>
        </p:blipFill>
        <p:spPr bwMode="auto">
          <a:xfrm>
            <a:off x="7772400" y="6096000"/>
            <a:ext cx="1169988" cy="693738"/>
          </a:xfrm>
          <a:prstGeom prst="rect">
            <a:avLst/>
          </a:prstGeom>
          <a:noFill/>
          <a:ln w="9525">
            <a:noFill/>
            <a:miter lim="800000"/>
            <a:headEnd/>
            <a:tailEnd/>
          </a:ln>
        </p:spPr>
      </p:pic>
      <p:sp>
        <p:nvSpPr>
          <p:cNvPr id="2" name="Content Placeholder 1"/>
          <p:cNvSpPr>
            <a:spLocks noGrp="1"/>
          </p:cNvSpPr>
          <p:nvPr>
            <p:ph idx="1"/>
          </p:nvPr>
        </p:nvSpPr>
        <p:spPr>
          <a:xfrm>
            <a:off x="914400" y="4191000"/>
            <a:ext cx="8229600" cy="914400"/>
          </a:xfrm>
        </p:spPr>
        <p:txBody>
          <a:bodyPr/>
          <a:lstStyle/>
          <a:p>
            <a:r>
              <a:rPr lang="en-US" dirty="0" smtClean="0"/>
              <a:t>Moving on to the Data Convergence Interview CRF …</a:t>
            </a:r>
            <a:endParaRPr lang="en-US" dirty="0"/>
          </a:p>
        </p:txBody>
      </p:sp>
    </p:spTree>
    <p:extLst>
      <p:ext uri="{BB962C8B-B14F-4D97-AF65-F5344CB8AC3E}">
        <p14:creationId xmlns:p14="http://schemas.microsoft.com/office/powerpoint/2010/main" val="78500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533400"/>
            <a:ext cx="3429000" cy="2743200"/>
          </a:xfrm>
          <a:prstGeom prst="rect">
            <a:avLst/>
          </a:prstGeom>
          <a:solidFill>
            <a:schemeClr val="bg1"/>
          </a:solidFill>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4000" dirty="0" smtClean="0"/>
              <a:t>Data Convergence Interview CRF</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3137"/>
            <a:ext cx="5299364" cy="6858000"/>
          </a:xfrm>
          <a:prstGeom prst="rect">
            <a:avLst/>
          </a:prstGeom>
        </p:spPr>
      </p:pic>
      <p:sp>
        <p:nvSpPr>
          <p:cNvPr id="4" name="TextBox 3"/>
          <p:cNvSpPr txBox="1"/>
          <p:nvPr/>
        </p:nvSpPr>
        <p:spPr>
          <a:xfrm>
            <a:off x="228600" y="2971800"/>
            <a:ext cx="2362200" cy="35394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rPr>
              <a:t>PDR CRF is source for items 2a, 3a, and 4a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dirty="0">
              <a:ln>
                <a:noFill/>
              </a:ln>
              <a:solidFill>
                <a:srgbClr val="7030A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rPr>
              <a:t>-need to </a:t>
            </a:r>
            <a:r>
              <a:rPr lang="en-US" sz="2800" b="1" kern="0" dirty="0" smtClean="0">
                <a:solidFill>
                  <a:srgbClr val="7030A0"/>
                </a:solidFill>
              </a:rPr>
              <a:t>calculate</a:t>
            </a:r>
            <a:r>
              <a:rPr lang="en-US" sz="2800" b="1" kern="0" noProof="0" dirty="0" smtClean="0">
                <a:solidFill>
                  <a:srgbClr val="7030A0"/>
                </a:solidFill>
              </a:rPr>
              <a:t> for interim visits</a:t>
            </a:r>
            <a:endParaRPr kumimoji="0" lang="en-US" sz="2800" b="1" i="0" u="none" strike="noStrike" kern="0" cap="none" spc="0" normalizeH="0" baseline="0" noProof="0" dirty="0">
              <a:ln>
                <a:noFill/>
              </a:ln>
              <a:solidFill>
                <a:srgbClr val="7030A0"/>
              </a:solidFill>
              <a:effectLst/>
              <a:uLnTx/>
              <a:uFillTx/>
            </a:endParaRPr>
          </a:p>
        </p:txBody>
      </p:sp>
      <p:cxnSp>
        <p:nvCxnSpPr>
          <p:cNvPr id="5" name="Straight Arrow Connector 4"/>
          <p:cNvCxnSpPr/>
          <p:nvPr/>
        </p:nvCxnSpPr>
        <p:spPr>
          <a:xfrm flipV="1">
            <a:off x="1943100" y="2514601"/>
            <a:ext cx="2247900" cy="1181099"/>
          </a:xfrm>
          <a:prstGeom prst="straightConnector1">
            <a:avLst/>
          </a:prstGeom>
          <a:noFill/>
          <a:ln w="41275" cap="flat" cmpd="sng" algn="ctr">
            <a:solidFill>
              <a:sysClr val="windowText" lastClr="000000"/>
            </a:solidFill>
            <a:prstDash val="solid"/>
            <a:tailEnd type="arrow"/>
          </a:ln>
          <a:effectLst/>
        </p:spPr>
      </p:cxnSp>
      <p:cxnSp>
        <p:nvCxnSpPr>
          <p:cNvPr id="9" name="Straight Arrow Connector 8"/>
          <p:cNvCxnSpPr/>
          <p:nvPr/>
        </p:nvCxnSpPr>
        <p:spPr>
          <a:xfrm flipV="1">
            <a:off x="1943100" y="3657600"/>
            <a:ext cx="2193471" cy="76200"/>
          </a:xfrm>
          <a:prstGeom prst="straightConnector1">
            <a:avLst/>
          </a:prstGeom>
          <a:noFill/>
          <a:ln w="41275" cap="flat" cmpd="sng" algn="ctr">
            <a:solidFill>
              <a:sysClr val="windowText" lastClr="000000"/>
            </a:solidFill>
            <a:prstDash val="solid"/>
            <a:tailEnd type="arrow"/>
          </a:ln>
          <a:effectLst/>
        </p:spPr>
      </p:cxnSp>
      <p:cxnSp>
        <p:nvCxnSpPr>
          <p:cNvPr id="10" name="Straight Arrow Connector 9"/>
          <p:cNvCxnSpPr/>
          <p:nvPr/>
        </p:nvCxnSpPr>
        <p:spPr>
          <a:xfrm>
            <a:off x="1943100" y="3733800"/>
            <a:ext cx="2019300" cy="1219200"/>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22904416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669"/>
            <a:ext cx="9165771" cy="5804988"/>
          </a:xfrm>
          <a:prstGeom prst="rect">
            <a:avLst/>
          </a:prstGeom>
        </p:spPr>
      </p:pic>
      <p:sp>
        <p:nvSpPr>
          <p:cNvPr id="2" name="Title 1"/>
          <p:cNvSpPr txBox="1">
            <a:spLocks/>
          </p:cNvSpPr>
          <p:nvPr/>
        </p:nvSpPr>
        <p:spPr>
          <a:xfrm>
            <a:off x="304800" y="518157"/>
            <a:ext cx="8305800" cy="552269"/>
          </a:xfrm>
          <a:prstGeom prst="rect">
            <a:avLst/>
          </a:prstGeom>
          <a:solidFill>
            <a:schemeClr val="bg1"/>
          </a:solidFill>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4000" dirty="0" smtClean="0"/>
              <a:t>Transcribe onto DCI form (1d or 1h)</a:t>
            </a:r>
            <a:endParaRPr lang="en-US" sz="4000" dirty="0"/>
          </a:p>
        </p:txBody>
      </p:sp>
      <p:sp>
        <p:nvSpPr>
          <p:cNvPr id="11" name="Rectangle 10"/>
          <p:cNvSpPr/>
          <p:nvPr/>
        </p:nvSpPr>
        <p:spPr bwMode="auto">
          <a:xfrm>
            <a:off x="304800" y="3657600"/>
            <a:ext cx="6400800" cy="609600"/>
          </a:xfrm>
          <a:prstGeom prst="rect">
            <a:avLst/>
          </a:prstGeom>
          <a:no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2" name="Rectangle 11"/>
          <p:cNvSpPr/>
          <p:nvPr/>
        </p:nvSpPr>
        <p:spPr bwMode="auto">
          <a:xfrm>
            <a:off x="228600" y="5562600"/>
            <a:ext cx="6477000" cy="533400"/>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29660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5669"/>
            <a:ext cx="9165771" cy="5804988"/>
          </a:xfrm>
          <a:prstGeom prst="rect">
            <a:avLst/>
          </a:prstGeom>
        </p:spPr>
      </p:pic>
      <p:sp>
        <p:nvSpPr>
          <p:cNvPr id="5" name="Rectangle 4"/>
          <p:cNvSpPr/>
          <p:nvPr/>
        </p:nvSpPr>
        <p:spPr bwMode="auto">
          <a:xfrm>
            <a:off x="304800" y="3200400"/>
            <a:ext cx="6400800" cy="1066800"/>
          </a:xfrm>
          <a:prstGeom prst="rect">
            <a:avLst/>
          </a:prstGeom>
          <a:noFill/>
          <a:ln w="381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16" name="Rectangle 15"/>
          <p:cNvSpPr/>
          <p:nvPr/>
        </p:nvSpPr>
        <p:spPr bwMode="auto">
          <a:xfrm>
            <a:off x="228600" y="5105400"/>
            <a:ext cx="6477000" cy="990600"/>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9" name="TextBox 8"/>
          <p:cNvSpPr txBox="1"/>
          <p:nvPr/>
        </p:nvSpPr>
        <p:spPr>
          <a:xfrm>
            <a:off x="1175656" y="439338"/>
            <a:ext cx="6858000" cy="584775"/>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smtClean="0">
                <a:solidFill>
                  <a:srgbClr val="CC0066"/>
                </a:solidFill>
                <a:latin typeface="+mj-lt"/>
              </a:rPr>
              <a:t>C</a:t>
            </a:r>
            <a:r>
              <a:rPr kumimoji="0" lang="en-US" sz="3200" b="1" i="0" u="none" strike="noStrike" kern="0" cap="none" spc="0" normalizeH="0" baseline="0" noProof="0" dirty="0" smtClean="0">
                <a:ln>
                  <a:noFill/>
                </a:ln>
                <a:solidFill>
                  <a:srgbClr val="CC0066"/>
                </a:solidFill>
                <a:effectLst/>
                <a:uLnTx/>
                <a:uFillTx/>
                <a:latin typeface="+mj-lt"/>
              </a:rPr>
              <a:t>alculate Unused and Used Doses</a:t>
            </a:r>
            <a:endParaRPr kumimoji="0" lang="en-US" sz="3200" b="1" i="0" u="none" strike="noStrike" kern="0" cap="none" spc="0" normalizeH="0" baseline="0" noProof="0" dirty="0">
              <a:ln>
                <a:noFill/>
              </a:ln>
              <a:solidFill>
                <a:srgbClr val="CC0066"/>
              </a:solidFill>
              <a:effectLst/>
              <a:uLnTx/>
              <a:uFillTx/>
              <a:latin typeface="+mj-lt"/>
            </a:endParaRPr>
          </a:p>
        </p:txBody>
      </p:sp>
      <p:grpSp>
        <p:nvGrpSpPr>
          <p:cNvPr id="14" name="Group 13"/>
          <p:cNvGrpSpPr/>
          <p:nvPr/>
        </p:nvGrpSpPr>
        <p:grpSpPr>
          <a:xfrm>
            <a:off x="6718662" y="3694273"/>
            <a:ext cx="2370910" cy="2020727"/>
            <a:chOff x="6718662" y="3694273"/>
            <a:chExt cx="2370910" cy="2020727"/>
          </a:xfrm>
        </p:grpSpPr>
        <p:cxnSp>
          <p:nvCxnSpPr>
            <p:cNvPr id="6" name="Straight Arrow Connector 5"/>
            <p:cNvCxnSpPr/>
            <p:nvPr/>
          </p:nvCxnSpPr>
          <p:spPr>
            <a:xfrm flipH="1" flipV="1">
              <a:off x="6718662" y="3733800"/>
              <a:ext cx="748938" cy="533400"/>
            </a:xfrm>
            <a:prstGeom prst="straightConnector1">
              <a:avLst/>
            </a:prstGeom>
            <a:noFill/>
            <a:ln w="41275" cap="flat" cmpd="sng" algn="ctr">
              <a:solidFill>
                <a:sysClr val="windowText" lastClr="000000"/>
              </a:solidFill>
              <a:prstDash val="solid"/>
              <a:tailEnd type="arrow"/>
            </a:ln>
            <a:effectLst/>
          </p:spPr>
        </p:cxnSp>
        <p:sp>
          <p:nvSpPr>
            <p:cNvPr id="7" name="TextBox 6"/>
            <p:cNvSpPr txBox="1"/>
            <p:nvPr/>
          </p:nvSpPr>
          <p:spPr>
            <a:xfrm>
              <a:off x="7467600" y="3694273"/>
              <a:ext cx="1621972"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7030A0"/>
                  </a:solidFill>
                  <a:effectLst/>
                  <a:uLnTx/>
                  <a:uFillTx/>
                  <a:latin typeface="+mn-lt"/>
                </a:rPr>
                <a:t>Use Product</a:t>
              </a:r>
              <a:r>
                <a:rPr kumimoji="0" lang="en-US" sz="2800" b="1" i="0" u="none" strike="noStrike" kern="0" cap="none" spc="0" normalizeH="0" noProof="0" dirty="0" smtClean="0">
                  <a:ln>
                    <a:noFill/>
                  </a:ln>
                  <a:solidFill>
                    <a:srgbClr val="7030A0"/>
                  </a:solidFill>
                  <a:effectLst/>
                  <a:uLnTx/>
                  <a:uFillTx/>
                  <a:latin typeface="+mn-lt"/>
                </a:rPr>
                <a:t> Count Tool</a:t>
              </a:r>
              <a:endParaRPr kumimoji="0" lang="en-US" sz="2800" b="1" i="0" u="none" strike="noStrike" kern="0" cap="none" spc="0" normalizeH="0" baseline="0" noProof="0" dirty="0">
                <a:ln>
                  <a:noFill/>
                </a:ln>
                <a:solidFill>
                  <a:srgbClr val="7030A0"/>
                </a:solidFill>
                <a:effectLst/>
                <a:uLnTx/>
                <a:uFillTx/>
                <a:latin typeface="+mn-lt"/>
              </a:endParaRPr>
            </a:p>
          </p:txBody>
        </p:sp>
        <p:cxnSp>
          <p:nvCxnSpPr>
            <p:cNvPr id="8" name="Straight Arrow Connector 7"/>
            <p:cNvCxnSpPr/>
            <p:nvPr/>
          </p:nvCxnSpPr>
          <p:spPr>
            <a:xfrm flipH="1">
              <a:off x="6718662" y="4953000"/>
              <a:ext cx="901338" cy="762000"/>
            </a:xfrm>
            <a:prstGeom prst="straightConnector1">
              <a:avLst/>
            </a:prstGeom>
            <a:noFill/>
            <a:ln w="41275" cap="flat" cmpd="sng" algn="ctr">
              <a:solidFill>
                <a:sysClr val="windowText" lastClr="000000"/>
              </a:solidFill>
              <a:prstDash val="solid"/>
              <a:tailEnd type="arrow"/>
            </a:ln>
            <a:effectLst/>
          </p:spPr>
        </p:cxn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3507035"/>
      </p:ext>
    </p:extLst>
  </p:cSld>
  <p:clrMapOvr>
    <a:masterClrMapping/>
  </p:clrMapOvr>
  <mc:AlternateContent xmlns:mc="http://schemas.openxmlformats.org/markup-compatibility/2006" xmlns:p14="http://schemas.microsoft.com/office/powerpoint/2010/main">
    <mc:Choice Requires="p14">
      <p:transition spd="slow" p14:dur="2000" advTm="25782"/>
    </mc:Choice>
    <mc:Fallback xmlns="">
      <p:transition spd="slow" advTm="25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533400"/>
            <a:ext cx="3429000" cy="2743200"/>
          </a:xfrm>
          <a:prstGeom prst="rect">
            <a:avLst/>
          </a:prstGeom>
          <a:solidFill>
            <a:schemeClr val="bg1"/>
          </a:solidFill>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4000" dirty="0" smtClean="0"/>
              <a:t>Data Convergence Interview CRF</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3137"/>
            <a:ext cx="5299364" cy="6858000"/>
          </a:xfrm>
          <a:prstGeom prst="rect">
            <a:avLst/>
          </a:prstGeom>
        </p:spPr>
      </p:pic>
      <p:sp>
        <p:nvSpPr>
          <p:cNvPr id="4" name="TextBox 3"/>
          <p:cNvSpPr txBox="1"/>
          <p:nvPr/>
        </p:nvSpPr>
        <p:spPr>
          <a:xfrm>
            <a:off x="228600" y="2971800"/>
            <a:ext cx="28384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noProof="0" dirty="0" smtClean="0">
                <a:solidFill>
                  <a:srgbClr val="7030A0"/>
                </a:solidFill>
              </a:rPr>
              <a:t>Item 1 asks in which period the last PDR was completed</a:t>
            </a:r>
            <a:endParaRPr kumimoji="0" lang="en-US" sz="2800" b="1" i="0" u="none" strike="noStrike" kern="0" cap="none" spc="0" normalizeH="0" baseline="0" noProof="0" dirty="0">
              <a:ln>
                <a:noFill/>
              </a:ln>
              <a:solidFill>
                <a:srgbClr val="7030A0"/>
              </a:solidFill>
              <a:effectLst/>
              <a:uLnTx/>
              <a:uFillTx/>
            </a:endParaRPr>
          </a:p>
        </p:txBody>
      </p:sp>
      <p:cxnSp>
        <p:nvCxnSpPr>
          <p:cNvPr id="5" name="Straight Arrow Connector 4"/>
          <p:cNvCxnSpPr/>
          <p:nvPr/>
        </p:nvCxnSpPr>
        <p:spPr>
          <a:xfrm flipV="1">
            <a:off x="2590800" y="1752601"/>
            <a:ext cx="1600200" cy="1600199"/>
          </a:xfrm>
          <a:prstGeom prst="straightConnector1">
            <a:avLst/>
          </a:prstGeom>
          <a:noFill/>
          <a:ln w="412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20054095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533400"/>
            <a:ext cx="3429000" cy="2743200"/>
          </a:xfrm>
          <a:prstGeom prst="rect">
            <a:avLst/>
          </a:prstGeom>
          <a:solidFill>
            <a:schemeClr val="bg1"/>
          </a:solidFill>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mj-cs"/>
              </a:defRPr>
            </a:lvl1pPr>
            <a:lvl2pPr algn="l" rtl="0" eaLnBrk="0" fontAlgn="base" hangingPunct="0">
              <a:spcBef>
                <a:spcPct val="0"/>
              </a:spcBef>
              <a:spcAft>
                <a:spcPct val="0"/>
              </a:spcAft>
              <a:defRPr sz="4400">
                <a:solidFill>
                  <a:schemeClr val="tx2"/>
                </a:solidFill>
                <a:latin typeface="Arial" charset="0"/>
                <a:ea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r>
              <a:rPr lang="en-US" sz="4000" dirty="0" smtClean="0"/>
              <a:t>Data Convergence Interview CRF</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63137"/>
            <a:ext cx="5299364" cy="6858000"/>
          </a:xfrm>
          <a:prstGeom prst="rect">
            <a:avLst/>
          </a:prstGeom>
        </p:spPr>
      </p:pic>
      <p:sp>
        <p:nvSpPr>
          <p:cNvPr id="4" name="TextBox 3"/>
          <p:cNvSpPr txBox="1"/>
          <p:nvPr/>
        </p:nvSpPr>
        <p:spPr>
          <a:xfrm>
            <a:off x="228600" y="2971800"/>
            <a:ext cx="2971800"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smtClean="0">
                <a:solidFill>
                  <a:srgbClr val="7030A0"/>
                </a:solidFill>
              </a:rPr>
              <a:t>Form d</a:t>
            </a:r>
            <a:r>
              <a:rPr lang="en-US" sz="2800" b="1" kern="0" noProof="0" dirty="0" smtClean="0">
                <a:solidFill>
                  <a:srgbClr val="7030A0"/>
                </a:solidFill>
              </a:rPr>
              <a:t>ata entered on-line by site staff</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lang="en-US" sz="2400" b="1" kern="0" dirty="0" smtClean="0">
                <a:solidFill>
                  <a:srgbClr val="7030A0"/>
                </a:solidFill>
              </a:rPr>
              <a:t>On SCHARP server</a:t>
            </a:r>
          </a:p>
          <a:p>
            <a:pPr marL="457200" marR="0" lvl="0" indent="-457200" defTabSz="914400" eaLnBrk="1" fontAlgn="auto" latinLnBrk="0" hangingPunct="1">
              <a:lnSpc>
                <a:spcPct val="100000"/>
              </a:lnSpc>
              <a:spcBef>
                <a:spcPts val="0"/>
              </a:spcBef>
              <a:spcAft>
                <a:spcPts val="0"/>
              </a:spcAft>
              <a:buClrTx/>
              <a:buSzTx/>
              <a:buFont typeface="Arial" pitchFamily="34" charset="0"/>
              <a:buChar char="•"/>
              <a:tabLst/>
              <a:defRPr/>
            </a:pPr>
            <a:r>
              <a:rPr lang="en-US" sz="2400" b="1" kern="0" dirty="0" smtClean="0">
                <a:solidFill>
                  <a:srgbClr val="7030A0"/>
                </a:solidFill>
              </a:rPr>
              <a:t>Reviewed by BRWG</a:t>
            </a:r>
          </a:p>
        </p:txBody>
      </p:sp>
    </p:spTree>
    <p:extLst>
      <p:ext uri="{BB962C8B-B14F-4D97-AF65-F5344CB8AC3E}">
        <p14:creationId xmlns:p14="http://schemas.microsoft.com/office/powerpoint/2010/main" val="1758985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533400"/>
            <a:ext cx="8229600" cy="762000"/>
          </a:xfrm>
        </p:spPr>
        <p:txBody>
          <a:bodyPr/>
          <a:lstStyle/>
          <a:p>
            <a:pPr eaLnBrk="1" hangingPunct="1"/>
            <a:r>
              <a:rPr lang="en-US" b="1" dirty="0" smtClean="0"/>
              <a:t>Thank You!</a:t>
            </a:r>
          </a:p>
        </p:txBody>
      </p:sp>
      <p:sp>
        <p:nvSpPr>
          <p:cNvPr id="66563" name="Rectangle 3"/>
          <p:cNvSpPr>
            <a:spLocks noGrp="1" noChangeArrowheads="1"/>
          </p:cNvSpPr>
          <p:nvPr>
            <p:ph type="body" idx="1"/>
          </p:nvPr>
        </p:nvSpPr>
        <p:spPr/>
        <p:txBody>
          <a:bodyPr/>
          <a:lstStyle/>
          <a:p>
            <a:pPr marL="0" indent="0" eaLnBrk="1" hangingPunct="1">
              <a:buFont typeface="Wingdings" pitchFamily="-111" charset="2"/>
              <a:buNone/>
            </a:pPr>
            <a:endParaRPr lang="en-US" dirty="0" smtClean="0"/>
          </a:p>
          <a:p>
            <a:pPr marL="0" indent="0" eaLnBrk="1" hangingPunct="1">
              <a:buFont typeface="Wingdings" pitchFamily="-111" charset="2"/>
              <a:buNone/>
            </a:pPr>
            <a:endParaRPr lang="en-US" dirty="0" smtClean="0"/>
          </a:p>
          <a:p>
            <a:pPr marL="0" indent="0" algn="ctr" eaLnBrk="1" hangingPunct="1">
              <a:buFont typeface="Wingdings" pitchFamily="-111" charset="2"/>
              <a:buNone/>
            </a:pPr>
            <a:endParaRPr lang="en-US" sz="9600" b="1" dirty="0" smtClean="0"/>
          </a:p>
          <a:p>
            <a:pPr marL="0" indent="0" eaLnBrk="1" hangingPunct="1">
              <a:buFont typeface="Wingdings" pitchFamily="-111" charset="2"/>
              <a:buNone/>
            </a:pPr>
            <a:r>
              <a:rPr lang="en-US" dirty="0" smtClean="0"/>
              <a:t> </a:t>
            </a:r>
          </a:p>
          <a:p>
            <a:pPr marL="0" indent="0" eaLnBrk="1" hangingPunct="1">
              <a:buFont typeface="Wingdings" pitchFamily="-111" charset="2"/>
              <a:buNone/>
            </a:pPr>
            <a:endParaRPr lang="en-US" dirty="0" smtClean="0"/>
          </a:p>
        </p:txBody>
      </p:sp>
      <p:pic>
        <p:nvPicPr>
          <p:cNvPr id="66564" name="Picture 4" descr="MTN LOGO_Final"/>
          <p:cNvPicPr>
            <a:picLocks noChangeAspect="1" noChangeArrowheads="1"/>
          </p:cNvPicPr>
          <p:nvPr/>
        </p:nvPicPr>
        <p:blipFill>
          <a:blip r:embed="rId3" cstate="print"/>
          <a:srcRect/>
          <a:stretch>
            <a:fillRect/>
          </a:stretch>
        </p:blipFill>
        <p:spPr bwMode="auto">
          <a:xfrm>
            <a:off x="7772400" y="6096000"/>
            <a:ext cx="1169988" cy="693738"/>
          </a:xfrm>
          <a:prstGeom prst="rect">
            <a:avLst/>
          </a:prstGeom>
          <a:noFill/>
          <a:ln w="9525">
            <a:noFill/>
            <a:miter lim="800000"/>
            <a:headEnd/>
            <a:tailEnd/>
          </a:ln>
        </p:spPr>
      </p:pic>
      <p:sp>
        <p:nvSpPr>
          <p:cNvPr id="66565" name="WordArt 6"/>
          <p:cNvSpPr>
            <a:spLocks noChangeArrowheads="1" noChangeShapeType="1" noTextEdit="1"/>
          </p:cNvSpPr>
          <p:nvPr/>
        </p:nvSpPr>
        <p:spPr bwMode="auto">
          <a:xfrm>
            <a:off x="2643188" y="2382838"/>
            <a:ext cx="3333750" cy="2100262"/>
          </a:xfrm>
          <a:prstGeom prst="rect">
            <a:avLst/>
          </a:prstGeom>
        </p:spPr>
        <p:txBody>
          <a:bodyPr wrap="none" fromWordArt="1">
            <a:prstTxWarp prst="textSlantUp">
              <a:avLst>
                <a:gd name="adj" fmla="val 32056"/>
              </a:avLst>
            </a:prstTxWarp>
          </a:bodyPr>
          <a:lstStyle/>
          <a:p>
            <a:pPr algn="ctr"/>
            <a:r>
              <a:rPr lang="en-US" sz="60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QUESTIONS</a:t>
            </a:r>
          </a:p>
        </p:txBody>
      </p:sp>
    </p:spTree>
    <p:extLst>
      <p:ext uri="{BB962C8B-B14F-4D97-AF65-F5344CB8AC3E}">
        <p14:creationId xmlns:p14="http://schemas.microsoft.com/office/powerpoint/2010/main" val="1411998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5597525"/>
          </a:xfrm>
        </p:spPr>
        <p:txBody>
          <a:bodyPr/>
          <a:lstStyle/>
          <a:p>
            <a:pPr marL="0" indent="0">
              <a:buNone/>
            </a:pPr>
            <a:r>
              <a:rPr lang="en-US" dirty="0" smtClean="0"/>
              <a:t>Finding the MTN-017 Product Count Tool</a:t>
            </a:r>
            <a:endParaRPr lang="en-US" dirty="0"/>
          </a:p>
        </p:txBody>
      </p:sp>
      <p:sp>
        <p:nvSpPr>
          <p:cNvPr id="3" name="Content Placeholder 2"/>
          <p:cNvSpPr txBox="1">
            <a:spLocks/>
          </p:cNvSpPr>
          <p:nvPr/>
        </p:nvSpPr>
        <p:spPr>
          <a:xfrm>
            <a:off x="457200" y="1600200"/>
            <a:ext cx="8229600" cy="4530725"/>
          </a:xfrm>
          <a:prstGeom prst="rect">
            <a:avLst/>
          </a:prstGeom>
        </p:spPr>
        <p:txBody>
          <a:bodyPr/>
          <a:lstStyle>
            <a:lvl1pPr marL="469900" indent="-469900" algn="l" rtl="0" eaLnBrk="0" fontAlgn="base" hangingPunct="0">
              <a:spcBef>
                <a:spcPct val="20000"/>
              </a:spcBef>
              <a:spcAft>
                <a:spcPct val="0"/>
              </a:spcAft>
              <a:buClr>
                <a:schemeClr val="bg2"/>
              </a:buClr>
              <a:buSzPct val="70000"/>
              <a:buFont typeface="Wingdings" pitchFamily="-111" charset="2"/>
              <a:buChar char="o"/>
              <a:defRPr sz="3200">
                <a:solidFill>
                  <a:schemeClr val="tx1"/>
                </a:solidFill>
                <a:latin typeface="+mn-lt"/>
                <a:ea typeface="ＭＳ Ｐゴシック" pitchFamily="-111" charset="-128"/>
                <a:cs typeface="+mn-cs"/>
              </a:defRPr>
            </a:lvl1pPr>
            <a:lvl2pPr marL="908050" indent="-436563" algn="l" rtl="0" eaLnBrk="0" fontAlgn="base" hangingPunct="0">
              <a:spcBef>
                <a:spcPct val="20000"/>
              </a:spcBef>
              <a:spcAft>
                <a:spcPct val="0"/>
              </a:spcAft>
              <a:buClr>
                <a:schemeClr val="accent2"/>
              </a:buClr>
              <a:buSzPct val="75000"/>
              <a:buFont typeface="Wingdings" pitchFamily="-111" charset="2"/>
              <a:buChar char="n"/>
              <a:defRPr sz="2800">
                <a:solidFill>
                  <a:schemeClr val="tx1"/>
                </a:solidFill>
                <a:latin typeface="+mn-lt"/>
                <a:ea typeface="ＭＳ Ｐゴシック" pitchFamily="-111" charset="-128"/>
              </a:defRPr>
            </a:lvl2pPr>
            <a:lvl3pPr marL="1377950" indent="-468313" algn="l" rtl="0" eaLnBrk="0" fontAlgn="base" hangingPunct="0">
              <a:spcBef>
                <a:spcPct val="20000"/>
              </a:spcBef>
              <a:spcAft>
                <a:spcPct val="0"/>
              </a:spcAft>
              <a:buClr>
                <a:schemeClr val="bg2"/>
              </a:buClr>
              <a:buSzPct val="65000"/>
              <a:buFont typeface="Wingdings" pitchFamily="-111" charset="2"/>
              <a:buChar char="o"/>
              <a:defRPr sz="2400">
                <a:solidFill>
                  <a:schemeClr val="tx1"/>
                </a:solidFill>
                <a:latin typeface="+mn-lt"/>
                <a:ea typeface="ＭＳ Ｐゴシック" pitchFamily="-111" charset="-128"/>
              </a:defRPr>
            </a:lvl3pPr>
            <a:lvl4pPr marL="1827213" indent="-438150" algn="l" rtl="0" eaLnBrk="0" fontAlgn="base" hangingPunct="0">
              <a:spcBef>
                <a:spcPct val="20000"/>
              </a:spcBef>
              <a:spcAft>
                <a:spcPct val="0"/>
              </a:spcAft>
              <a:buClr>
                <a:schemeClr val="accent2"/>
              </a:buClr>
              <a:buSzPct val="75000"/>
              <a:buFont typeface="Wingdings" pitchFamily="-111" charset="2"/>
              <a:buChar char="n"/>
              <a:defRPr sz="2000">
                <a:solidFill>
                  <a:schemeClr val="tx1"/>
                </a:solidFill>
                <a:latin typeface="+mn-lt"/>
                <a:ea typeface="ＭＳ Ｐゴシック" pitchFamily="-111" charset="-128"/>
              </a:defRPr>
            </a:lvl4pPr>
            <a:lvl5pPr marL="2297113" indent="-468313" algn="l" rtl="0" eaLnBrk="0" fontAlgn="base" hangingPunct="0">
              <a:spcBef>
                <a:spcPct val="20000"/>
              </a:spcBef>
              <a:spcAft>
                <a:spcPct val="0"/>
              </a:spcAft>
              <a:buClr>
                <a:schemeClr val="accent1"/>
              </a:buClr>
              <a:buSzPct val="50000"/>
              <a:buFont typeface="Wingdings" pitchFamily="-111" charset="2"/>
              <a:buChar char="o"/>
              <a:defRPr sz="2000">
                <a:solidFill>
                  <a:schemeClr val="tx1"/>
                </a:solidFill>
                <a:latin typeface="+mn-lt"/>
                <a:ea typeface="ＭＳ Ｐゴシック" pitchFamily="-111" charset="-128"/>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a:lstStyle>
          <a:p>
            <a:pPr marL="0" indent="0">
              <a:buNone/>
            </a:pPr>
            <a:r>
              <a:rPr lang="en-US" dirty="0" smtClean="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992" y="1295400"/>
            <a:ext cx="7776117" cy="12638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0285" y="2559205"/>
            <a:ext cx="6228928" cy="3791521"/>
          </a:xfrm>
          <a:prstGeom prst="rect">
            <a:avLst/>
          </a:prstGeom>
        </p:spPr>
      </p:pic>
      <p:sp>
        <p:nvSpPr>
          <p:cNvPr id="6" name="Oval 5"/>
          <p:cNvSpPr/>
          <p:nvPr/>
        </p:nvSpPr>
        <p:spPr>
          <a:xfrm>
            <a:off x="1295400" y="4193149"/>
            <a:ext cx="4800600" cy="49747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007420"/>
      </p:ext>
    </p:extLst>
  </p:cSld>
  <p:clrMapOvr>
    <a:masterClrMapping/>
  </p:clrMapOvr>
  <mc:AlternateContent xmlns:mc="http://schemas.openxmlformats.org/markup-compatibility/2006" xmlns:p14="http://schemas.microsoft.com/office/powerpoint/2010/main">
    <mc:Choice Requires="p14">
      <p:transition spd="slow" p14:dur="2000" advTm="17954"/>
    </mc:Choice>
    <mc:Fallback xmlns="">
      <p:transition spd="slow" advTm="1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67076"/>
            <a:ext cx="9144000" cy="666044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202126"/>
      </p:ext>
    </p:extLst>
  </p:cSld>
  <p:clrMapOvr>
    <a:masterClrMapping/>
  </p:clrMapOvr>
  <mc:AlternateContent xmlns:mc="http://schemas.openxmlformats.org/markup-compatibility/2006" xmlns:p14="http://schemas.microsoft.com/office/powerpoint/2010/main">
    <mc:Choice Requires="p14">
      <p:transition spd="slow" p14:dur="2000" advTm="26485"/>
    </mc:Choice>
    <mc:Fallback xmlns="">
      <p:transition spd="slow" advTm="2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333"/>
            <a:ext cx="9144000" cy="677333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3940085"/>
      </p:ext>
    </p:extLst>
  </p:cSld>
  <p:clrMapOvr>
    <a:masterClrMapping/>
  </p:clrMapOvr>
  <mc:AlternateContent xmlns:mc="http://schemas.openxmlformats.org/markup-compatibility/2006" xmlns:p14="http://schemas.microsoft.com/office/powerpoint/2010/main">
    <mc:Choice Requires="p14">
      <p:transition spd="slow" p14:dur="2000" advTm="25627"/>
    </mc:Choice>
    <mc:Fallback xmlns="">
      <p:transition spd="slow" advTm="2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6|9.5"/>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1.8|12.6"/>
</p:tagLst>
</file>

<file path=ppt/tags/tag12.xml><?xml version="1.0" encoding="utf-8"?>
<p:tagLst xmlns:a="http://schemas.openxmlformats.org/drawingml/2006/main" xmlns:r="http://schemas.openxmlformats.org/officeDocument/2006/relationships" xmlns:p="http://schemas.openxmlformats.org/presentationml/2006/main">
  <p:tag name="TIMING" val="|54.9|1.3"/>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13.6"/>
</p:tagLst>
</file>

<file path=ppt/tags/tag2.xml><?xml version="1.0" encoding="utf-8"?>
<p:tagLst xmlns:a="http://schemas.openxmlformats.org/drawingml/2006/main" xmlns:r="http://schemas.openxmlformats.org/officeDocument/2006/relationships" xmlns:p="http://schemas.openxmlformats.org/presentationml/2006/main">
  <p:tag name="TIMING" val="|3.2|5.6"/>
</p:tagLst>
</file>

<file path=ppt/tags/tag3.xml><?xml version="1.0" encoding="utf-8"?>
<p:tagLst xmlns:a="http://schemas.openxmlformats.org/drawingml/2006/main" xmlns:r="http://schemas.openxmlformats.org/officeDocument/2006/relationships" xmlns:p="http://schemas.openxmlformats.org/presentationml/2006/main">
  <p:tag name="TIMING" val="|4.6|1|8.8|10.6"/>
</p:tagLst>
</file>

<file path=ppt/tags/tag4.xml><?xml version="1.0" encoding="utf-8"?>
<p:tagLst xmlns:a="http://schemas.openxmlformats.org/drawingml/2006/main" xmlns:r="http://schemas.openxmlformats.org/officeDocument/2006/relationships" xmlns:p="http://schemas.openxmlformats.org/presentationml/2006/main">
  <p:tag name="TIMING" val="|17.2"/>
</p:tagLst>
</file>

<file path=ppt/tags/tag5.xml><?xml version="1.0" encoding="utf-8"?>
<p:tagLst xmlns:a="http://schemas.openxmlformats.org/drawingml/2006/main" xmlns:r="http://schemas.openxmlformats.org/officeDocument/2006/relationships" xmlns:p="http://schemas.openxmlformats.org/presentationml/2006/main">
  <p:tag name="TIMING" val="|6.5|6.7|2.1|1.7|0.7|1|1|0.6|0.8|0.8|3.9|7"/>
</p:tagLst>
</file>

<file path=ppt/tags/tag6.xml><?xml version="1.0" encoding="utf-8"?>
<p:tagLst xmlns:a="http://schemas.openxmlformats.org/drawingml/2006/main" xmlns:r="http://schemas.openxmlformats.org/officeDocument/2006/relationships" xmlns:p="http://schemas.openxmlformats.org/presentationml/2006/main">
  <p:tag name="TIMING" val="|0.8|3.3|1.9|1.8|0.8|0.8|0.8|0.9|1"/>
</p:tagLst>
</file>

<file path=ppt/tags/tag7.xml><?xml version="1.0" encoding="utf-8"?>
<p:tagLst xmlns:a="http://schemas.openxmlformats.org/drawingml/2006/main" xmlns:r="http://schemas.openxmlformats.org/officeDocument/2006/relationships" xmlns:p="http://schemas.openxmlformats.org/presentationml/2006/main">
  <p:tag name="TIMING" val="|3.6"/>
</p:tagLst>
</file>

<file path=ppt/tags/tag8.xml><?xml version="1.0" encoding="utf-8"?>
<p:tagLst xmlns:a="http://schemas.openxmlformats.org/drawingml/2006/main" xmlns:r="http://schemas.openxmlformats.org/officeDocument/2006/relationships" xmlns:p="http://schemas.openxmlformats.org/presentationml/2006/main">
  <p:tag name="TIMING" val="|2.2"/>
</p:tagLst>
</file>

<file path=ppt/tags/tag9.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Quadrant">
  <a:themeElements>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fontScheme name="Quadr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9900"/>
        </a:lt2>
        <a:accent1>
          <a:srgbClr val="800080"/>
        </a:accent1>
        <a:accent2>
          <a:srgbClr val="999966"/>
        </a:accent2>
        <a:accent3>
          <a:srgbClr val="FFFFFF"/>
        </a:accent3>
        <a:accent4>
          <a:srgbClr val="000000"/>
        </a:accent4>
        <a:accent5>
          <a:srgbClr val="C0AAC0"/>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18446</TotalTime>
  <Words>3403</Words>
  <Application>Microsoft Office PowerPoint</Application>
  <PresentationFormat>On-screen Show (4:3)</PresentationFormat>
  <Paragraphs>856</Paragraphs>
  <Slides>62</Slides>
  <Notes>62</Notes>
  <HiddenSlides>0</HiddenSlides>
  <MMClips>25</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Quadrant</vt:lpstr>
      <vt:lpstr>MTN-017 Product Dispensation and Return CRF (PDR)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Scenarios</vt:lpstr>
      <vt:lpstr>Unused Product Returns Scenario 1</vt:lpstr>
      <vt:lpstr>PowerPoint Presentation</vt:lpstr>
      <vt:lpstr>PowerPoint Presentation</vt:lpstr>
      <vt:lpstr>Refer to dispensed amount on previously completed PDR</vt:lpstr>
      <vt:lpstr>Scenario 1 continued</vt:lpstr>
      <vt:lpstr>PowerPoint Presentation</vt:lpstr>
      <vt:lpstr>PowerPoint Presentation</vt:lpstr>
      <vt:lpstr>Scenario 1 continued</vt:lpstr>
      <vt:lpstr>PowerPoint Presentation</vt:lpstr>
      <vt:lpstr>PowerPoint Presentation</vt:lpstr>
      <vt:lpstr>PowerPoint Presentation</vt:lpstr>
      <vt:lpstr>PowerPoint Presentation</vt:lpstr>
      <vt:lpstr>Scenario 1 continued</vt:lpstr>
      <vt:lpstr>PowerPoint Presentation</vt:lpstr>
      <vt:lpstr>PowerPoint Presentation</vt:lpstr>
      <vt:lpstr>Scenario 1 continued</vt:lpstr>
      <vt:lpstr>PowerPoint Presentation</vt:lpstr>
      <vt:lpstr>PowerPoint Presentation</vt:lpstr>
      <vt:lpstr>Scenario 1 continued</vt:lpstr>
      <vt:lpstr>PowerPoint Presentation</vt:lpstr>
      <vt:lpstr>PowerPoint Presentation</vt:lpstr>
      <vt:lpstr>PowerPoint Presentation</vt:lpstr>
      <vt:lpstr>Unused Product Returns Scenario 2</vt:lpstr>
      <vt:lpstr>PowerPoint Presentation</vt:lpstr>
      <vt:lpstr>PowerPoint Presentation</vt:lpstr>
      <vt:lpstr>Scenario 2 continued</vt:lpstr>
      <vt:lpstr>PowerPoint Presentation</vt:lpstr>
      <vt:lpstr>PowerPoint Presentation</vt:lpstr>
      <vt:lpstr>Unused Product Returns Scenario 3</vt:lpstr>
      <vt:lpstr>PowerPoint Presentation</vt:lpstr>
      <vt:lpstr>PowerPoint Presentation</vt:lpstr>
      <vt:lpstr>Any questions on documenting product returns?</vt:lpstr>
      <vt:lpstr>PowerPoint Presentation</vt:lpstr>
      <vt:lpstr>PowerPoint Presentation</vt:lpstr>
      <vt:lpstr>PowerPoint Presentation</vt:lpstr>
      <vt:lpstr>PowerPoint Presentation</vt:lpstr>
      <vt:lpstr>Thank You!</vt:lpstr>
    </vt:vector>
  </TitlesOfParts>
  <Company>MTN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Microbicides 2008</dc:title>
  <dc:creator>rullcm</dc:creator>
  <cp:lastModifiedBy>Karen Patterson</cp:lastModifiedBy>
  <cp:revision>505</cp:revision>
  <cp:lastPrinted>2008-12-16T17:05:43Z</cp:lastPrinted>
  <dcterms:created xsi:type="dcterms:W3CDTF">2008-01-29T12:38:48Z</dcterms:created>
  <dcterms:modified xsi:type="dcterms:W3CDTF">2014-05-23T00:05:34Z</dcterms:modified>
</cp:coreProperties>
</file>