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5" r:id="rId4"/>
    <p:sldMasterId id="2147483932" r:id="rId5"/>
    <p:sldMasterId id="2147483935" r:id="rId6"/>
  </p:sldMasterIdLst>
  <p:notesMasterIdLst>
    <p:notesMasterId r:id="rId81"/>
  </p:notesMasterIdLst>
  <p:handoutMasterIdLst>
    <p:handoutMasterId r:id="rId82"/>
  </p:handoutMasterIdLst>
  <p:sldIdLst>
    <p:sldId id="421" r:id="rId7"/>
    <p:sldId id="422" r:id="rId8"/>
    <p:sldId id="423" r:id="rId9"/>
    <p:sldId id="424" r:id="rId10"/>
    <p:sldId id="425" r:id="rId11"/>
    <p:sldId id="426" r:id="rId12"/>
    <p:sldId id="427" r:id="rId13"/>
    <p:sldId id="429" r:id="rId14"/>
    <p:sldId id="430" r:id="rId15"/>
    <p:sldId id="471" r:id="rId16"/>
    <p:sldId id="472" r:id="rId17"/>
    <p:sldId id="431" r:id="rId18"/>
    <p:sldId id="432" r:id="rId19"/>
    <p:sldId id="428" r:id="rId20"/>
    <p:sldId id="433" r:id="rId21"/>
    <p:sldId id="434" r:id="rId22"/>
    <p:sldId id="435" r:id="rId23"/>
    <p:sldId id="436" r:id="rId24"/>
    <p:sldId id="437" r:id="rId25"/>
    <p:sldId id="438" r:id="rId26"/>
    <p:sldId id="439" r:id="rId27"/>
    <p:sldId id="440" r:id="rId28"/>
    <p:sldId id="442" r:id="rId29"/>
    <p:sldId id="443" r:id="rId30"/>
    <p:sldId id="444" r:id="rId31"/>
    <p:sldId id="445" r:id="rId32"/>
    <p:sldId id="460" r:id="rId33"/>
    <p:sldId id="461" r:id="rId34"/>
    <p:sldId id="462" r:id="rId35"/>
    <p:sldId id="463" r:id="rId36"/>
    <p:sldId id="465" r:id="rId37"/>
    <p:sldId id="466" r:id="rId38"/>
    <p:sldId id="467" r:id="rId39"/>
    <p:sldId id="468" r:id="rId40"/>
    <p:sldId id="469" r:id="rId41"/>
    <p:sldId id="446" r:id="rId42"/>
    <p:sldId id="453" r:id="rId43"/>
    <p:sldId id="455" r:id="rId44"/>
    <p:sldId id="457" r:id="rId45"/>
    <p:sldId id="447" r:id="rId46"/>
    <p:sldId id="448" r:id="rId47"/>
    <p:sldId id="449" r:id="rId48"/>
    <p:sldId id="450" r:id="rId49"/>
    <p:sldId id="451" r:id="rId50"/>
    <p:sldId id="452" r:id="rId51"/>
    <p:sldId id="280" r:id="rId52"/>
    <p:sldId id="476" r:id="rId53"/>
    <p:sldId id="477" r:id="rId54"/>
    <p:sldId id="478" r:id="rId55"/>
    <p:sldId id="278" r:id="rId56"/>
    <p:sldId id="284" r:id="rId57"/>
    <p:sldId id="285" r:id="rId58"/>
    <p:sldId id="454" r:id="rId59"/>
    <p:sldId id="479" r:id="rId60"/>
    <p:sldId id="480" r:id="rId61"/>
    <p:sldId id="458" r:id="rId62"/>
    <p:sldId id="361" r:id="rId63"/>
    <p:sldId id="481" r:id="rId64"/>
    <p:sldId id="482" r:id="rId65"/>
    <p:sldId id="483" r:id="rId66"/>
    <p:sldId id="484" r:id="rId67"/>
    <p:sldId id="386" r:id="rId68"/>
    <p:sldId id="366" r:id="rId69"/>
    <p:sldId id="365" r:id="rId70"/>
    <p:sldId id="370" r:id="rId71"/>
    <p:sldId id="372" r:id="rId72"/>
    <p:sldId id="406" r:id="rId73"/>
    <p:sldId id="470" r:id="rId74"/>
    <p:sldId id="375" r:id="rId75"/>
    <p:sldId id="376" r:id="rId76"/>
    <p:sldId id="377" r:id="rId77"/>
    <p:sldId id="485" r:id="rId78"/>
    <p:sldId id="404" r:id="rId79"/>
    <p:sldId id="399" r:id="rId80"/>
  </p:sldIdLst>
  <p:sldSz cx="9144000" cy="6858000" type="screen4x3"/>
  <p:notesSz cx="6858000" cy="9313863"/>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ita Naidoo" initials="SN" lastIdx="7" clrIdx="6"/>
  <p:cmAuthor id="1" name="Katz, Ariana" initials="KA" lastIdx="85" clrIdx="0">
    <p:extLst/>
  </p:cmAuthor>
  <p:cmAuthor id="8" name="Ashley Mayo" initials="AM" lastIdx="30" clrIdx="7"/>
  <p:cmAuthor id="2" name="Montgomery, Elizabeth" initials="ME" lastIdx="65" clrIdx="1">
    <p:extLst/>
  </p:cmAuthor>
  <p:cmAuthor id="3" name="Jamilah Taylor" initials="JT" lastIdx="7" clrIdx="2">
    <p:extLst/>
  </p:cmAuthor>
  <p:cmAuthor id="4" name="Morgan Garcia" initials="MG" lastIdx="10" clrIdx="3">
    <p:extLst/>
  </p:cmAuthor>
  <p:cmAuthor id="5" name="Lisa Levy" initials="LL" lastIdx="3" clrIdx="4">
    <p:extLst/>
  </p:cmAuthor>
  <p:cmAuthor id="6" name="Comas, Sophia" initials="CS" lastIdx="16"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0074"/>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85" autoAdjust="0"/>
    <p:restoredTop sz="94259" autoAdjust="0"/>
  </p:normalViewPr>
  <p:slideViewPr>
    <p:cSldViewPr>
      <p:cViewPr>
        <p:scale>
          <a:sx n="220" d="100"/>
          <a:sy n="220" d="100"/>
        </p:scale>
        <p:origin x="-3768" y="-3156"/>
      </p:cViewPr>
      <p:guideLst>
        <p:guide orient="horz" pos="2160"/>
        <p:guide pos="2880"/>
      </p:guideLst>
    </p:cSldViewPr>
  </p:slideViewPr>
  <p:notesTextViewPr>
    <p:cViewPr>
      <p:scale>
        <a:sx n="66" d="100"/>
        <a:sy n="66"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handoutMaster" Target="handoutMasters/handoutMaster1.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notesMaster" Target="notesMasters/notesMaster1.xml"/><Relationship Id="rId86"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532902-2943-403B-AF0C-D540680451B2}" type="doc">
      <dgm:prSet loTypeId="urn:microsoft.com/office/officeart/2005/8/layout/hProcess11" loCatId="process" qsTypeId="urn:microsoft.com/office/officeart/2005/8/quickstyle/simple1" qsCatId="simple" csTypeId="urn:microsoft.com/office/officeart/2005/8/colors/accent1_2" csCatId="accent1" phldr="1"/>
      <dgm:spPr/>
    </dgm:pt>
    <dgm:pt modelId="{9A3CE1A3-FCED-4D19-90D2-35AE563E4D75}">
      <dgm:prSet phldrT="[Text]" custT="1"/>
      <dgm:spPr/>
      <dgm:t>
        <a:bodyPr/>
        <a:lstStyle/>
        <a:p>
          <a:r>
            <a:rPr lang="en-US" sz="1800" b="1" dirty="0">
              <a:solidFill>
                <a:srgbClr val="9A004D"/>
              </a:solidFill>
            </a:rPr>
            <a:t>January 2018:</a:t>
          </a:r>
        </a:p>
        <a:p>
          <a:r>
            <a:rPr lang="en-US" sz="1800" b="1" dirty="0">
              <a:solidFill>
                <a:schemeClr val="tx1"/>
              </a:solidFill>
            </a:rPr>
            <a:t>- IRB Submissions</a:t>
          </a:r>
        </a:p>
        <a:p>
          <a:r>
            <a:rPr lang="en-US" sz="1800" b="1" dirty="0">
              <a:solidFill>
                <a:schemeClr val="tx1"/>
              </a:solidFill>
            </a:rPr>
            <a:t>-Engagement</a:t>
          </a:r>
        </a:p>
      </dgm:t>
    </dgm:pt>
    <dgm:pt modelId="{E21085CF-FC8C-4CFD-A9F5-0AF7C517164A}" type="parTrans" cxnId="{15479485-6E87-4C23-A1CA-9E5CF7084EE6}">
      <dgm:prSet/>
      <dgm:spPr/>
      <dgm:t>
        <a:bodyPr/>
        <a:lstStyle/>
        <a:p>
          <a:endParaRPr lang="en-US"/>
        </a:p>
      </dgm:t>
    </dgm:pt>
    <dgm:pt modelId="{B95DD34B-3412-414D-8721-5612179BAC21}" type="sibTrans" cxnId="{15479485-6E87-4C23-A1CA-9E5CF7084EE6}">
      <dgm:prSet/>
      <dgm:spPr/>
      <dgm:t>
        <a:bodyPr/>
        <a:lstStyle/>
        <a:p>
          <a:endParaRPr lang="en-US"/>
        </a:p>
      </dgm:t>
    </dgm:pt>
    <dgm:pt modelId="{9CF6301B-ACC7-4A2B-910E-D0DF1FA49F3D}">
      <dgm:prSet phldrT="[Text]" custT="1"/>
      <dgm:spPr/>
      <dgm:t>
        <a:bodyPr/>
        <a:lstStyle/>
        <a:p>
          <a:r>
            <a:rPr lang="en-US" sz="1800" b="1" dirty="0">
              <a:solidFill>
                <a:srgbClr val="9A004D"/>
              </a:solidFill>
            </a:rPr>
            <a:t>February/March 2018:</a:t>
          </a:r>
        </a:p>
        <a:p>
          <a:r>
            <a:rPr lang="en-US" sz="1800" b="1" dirty="0">
              <a:solidFill>
                <a:schemeClr val="tx1"/>
              </a:solidFill>
            </a:rPr>
            <a:t>- Approvals </a:t>
          </a:r>
        </a:p>
        <a:p>
          <a:r>
            <a:rPr lang="en-US" sz="1800" b="1" dirty="0">
              <a:solidFill>
                <a:schemeClr val="tx1"/>
              </a:solidFill>
            </a:rPr>
            <a:t>- Staffing</a:t>
          </a:r>
        </a:p>
        <a:p>
          <a:r>
            <a:rPr lang="en-US" sz="1800" b="1" dirty="0">
              <a:solidFill>
                <a:schemeClr val="tx1"/>
              </a:solidFill>
            </a:rPr>
            <a:t>- Training</a:t>
          </a:r>
        </a:p>
        <a:p>
          <a:r>
            <a:rPr lang="en-US" sz="1800" b="1" dirty="0">
              <a:solidFill>
                <a:schemeClr val="tx1"/>
              </a:solidFill>
            </a:rPr>
            <a:t>- Activation</a:t>
          </a:r>
        </a:p>
        <a:p>
          <a:r>
            <a:rPr lang="en-US" sz="1800" b="1" dirty="0">
              <a:solidFill>
                <a:schemeClr val="tx1"/>
              </a:solidFill>
            </a:rPr>
            <a:t>- Data Collection</a:t>
          </a:r>
        </a:p>
      </dgm:t>
    </dgm:pt>
    <dgm:pt modelId="{056154F5-85B8-4152-B729-2A18B6495695}" type="parTrans" cxnId="{9BEE6F26-84AC-4F76-A5BE-5B9A4E8BDA6B}">
      <dgm:prSet/>
      <dgm:spPr/>
      <dgm:t>
        <a:bodyPr/>
        <a:lstStyle/>
        <a:p>
          <a:endParaRPr lang="en-US"/>
        </a:p>
      </dgm:t>
    </dgm:pt>
    <dgm:pt modelId="{A96A1266-440E-4D09-8214-58F13747A28B}" type="sibTrans" cxnId="{9BEE6F26-84AC-4F76-A5BE-5B9A4E8BDA6B}">
      <dgm:prSet/>
      <dgm:spPr/>
      <dgm:t>
        <a:bodyPr/>
        <a:lstStyle/>
        <a:p>
          <a:endParaRPr lang="en-US"/>
        </a:p>
      </dgm:t>
    </dgm:pt>
    <dgm:pt modelId="{9A762C62-8CB4-4DC3-B170-49F5B90E1F72}">
      <dgm:prSet phldrT="[Text]" custT="1"/>
      <dgm:spPr/>
      <dgm:t>
        <a:bodyPr/>
        <a:lstStyle/>
        <a:p>
          <a:r>
            <a:rPr lang="en-US" sz="1800" b="1" dirty="0">
              <a:solidFill>
                <a:srgbClr val="9A004D"/>
              </a:solidFill>
            </a:rPr>
            <a:t>March/April 2018:</a:t>
          </a:r>
        </a:p>
        <a:p>
          <a:r>
            <a:rPr lang="en-US" sz="2000" b="1" dirty="0">
              <a:solidFill>
                <a:schemeClr val="tx1"/>
              </a:solidFill>
            </a:rPr>
            <a:t>-</a:t>
          </a:r>
          <a:r>
            <a:rPr lang="en-US" sz="1800" b="1" dirty="0">
              <a:solidFill>
                <a:schemeClr val="tx1"/>
              </a:solidFill>
            </a:rPr>
            <a:t> Activation</a:t>
          </a:r>
        </a:p>
        <a:p>
          <a:r>
            <a:rPr lang="en-US" sz="1800" b="1" dirty="0">
              <a:solidFill>
                <a:schemeClr val="tx1"/>
              </a:solidFill>
            </a:rPr>
            <a:t>- Data Collection</a:t>
          </a:r>
        </a:p>
      </dgm:t>
    </dgm:pt>
    <dgm:pt modelId="{9BD7E873-F42B-44DB-BE92-550F1B5D161D}" type="parTrans" cxnId="{8214EAEA-2F3C-4CCC-AD66-EDBF9ECCC182}">
      <dgm:prSet/>
      <dgm:spPr/>
      <dgm:t>
        <a:bodyPr/>
        <a:lstStyle/>
        <a:p>
          <a:endParaRPr lang="en-US"/>
        </a:p>
      </dgm:t>
    </dgm:pt>
    <dgm:pt modelId="{DCA30BE8-4C97-4E57-BF34-C620BCB5230C}" type="sibTrans" cxnId="{8214EAEA-2F3C-4CCC-AD66-EDBF9ECCC182}">
      <dgm:prSet/>
      <dgm:spPr/>
      <dgm:t>
        <a:bodyPr/>
        <a:lstStyle/>
        <a:p>
          <a:endParaRPr lang="en-US"/>
        </a:p>
      </dgm:t>
    </dgm:pt>
    <dgm:pt modelId="{449692CD-9AF7-4CEA-91DD-513C9E26D426}">
      <dgm:prSet phldrT="[Text]" custT="1"/>
      <dgm:spPr/>
      <dgm:t>
        <a:bodyPr/>
        <a:lstStyle/>
        <a:p>
          <a:r>
            <a:rPr lang="en-US" sz="1800" b="1" dirty="0">
              <a:solidFill>
                <a:srgbClr val="9A004D"/>
              </a:solidFill>
            </a:rPr>
            <a:t>April 9-10 2018: </a:t>
          </a:r>
        </a:p>
        <a:p>
          <a:r>
            <a:rPr lang="en-US" sz="1800" b="1" dirty="0">
              <a:solidFill>
                <a:schemeClr val="tx1"/>
              </a:solidFill>
            </a:rPr>
            <a:t>- 042 Protocol Development Meeting</a:t>
          </a:r>
        </a:p>
      </dgm:t>
    </dgm:pt>
    <dgm:pt modelId="{B2449597-7A0A-4309-A6F4-CF9E2707C11A}" type="parTrans" cxnId="{4DEE5740-C4ED-4000-B6E7-091BF14CB426}">
      <dgm:prSet/>
      <dgm:spPr/>
      <dgm:t>
        <a:bodyPr/>
        <a:lstStyle/>
        <a:p>
          <a:endParaRPr lang="en-US"/>
        </a:p>
      </dgm:t>
    </dgm:pt>
    <dgm:pt modelId="{45806F31-160A-4B71-ADC2-DD64F34C9BA0}" type="sibTrans" cxnId="{4DEE5740-C4ED-4000-B6E7-091BF14CB426}">
      <dgm:prSet/>
      <dgm:spPr/>
      <dgm:t>
        <a:bodyPr/>
        <a:lstStyle/>
        <a:p>
          <a:endParaRPr lang="en-US"/>
        </a:p>
      </dgm:t>
    </dgm:pt>
    <dgm:pt modelId="{4176BC06-EF47-4BFE-92DE-E6C49DF025AD}" type="pres">
      <dgm:prSet presAssocID="{66532902-2943-403B-AF0C-D540680451B2}" presName="Name0" presStyleCnt="0">
        <dgm:presLayoutVars>
          <dgm:dir/>
          <dgm:resizeHandles val="exact"/>
        </dgm:presLayoutVars>
      </dgm:prSet>
      <dgm:spPr/>
    </dgm:pt>
    <dgm:pt modelId="{C4BE82D1-1253-4996-8FA5-293BB6460CE2}" type="pres">
      <dgm:prSet presAssocID="{66532902-2943-403B-AF0C-D540680451B2}" presName="arrow" presStyleLbl="bgShp" presStyleIdx="0" presStyleCnt="1"/>
      <dgm:spPr>
        <a:solidFill>
          <a:schemeClr val="accent3">
            <a:lumMod val="60000"/>
            <a:lumOff val="40000"/>
          </a:schemeClr>
        </a:solidFill>
      </dgm:spPr>
    </dgm:pt>
    <dgm:pt modelId="{C37BD908-2E0A-4F79-BB99-EFA7D3D226DB}" type="pres">
      <dgm:prSet presAssocID="{66532902-2943-403B-AF0C-D540680451B2}" presName="points" presStyleCnt="0"/>
      <dgm:spPr/>
    </dgm:pt>
    <dgm:pt modelId="{AAC63D31-F62E-4200-A9CB-CC22D757FAA5}" type="pres">
      <dgm:prSet presAssocID="{9A3CE1A3-FCED-4D19-90D2-35AE563E4D75}" presName="compositeA" presStyleCnt="0"/>
      <dgm:spPr/>
    </dgm:pt>
    <dgm:pt modelId="{0EA6CA1E-011D-4CDF-B581-E3F316FD8849}" type="pres">
      <dgm:prSet presAssocID="{9A3CE1A3-FCED-4D19-90D2-35AE563E4D75}" presName="textA" presStyleLbl="revTx" presStyleIdx="0" presStyleCnt="4" custScaleX="412038">
        <dgm:presLayoutVars>
          <dgm:bulletEnabled val="1"/>
        </dgm:presLayoutVars>
      </dgm:prSet>
      <dgm:spPr/>
    </dgm:pt>
    <dgm:pt modelId="{2BF2322E-FCE8-48E6-8B4E-F37CF19AFFEB}" type="pres">
      <dgm:prSet presAssocID="{9A3CE1A3-FCED-4D19-90D2-35AE563E4D75}" presName="circleA" presStyleLbl="node1" presStyleIdx="0" presStyleCnt="4"/>
      <dgm:spPr>
        <a:solidFill>
          <a:srgbClr val="740074"/>
        </a:solidFill>
      </dgm:spPr>
    </dgm:pt>
    <dgm:pt modelId="{9F97FF3C-1418-406F-8FEB-4374520F65E1}" type="pres">
      <dgm:prSet presAssocID="{9A3CE1A3-FCED-4D19-90D2-35AE563E4D75}" presName="spaceA" presStyleCnt="0"/>
      <dgm:spPr/>
    </dgm:pt>
    <dgm:pt modelId="{BF85B101-69A0-4D75-810E-E2EBEFDB4B86}" type="pres">
      <dgm:prSet presAssocID="{B95DD34B-3412-414D-8721-5612179BAC21}" presName="space" presStyleCnt="0"/>
      <dgm:spPr/>
    </dgm:pt>
    <dgm:pt modelId="{321210AC-BB8C-4E12-BF8E-B5467848834F}" type="pres">
      <dgm:prSet presAssocID="{9CF6301B-ACC7-4A2B-910E-D0DF1FA49F3D}" presName="compositeB" presStyleCnt="0"/>
      <dgm:spPr/>
    </dgm:pt>
    <dgm:pt modelId="{896F5959-9193-428B-B74E-C2A9C6F4CE4A}" type="pres">
      <dgm:prSet presAssocID="{9CF6301B-ACC7-4A2B-910E-D0DF1FA49F3D}" presName="textB" presStyleLbl="revTx" presStyleIdx="1" presStyleCnt="4" custScaleX="313248" custLinFactNeighborX="-21027">
        <dgm:presLayoutVars>
          <dgm:bulletEnabled val="1"/>
        </dgm:presLayoutVars>
      </dgm:prSet>
      <dgm:spPr/>
    </dgm:pt>
    <dgm:pt modelId="{4245E781-D412-412F-8746-430E4D3FDA10}" type="pres">
      <dgm:prSet presAssocID="{9CF6301B-ACC7-4A2B-910E-D0DF1FA49F3D}" presName="circleB" presStyleLbl="node1" presStyleIdx="1" presStyleCnt="4" custLinFactNeighborX="-43811"/>
      <dgm:spPr>
        <a:solidFill>
          <a:srgbClr val="740074"/>
        </a:solidFill>
      </dgm:spPr>
    </dgm:pt>
    <dgm:pt modelId="{FEC456EB-9139-42BD-B295-B84AA29B2371}" type="pres">
      <dgm:prSet presAssocID="{9CF6301B-ACC7-4A2B-910E-D0DF1FA49F3D}" presName="spaceB" presStyleCnt="0"/>
      <dgm:spPr/>
    </dgm:pt>
    <dgm:pt modelId="{D4CB3E4A-640C-4C49-BCEF-C1CB03A25A1B}" type="pres">
      <dgm:prSet presAssocID="{A96A1266-440E-4D09-8214-58F13747A28B}" presName="space" presStyleCnt="0"/>
      <dgm:spPr/>
    </dgm:pt>
    <dgm:pt modelId="{2C0FA912-0E54-4574-8964-87824DA7D3A0}" type="pres">
      <dgm:prSet presAssocID="{9A762C62-8CB4-4DC3-B170-49F5B90E1F72}" presName="compositeA" presStyleCnt="0"/>
      <dgm:spPr/>
    </dgm:pt>
    <dgm:pt modelId="{95F75F58-6E1C-4909-AE10-2C0959B75C9B}" type="pres">
      <dgm:prSet presAssocID="{9A762C62-8CB4-4DC3-B170-49F5B90E1F72}" presName="textA" presStyleLbl="revTx" presStyleIdx="2" presStyleCnt="4" custScaleX="268461" custLinFactNeighborX="-24090" custLinFactNeighborY="588">
        <dgm:presLayoutVars>
          <dgm:bulletEnabled val="1"/>
        </dgm:presLayoutVars>
      </dgm:prSet>
      <dgm:spPr/>
    </dgm:pt>
    <dgm:pt modelId="{D7815FF3-1762-4655-A877-D254A628F88F}" type="pres">
      <dgm:prSet presAssocID="{9A762C62-8CB4-4DC3-B170-49F5B90E1F72}" presName="circleA" presStyleLbl="node1" presStyleIdx="2" presStyleCnt="4" custLinFactNeighborX="-76499" custLinFactNeighborY="5883"/>
      <dgm:spPr>
        <a:solidFill>
          <a:srgbClr val="740074"/>
        </a:solidFill>
      </dgm:spPr>
    </dgm:pt>
    <dgm:pt modelId="{F977A1E4-0016-4C88-9A6A-869BA083BD9E}" type="pres">
      <dgm:prSet presAssocID="{9A762C62-8CB4-4DC3-B170-49F5B90E1F72}" presName="spaceA" presStyleCnt="0"/>
      <dgm:spPr/>
    </dgm:pt>
    <dgm:pt modelId="{B2468D83-CC17-4286-9E44-1AB38087093D}" type="pres">
      <dgm:prSet presAssocID="{DCA30BE8-4C97-4E57-BF34-C620BCB5230C}" presName="space" presStyleCnt="0"/>
      <dgm:spPr/>
    </dgm:pt>
    <dgm:pt modelId="{3FE07A4D-AB40-43D5-8346-BDDF4D3576F9}" type="pres">
      <dgm:prSet presAssocID="{449692CD-9AF7-4CEA-91DD-513C9E26D426}" presName="compositeB" presStyleCnt="0"/>
      <dgm:spPr/>
    </dgm:pt>
    <dgm:pt modelId="{1BB6A270-D800-4D4F-BA59-3FB50309D511}" type="pres">
      <dgm:prSet presAssocID="{449692CD-9AF7-4CEA-91DD-513C9E26D426}" presName="textB" presStyleLbl="revTx" presStyleIdx="3" presStyleCnt="4" custScaleX="300360" custLinFactNeighborX="-16681">
        <dgm:presLayoutVars>
          <dgm:bulletEnabled val="1"/>
        </dgm:presLayoutVars>
      </dgm:prSet>
      <dgm:spPr/>
    </dgm:pt>
    <dgm:pt modelId="{0948B396-2380-42F7-ABF7-D79E83F80FE3}" type="pres">
      <dgm:prSet presAssocID="{449692CD-9AF7-4CEA-91DD-513C9E26D426}" presName="circleB" presStyleLbl="node1" presStyleIdx="3" presStyleCnt="4" custLinFactNeighborX="-44543" custLinFactNeighborY="8824"/>
      <dgm:spPr>
        <a:solidFill>
          <a:srgbClr val="740074"/>
        </a:solidFill>
      </dgm:spPr>
    </dgm:pt>
    <dgm:pt modelId="{AB922505-D657-4CD8-8872-7D6CA73E2530}" type="pres">
      <dgm:prSet presAssocID="{449692CD-9AF7-4CEA-91DD-513C9E26D426}" presName="spaceB" presStyleCnt="0"/>
      <dgm:spPr/>
    </dgm:pt>
  </dgm:ptLst>
  <dgm:cxnLst>
    <dgm:cxn modelId="{9BEE6F26-84AC-4F76-A5BE-5B9A4E8BDA6B}" srcId="{66532902-2943-403B-AF0C-D540680451B2}" destId="{9CF6301B-ACC7-4A2B-910E-D0DF1FA49F3D}" srcOrd="1" destOrd="0" parTransId="{056154F5-85B8-4152-B729-2A18B6495695}" sibTransId="{A96A1266-440E-4D09-8214-58F13747A28B}"/>
    <dgm:cxn modelId="{4DEE5740-C4ED-4000-B6E7-091BF14CB426}" srcId="{66532902-2943-403B-AF0C-D540680451B2}" destId="{449692CD-9AF7-4CEA-91DD-513C9E26D426}" srcOrd="3" destOrd="0" parTransId="{B2449597-7A0A-4309-A6F4-CF9E2707C11A}" sibTransId="{45806F31-160A-4B71-ADC2-DD64F34C9BA0}"/>
    <dgm:cxn modelId="{55213664-7850-420D-856B-E13F24D86BA0}" type="presOf" srcId="{9CF6301B-ACC7-4A2B-910E-D0DF1FA49F3D}" destId="{896F5959-9193-428B-B74E-C2A9C6F4CE4A}" srcOrd="0" destOrd="0" presId="urn:microsoft.com/office/officeart/2005/8/layout/hProcess11"/>
    <dgm:cxn modelId="{DA5CC76B-0D0C-4A1F-B5C9-BA93B9A7C31C}" type="presOf" srcId="{449692CD-9AF7-4CEA-91DD-513C9E26D426}" destId="{1BB6A270-D800-4D4F-BA59-3FB50309D511}" srcOrd="0" destOrd="0" presId="urn:microsoft.com/office/officeart/2005/8/layout/hProcess11"/>
    <dgm:cxn modelId="{15479485-6E87-4C23-A1CA-9E5CF7084EE6}" srcId="{66532902-2943-403B-AF0C-D540680451B2}" destId="{9A3CE1A3-FCED-4D19-90D2-35AE563E4D75}" srcOrd="0" destOrd="0" parTransId="{E21085CF-FC8C-4CFD-A9F5-0AF7C517164A}" sibTransId="{B95DD34B-3412-414D-8721-5612179BAC21}"/>
    <dgm:cxn modelId="{7D5A5B8B-772A-4FC1-A6AA-57749487DC24}" type="presOf" srcId="{66532902-2943-403B-AF0C-D540680451B2}" destId="{4176BC06-EF47-4BFE-92DE-E6C49DF025AD}" srcOrd="0" destOrd="0" presId="urn:microsoft.com/office/officeart/2005/8/layout/hProcess11"/>
    <dgm:cxn modelId="{251835AF-DCF4-46F9-A8FD-4888A4C46A40}" type="presOf" srcId="{9A762C62-8CB4-4DC3-B170-49F5B90E1F72}" destId="{95F75F58-6E1C-4909-AE10-2C0959B75C9B}" srcOrd="0" destOrd="0" presId="urn:microsoft.com/office/officeart/2005/8/layout/hProcess11"/>
    <dgm:cxn modelId="{AEFABCC5-8599-44B1-BE77-B6DAEA564ECC}" type="presOf" srcId="{9A3CE1A3-FCED-4D19-90D2-35AE563E4D75}" destId="{0EA6CA1E-011D-4CDF-B581-E3F316FD8849}" srcOrd="0" destOrd="0" presId="urn:microsoft.com/office/officeart/2005/8/layout/hProcess11"/>
    <dgm:cxn modelId="{8214EAEA-2F3C-4CCC-AD66-EDBF9ECCC182}" srcId="{66532902-2943-403B-AF0C-D540680451B2}" destId="{9A762C62-8CB4-4DC3-B170-49F5B90E1F72}" srcOrd="2" destOrd="0" parTransId="{9BD7E873-F42B-44DB-BE92-550F1B5D161D}" sibTransId="{DCA30BE8-4C97-4E57-BF34-C620BCB5230C}"/>
    <dgm:cxn modelId="{536D6D48-0886-4845-8E88-D0888E787EBF}" type="presParOf" srcId="{4176BC06-EF47-4BFE-92DE-E6C49DF025AD}" destId="{C4BE82D1-1253-4996-8FA5-293BB6460CE2}" srcOrd="0" destOrd="0" presId="urn:microsoft.com/office/officeart/2005/8/layout/hProcess11"/>
    <dgm:cxn modelId="{5F31CCF5-F99A-4C61-AD8F-C2AB8C1228E7}" type="presParOf" srcId="{4176BC06-EF47-4BFE-92DE-E6C49DF025AD}" destId="{C37BD908-2E0A-4F79-BB99-EFA7D3D226DB}" srcOrd="1" destOrd="0" presId="urn:microsoft.com/office/officeart/2005/8/layout/hProcess11"/>
    <dgm:cxn modelId="{24B10523-B33E-4296-B93A-7AB5FE4ADCF4}" type="presParOf" srcId="{C37BD908-2E0A-4F79-BB99-EFA7D3D226DB}" destId="{AAC63D31-F62E-4200-A9CB-CC22D757FAA5}" srcOrd="0" destOrd="0" presId="urn:microsoft.com/office/officeart/2005/8/layout/hProcess11"/>
    <dgm:cxn modelId="{8A5EED90-64FA-4209-8B14-50FAA47A1472}" type="presParOf" srcId="{AAC63D31-F62E-4200-A9CB-CC22D757FAA5}" destId="{0EA6CA1E-011D-4CDF-B581-E3F316FD8849}" srcOrd="0" destOrd="0" presId="urn:microsoft.com/office/officeart/2005/8/layout/hProcess11"/>
    <dgm:cxn modelId="{9494AB34-E4B2-4C47-92CD-33FFAF18F757}" type="presParOf" srcId="{AAC63D31-F62E-4200-A9CB-CC22D757FAA5}" destId="{2BF2322E-FCE8-48E6-8B4E-F37CF19AFFEB}" srcOrd="1" destOrd="0" presId="urn:microsoft.com/office/officeart/2005/8/layout/hProcess11"/>
    <dgm:cxn modelId="{2C28F67A-C516-4DE3-8D47-1036441C38F3}" type="presParOf" srcId="{AAC63D31-F62E-4200-A9CB-CC22D757FAA5}" destId="{9F97FF3C-1418-406F-8FEB-4374520F65E1}" srcOrd="2" destOrd="0" presId="urn:microsoft.com/office/officeart/2005/8/layout/hProcess11"/>
    <dgm:cxn modelId="{3F1AB1FD-EBFD-494F-B357-30C00A592483}" type="presParOf" srcId="{C37BD908-2E0A-4F79-BB99-EFA7D3D226DB}" destId="{BF85B101-69A0-4D75-810E-E2EBEFDB4B86}" srcOrd="1" destOrd="0" presId="urn:microsoft.com/office/officeart/2005/8/layout/hProcess11"/>
    <dgm:cxn modelId="{D76C5248-B45F-493A-9670-6B45E49F63F0}" type="presParOf" srcId="{C37BD908-2E0A-4F79-BB99-EFA7D3D226DB}" destId="{321210AC-BB8C-4E12-BF8E-B5467848834F}" srcOrd="2" destOrd="0" presId="urn:microsoft.com/office/officeart/2005/8/layout/hProcess11"/>
    <dgm:cxn modelId="{9465B864-25F8-4E0F-9DA2-46296451FB4D}" type="presParOf" srcId="{321210AC-BB8C-4E12-BF8E-B5467848834F}" destId="{896F5959-9193-428B-B74E-C2A9C6F4CE4A}" srcOrd="0" destOrd="0" presId="urn:microsoft.com/office/officeart/2005/8/layout/hProcess11"/>
    <dgm:cxn modelId="{503A3CAB-A44A-445F-BAB6-9564D44B07EF}" type="presParOf" srcId="{321210AC-BB8C-4E12-BF8E-B5467848834F}" destId="{4245E781-D412-412F-8746-430E4D3FDA10}" srcOrd="1" destOrd="0" presId="urn:microsoft.com/office/officeart/2005/8/layout/hProcess11"/>
    <dgm:cxn modelId="{436B4AED-1290-43A8-9F3E-BF1E12456621}" type="presParOf" srcId="{321210AC-BB8C-4E12-BF8E-B5467848834F}" destId="{FEC456EB-9139-42BD-B295-B84AA29B2371}" srcOrd="2" destOrd="0" presId="urn:microsoft.com/office/officeart/2005/8/layout/hProcess11"/>
    <dgm:cxn modelId="{3457DD59-E006-4FE5-BBD0-F7FE91F68CDE}" type="presParOf" srcId="{C37BD908-2E0A-4F79-BB99-EFA7D3D226DB}" destId="{D4CB3E4A-640C-4C49-BCEF-C1CB03A25A1B}" srcOrd="3" destOrd="0" presId="urn:microsoft.com/office/officeart/2005/8/layout/hProcess11"/>
    <dgm:cxn modelId="{5D0595E6-2621-4838-AC69-97D51D04B2E3}" type="presParOf" srcId="{C37BD908-2E0A-4F79-BB99-EFA7D3D226DB}" destId="{2C0FA912-0E54-4574-8964-87824DA7D3A0}" srcOrd="4" destOrd="0" presId="urn:microsoft.com/office/officeart/2005/8/layout/hProcess11"/>
    <dgm:cxn modelId="{18B47AE5-E191-435A-8F81-8F25A1F80901}" type="presParOf" srcId="{2C0FA912-0E54-4574-8964-87824DA7D3A0}" destId="{95F75F58-6E1C-4909-AE10-2C0959B75C9B}" srcOrd="0" destOrd="0" presId="urn:microsoft.com/office/officeart/2005/8/layout/hProcess11"/>
    <dgm:cxn modelId="{E79DB9B9-17E9-4986-A170-8157504F908A}" type="presParOf" srcId="{2C0FA912-0E54-4574-8964-87824DA7D3A0}" destId="{D7815FF3-1762-4655-A877-D254A628F88F}" srcOrd="1" destOrd="0" presId="urn:microsoft.com/office/officeart/2005/8/layout/hProcess11"/>
    <dgm:cxn modelId="{AC3B7181-B7FE-4623-BD74-218CD5356A1B}" type="presParOf" srcId="{2C0FA912-0E54-4574-8964-87824DA7D3A0}" destId="{F977A1E4-0016-4C88-9A6A-869BA083BD9E}" srcOrd="2" destOrd="0" presId="urn:microsoft.com/office/officeart/2005/8/layout/hProcess11"/>
    <dgm:cxn modelId="{442EEF8A-E9CF-4221-AC31-7A62C6A2F921}" type="presParOf" srcId="{C37BD908-2E0A-4F79-BB99-EFA7D3D226DB}" destId="{B2468D83-CC17-4286-9E44-1AB38087093D}" srcOrd="5" destOrd="0" presId="urn:microsoft.com/office/officeart/2005/8/layout/hProcess11"/>
    <dgm:cxn modelId="{773E7F50-AAA6-4EB8-9655-6B7FCDF8A137}" type="presParOf" srcId="{C37BD908-2E0A-4F79-BB99-EFA7D3D226DB}" destId="{3FE07A4D-AB40-43D5-8346-BDDF4D3576F9}" srcOrd="6" destOrd="0" presId="urn:microsoft.com/office/officeart/2005/8/layout/hProcess11"/>
    <dgm:cxn modelId="{F537C2B5-1B0D-45E4-AC6C-E74F2BB03B9E}" type="presParOf" srcId="{3FE07A4D-AB40-43D5-8346-BDDF4D3576F9}" destId="{1BB6A270-D800-4D4F-BA59-3FB50309D511}" srcOrd="0" destOrd="0" presId="urn:microsoft.com/office/officeart/2005/8/layout/hProcess11"/>
    <dgm:cxn modelId="{4DBE98C2-B5BF-4147-BCD0-96F5EE949FCA}" type="presParOf" srcId="{3FE07A4D-AB40-43D5-8346-BDDF4D3576F9}" destId="{0948B396-2380-42F7-ABF7-D79E83F80FE3}" srcOrd="1" destOrd="0" presId="urn:microsoft.com/office/officeart/2005/8/layout/hProcess11"/>
    <dgm:cxn modelId="{C8C1AB6F-6E2F-4566-AD6A-62EF20A47075}" type="presParOf" srcId="{3FE07A4D-AB40-43D5-8346-BDDF4D3576F9}" destId="{AB922505-D657-4CD8-8872-7D6CA73E253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669A94-F989-4290-992C-970C3C0F8293}" type="doc">
      <dgm:prSet loTypeId="urn:microsoft.com/office/officeart/2005/8/layout/process2" loCatId="process" qsTypeId="urn:microsoft.com/office/officeart/2005/8/quickstyle/simple1" qsCatId="simple" csTypeId="urn:microsoft.com/office/officeart/2005/8/colors/accent4_3" csCatId="accent4" phldr="1"/>
      <dgm:spPr/>
      <dgm:t>
        <a:bodyPr/>
        <a:lstStyle/>
        <a:p>
          <a:endParaRPr lang="en-US"/>
        </a:p>
      </dgm:t>
    </dgm:pt>
    <dgm:pt modelId="{410CC744-20A6-4B78-BF4E-03474358A00A}">
      <dgm:prSet phldrT="[Text]"/>
      <dgm:spPr>
        <a:xfrm>
          <a:off x="1041103" y="0"/>
          <a:ext cx="1825252" cy="1014028"/>
        </a:xfrm>
        <a:prstGeom prst="roundRect">
          <a:avLst>
            <a:gd name="adj" fmla="val 10000"/>
          </a:avLst>
        </a:prstGeom>
      </dgm:spPr>
      <dgm:t>
        <a:bodyPr/>
        <a:lstStyle/>
        <a:p>
          <a:pPr>
            <a:buNone/>
          </a:pPr>
          <a:r>
            <a:rPr lang="en-US" dirty="0">
              <a:latin typeface="+mj-lt"/>
              <a:ea typeface="+mn-ea"/>
              <a:cs typeface="+mn-cs"/>
            </a:rPr>
            <a:t>Complete 1</a:t>
          </a:r>
          <a:r>
            <a:rPr lang="en-US" baseline="30000" dirty="0">
              <a:latin typeface="+mj-lt"/>
              <a:ea typeface="+mn-ea"/>
              <a:cs typeface="+mn-cs"/>
            </a:rPr>
            <a:t>st</a:t>
          </a:r>
          <a:r>
            <a:rPr lang="en-US" dirty="0">
              <a:latin typeface="+mj-lt"/>
              <a:ea typeface="+mn-ea"/>
              <a:cs typeface="+mn-cs"/>
            </a:rPr>
            <a:t> part of coversheet</a:t>
          </a:r>
        </a:p>
      </dgm:t>
    </dgm:pt>
    <dgm:pt modelId="{A9319261-171D-460F-BD58-78B09E075644}" type="parTrans" cxnId="{D01D5590-3D66-40F2-A3DF-5E87EA2F2FE8}">
      <dgm:prSet/>
      <dgm:spPr/>
      <dgm:t>
        <a:bodyPr/>
        <a:lstStyle/>
        <a:p>
          <a:endParaRPr lang="en-US"/>
        </a:p>
      </dgm:t>
    </dgm:pt>
    <dgm:pt modelId="{7400C3AD-BDE7-4CCB-8A2F-5F9C526E4D88}" type="sibTrans" cxnId="{D01D5590-3D66-40F2-A3DF-5E87EA2F2FE8}">
      <dgm:prSet/>
      <dgm:spPr>
        <a:xfrm rot="5400829">
          <a:off x="1823174" y="959726"/>
          <a:ext cx="260781" cy="456313"/>
        </a:xfrm>
        <a:prstGeom prst="rightArrow">
          <a:avLst>
            <a:gd name="adj1" fmla="val 60000"/>
            <a:gd name="adj2" fmla="val 50000"/>
          </a:avLst>
        </a:prstGeom>
      </dgm:spPr>
      <dgm:t>
        <a:bodyPr/>
        <a:lstStyle/>
        <a:p>
          <a:pPr>
            <a:buNone/>
          </a:pPr>
          <a:endParaRPr lang="en-US" dirty="0">
            <a:solidFill>
              <a:sysClr val="window" lastClr="FFFFFF"/>
            </a:solidFill>
            <a:latin typeface="Gill Sans MT" panose="020B0502020104020203"/>
            <a:ea typeface="+mn-ea"/>
            <a:cs typeface="+mn-cs"/>
          </a:endParaRPr>
        </a:p>
      </dgm:t>
    </dgm:pt>
    <dgm:pt modelId="{84058839-F9A6-4786-A8DF-340B31803433}">
      <dgm:prSet phldrT="[Text]"/>
      <dgm:spPr>
        <a:xfrm>
          <a:off x="1040774" y="1361737"/>
          <a:ext cx="1825252" cy="1014028"/>
        </a:xfrm>
        <a:prstGeom prst="roundRect">
          <a:avLst>
            <a:gd name="adj" fmla="val 10000"/>
          </a:avLst>
        </a:prstGeom>
      </dgm:spPr>
      <dgm:t>
        <a:bodyPr/>
        <a:lstStyle/>
        <a:p>
          <a:pPr>
            <a:buNone/>
          </a:pPr>
          <a:r>
            <a:rPr lang="en-US">
              <a:latin typeface="+mj-lt"/>
              <a:ea typeface="+mn-ea"/>
              <a:cs typeface="+mn-cs"/>
            </a:rPr>
            <a:t>Review ICF</a:t>
          </a:r>
          <a:endParaRPr lang="en-US" dirty="0">
            <a:latin typeface="+mj-lt"/>
            <a:ea typeface="+mn-ea"/>
            <a:cs typeface="+mn-cs"/>
          </a:endParaRPr>
        </a:p>
      </dgm:t>
    </dgm:pt>
    <dgm:pt modelId="{74842547-92AA-459A-98F7-B2C0EF8807E5}" type="parTrans" cxnId="{E37082AF-EAA2-4C93-ACC7-B5AB67F9E11C}">
      <dgm:prSet/>
      <dgm:spPr/>
      <dgm:t>
        <a:bodyPr/>
        <a:lstStyle/>
        <a:p>
          <a:endParaRPr lang="en-US"/>
        </a:p>
      </dgm:t>
    </dgm:pt>
    <dgm:pt modelId="{112CA0DD-A6DC-4796-9D37-AB0BCE5C27A8}" type="sibTrans" cxnId="{E37082AF-EAA2-4C93-ACC7-B5AB67F9E11C}">
      <dgm:prSet/>
      <dgm:spPr>
        <a:xfrm rot="5384267">
          <a:off x="1706359" y="2482130"/>
          <a:ext cx="501786" cy="456313"/>
        </a:xfrm>
        <a:prstGeom prst="rightArrow">
          <a:avLst>
            <a:gd name="adj1" fmla="val 60000"/>
            <a:gd name="adj2" fmla="val 50000"/>
          </a:avLst>
        </a:prstGeom>
      </dgm:spPr>
      <dgm:t>
        <a:bodyPr/>
        <a:lstStyle/>
        <a:p>
          <a:pPr>
            <a:buNone/>
          </a:pPr>
          <a:endParaRPr lang="en-US" dirty="0">
            <a:solidFill>
              <a:sysClr val="window" lastClr="FFFFFF"/>
            </a:solidFill>
            <a:latin typeface="Gill Sans MT" panose="020B0502020104020203"/>
            <a:ea typeface="+mn-ea"/>
            <a:cs typeface="+mn-cs"/>
          </a:endParaRPr>
        </a:p>
      </dgm:t>
    </dgm:pt>
    <dgm:pt modelId="{A084F6E2-175E-4670-B7A5-ACAFF1F0D406}">
      <dgm:prSet phldrT="[Text]"/>
      <dgm:spPr>
        <a:xfrm>
          <a:off x="1048477" y="3044807"/>
          <a:ext cx="1825252" cy="1014028"/>
        </a:xfrm>
        <a:prstGeom prst="roundRect">
          <a:avLst>
            <a:gd name="adj" fmla="val 10000"/>
          </a:avLst>
        </a:prstGeom>
      </dgm:spPr>
      <dgm:t>
        <a:bodyPr/>
        <a:lstStyle/>
        <a:p>
          <a:pPr>
            <a:buNone/>
          </a:pPr>
          <a:r>
            <a:rPr lang="en-US" dirty="0">
              <a:latin typeface="+mj-lt"/>
              <a:ea typeface="+mn-ea"/>
              <a:cs typeface="+mn-cs"/>
            </a:rPr>
            <a:t>Assess Comprehension</a:t>
          </a:r>
        </a:p>
      </dgm:t>
    </dgm:pt>
    <dgm:pt modelId="{22B017B3-7970-4869-8BE1-B0FB4513883A}" type="parTrans" cxnId="{16FC5521-43B1-43D2-93D1-BF3B53F57228}">
      <dgm:prSet/>
      <dgm:spPr/>
      <dgm:t>
        <a:bodyPr/>
        <a:lstStyle/>
        <a:p>
          <a:endParaRPr lang="en-US"/>
        </a:p>
      </dgm:t>
    </dgm:pt>
    <dgm:pt modelId="{0E98C7FF-8A19-46A1-B277-9118B23E9099}" type="sibTrans" cxnId="{16FC5521-43B1-43D2-93D1-BF3B53F57228}">
      <dgm:prSet/>
      <dgm:spPr>
        <a:xfrm rot="5400000">
          <a:off x="1770973" y="4084187"/>
          <a:ext cx="380260" cy="456313"/>
        </a:xfrm>
        <a:prstGeom prst="rightArrow">
          <a:avLst>
            <a:gd name="adj1" fmla="val 60000"/>
            <a:gd name="adj2" fmla="val 50000"/>
          </a:avLst>
        </a:prstGeom>
      </dgm:spPr>
      <dgm:t>
        <a:bodyPr/>
        <a:lstStyle/>
        <a:p>
          <a:pPr>
            <a:buNone/>
          </a:pPr>
          <a:endParaRPr lang="en-US" dirty="0">
            <a:solidFill>
              <a:sysClr val="window" lastClr="FFFFFF"/>
            </a:solidFill>
            <a:latin typeface="Gill Sans MT" panose="020B0502020104020203"/>
            <a:ea typeface="+mn-ea"/>
            <a:cs typeface="+mn-cs"/>
          </a:endParaRPr>
        </a:p>
      </dgm:t>
    </dgm:pt>
    <dgm:pt modelId="{8FBFF75D-050A-4563-9CE8-F593D4C860EF}">
      <dgm:prSet phldrT="[Text]"/>
      <dgm:spPr>
        <a:xfrm>
          <a:off x="1048477" y="4565851"/>
          <a:ext cx="1825252" cy="1014028"/>
        </a:xfrm>
        <a:prstGeom prst="roundRect">
          <a:avLst>
            <a:gd name="adj" fmla="val 10000"/>
          </a:avLst>
        </a:prstGeom>
      </dgm:spPr>
      <dgm:t>
        <a:bodyPr/>
        <a:lstStyle/>
        <a:p>
          <a:pPr>
            <a:buNone/>
          </a:pPr>
          <a:r>
            <a:rPr lang="en-US" dirty="0">
              <a:latin typeface="+mj-lt"/>
              <a:ea typeface="+mn-ea"/>
              <a:cs typeface="+mn-cs"/>
            </a:rPr>
            <a:t>Complete 2</a:t>
          </a:r>
          <a:r>
            <a:rPr lang="en-US" baseline="30000" dirty="0">
              <a:latin typeface="+mj-lt"/>
              <a:ea typeface="+mn-ea"/>
              <a:cs typeface="+mn-cs"/>
            </a:rPr>
            <a:t>nd</a:t>
          </a:r>
          <a:r>
            <a:rPr lang="en-US" dirty="0">
              <a:latin typeface="+mj-lt"/>
              <a:ea typeface="+mn-ea"/>
              <a:cs typeface="+mn-cs"/>
            </a:rPr>
            <a:t> part of Coversheet</a:t>
          </a:r>
        </a:p>
      </dgm:t>
    </dgm:pt>
    <dgm:pt modelId="{02BC2B7B-1B5C-43EB-AEA7-266971DEB0D9}" type="parTrans" cxnId="{F896979A-6CA0-445A-B549-44298953E723}">
      <dgm:prSet/>
      <dgm:spPr/>
      <dgm:t>
        <a:bodyPr/>
        <a:lstStyle/>
        <a:p>
          <a:endParaRPr lang="en-US"/>
        </a:p>
      </dgm:t>
    </dgm:pt>
    <dgm:pt modelId="{B2AF0365-1716-46AD-87E2-8C8D84A0C50B}" type="sibTrans" cxnId="{F896979A-6CA0-445A-B549-44298953E723}">
      <dgm:prSet/>
      <dgm:spPr/>
      <dgm:t>
        <a:bodyPr/>
        <a:lstStyle/>
        <a:p>
          <a:endParaRPr lang="en-US"/>
        </a:p>
      </dgm:t>
    </dgm:pt>
    <dgm:pt modelId="{C8118C3E-A5C2-4DA3-BECE-C5A250367187}" type="pres">
      <dgm:prSet presAssocID="{28669A94-F989-4290-992C-970C3C0F8293}" presName="linearFlow" presStyleCnt="0">
        <dgm:presLayoutVars>
          <dgm:resizeHandles val="exact"/>
        </dgm:presLayoutVars>
      </dgm:prSet>
      <dgm:spPr/>
    </dgm:pt>
    <dgm:pt modelId="{3768B738-2528-41A4-A9D2-36379FF3330A}" type="pres">
      <dgm:prSet presAssocID="{410CC744-20A6-4B78-BF4E-03474358A00A}" presName="node" presStyleLbl="node1" presStyleIdx="0" presStyleCnt="4" custLinFactNeighborX="-808" custLinFactNeighborY="-538">
        <dgm:presLayoutVars>
          <dgm:bulletEnabled val="1"/>
        </dgm:presLayoutVars>
      </dgm:prSet>
      <dgm:spPr/>
    </dgm:pt>
    <dgm:pt modelId="{C6EDD528-E180-44CC-BB97-FFAC9ACEB70C}" type="pres">
      <dgm:prSet presAssocID="{7400C3AD-BDE7-4CCB-8A2F-5F9C526E4D88}" presName="sibTrans" presStyleLbl="sibTrans2D1" presStyleIdx="0" presStyleCnt="3"/>
      <dgm:spPr/>
    </dgm:pt>
    <dgm:pt modelId="{8A679E88-25CC-4227-9C25-D31DC24E1635}" type="pres">
      <dgm:prSet presAssocID="{7400C3AD-BDE7-4CCB-8A2F-5F9C526E4D88}" presName="connectorText" presStyleLbl="sibTrans2D1" presStyleIdx="0" presStyleCnt="3"/>
      <dgm:spPr/>
    </dgm:pt>
    <dgm:pt modelId="{CE0E9645-9094-4094-A1B4-3D9D9F293749}" type="pres">
      <dgm:prSet presAssocID="{84058839-F9A6-4786-A8DF-340B31803433}" presName="node" presStyleLbl="node1" presStyleIdx="1" presStyleCnt="4" custLinFactNeighborX="-826" custLinFactNeighborY="-31958">
        <dgm:presLayoutVars>
          <dgm:bulletEnabled val="1"/>
        </dgm:presLayoutVars>
      </dgm:prSet>
      <dgm:spPr/>
    </dgm:pt>
    <dgm:pt modelId="{5CE39629-796C-4453-BD7A-27878302CBF1}" type="pres">
      <dgm:prSet presAssocID="{112CA0DD-A6DC-4796-9D37-AB0BCE5C27A8}" presName="sibTrans" presStyleLbl="sibTrans2D1" presStyleIdx="1" presStyleCnt="3"/>
      <dgm:spPr/>
    </dgm:pt>
    <dgm:pt modelId="{D552A349-F0CC-4A9A-8962-4A0002592C37}" type="pres">
      <dgm:prSet presAssocID="{112CA0DD-A6DC-4796-9D37-AB0BCE5C27A8}" presName="connectorText" presStyleLbl="sibTrans2D1" presStyleIdx="1" presStyleCnt="3"/>
      <dgm:spPr/>
    </dgm:pt>
    <dgm:pt modelId="{A0D0CA9F-9C99-4ED4-AAD5-4B4F4BBBF3FF}" type="pres">
      <dgm:prSet presAssocID="{A084F6E2-175E-4670-B7A5-ACAFF1F0D406}" presName="node" presStyleLbl="node1" presStyleIdx="2" presStyleCnt="4" custLinFactNeighborX="-404" custLinFactNeighborY="-1">
        <dgm:presLayoutVars>
          <dgm:bulletEnabled val="1"/>
        </dgm:presLayoutVars>
      </dgm:prSet>
      <dgm:spPr/>
    </dgm:pt>
    <dgm:pt modelId="{CA07C160-30BE-47E8-B4DA-844B918D35CF}" type="pres">
      <dgm:prSet presAssocID="{0E98C7FF-8A19-46A1-B277-9118B23E9099}" presName="sibTrans" presStyleLbl="sibTrans2D1" presStyleIdx="2" presStyleCnt="3"/>
      <dgm:spPr/>
    </dgm:pt>
    <dgm:pt modelId="{9D151AD8-6E4C-4D2D-9658-9EBB008DFF78}" type="pres">
      <dgm:prSet presAssocID="{0E98C7FF-8A19-46A1-B277-9118B23E9099}" presName="connectorText" presStyleLbl="sibTrans2D1" presStyleIdx="2" presStyleCnt="3"/>
      <dgm:spPr/>
    </dgm:pt>
    <dgm:pt modelId="{84D1E6CC-EA59-4E77-8FAC-CFC4C802A591}" type="pres">
      <dgm:prSet presAssocID="{8FBFF75D-050A-4563-9CE8-F593D4C860EF}" presName="node" presStyleLbl="node1" presStyleIdx="3" presStyleCnt="4" custLinFactNeighborX="-404" custLinFactNeighborY="-1">
        <dgm:presLayoutVars>
          <dgm:bulletEnabled val="1"/>
        </dgm:presLayoutVars>
      </dgm:prSet>
      <dgm:spPr/>
    </dgm:pt>
  </dgm:ptLst>
  <dgm:cxnLst>
    <dgm:cxn modelId="{FAE5D412-5BB2-4E14-8698-353F2344B302}" type="presOf" srcId="{410CC744-20A6-4B78-BF4E-03474358A00A}" destId="{3768B738-2528-41A4-A9D2-36379FF3330A}" srcOrd="0" destOrd="0" presId="urn:microsoft.com/office/officeart/2005/8/layout/process2"/>
    <dgm:cxn modelId="{C2CD591E-F826-4D69-879B-9B563E5EC4BF}" type="presOf" srcId="{8FBFF75D-050A-4563-9CE8-F593D4C860EF}" destId="{84D1E6CC-EA59-4E77-8FAC-CFC4C802A591}" srcOrd="0" destOrd="0" presId="urn:microsoft.com/office/officeart/2005/8/layout/process2"/>
    <dgm:cxn modelId="{16FC5521-43B1-43D2-93D1-BF3B53F57228}" srcId="{28669A94-F989-4290-992C-970C3C0F8293}" destId="{A084F6E2-175E-4670-B7A5-ACAFF1F0D406}" srcOrd="2" destOrd="0" parTransId="{22B017B3-7970-4869-8BE1-B0FB4513883A}" sibTransId="{0E98C7FF-8A19-46A1-B277-9118B23E9099}"/>
    <dgm:cxn modelId="{B00C8F37-9837-4E34-8E67-77C1185C969C}" type="presOf" srcId="{84058839-F9A6-4786-A8DF-340B31803433}" destId="{CE0E9645-9094-4094-A1B4-3D9D9F293749}" srcOrd="0" destOrd="0" presId="urn:microsoft.com/office/officeart/2005/8/layout/process2"/>
    <dgm:cxn modelId="{C23F555D-9074-407C-975E-4607913D0D2D}" type="presOf" srcId="{7400C3AD-BDE7-4CCB-8A2F-5F9C526E4D88}" destId="{8A679E88-25CC-4227-9C25-D31DC24E1635}" srcOrd="1" destOrd="0" presId="urn:microsoft.com/office/officeart/2005/8/layout/process2"/>
    <dgm:cxn modelId="{F9D4D741-7E9B-4FE3-98F3-03CB66F29E6F}" type="presOf" srcId="{28669A94-F989-4290-992C-970C3C0F8293}" destId="{C8118C3E-A5C2-4DA3-BECE-C5A250367187}" srcOrd="0" destOrd="0" presId="urn:microsoft.com/office/officeart/2005/8/layout/process2"/>
    <dgm:cxn modelId="{D01D5590-3D66-40F2-A3DF-5E87EA2F2FE8}" srcId="{28669A94-F989-4290-992C-970C3C0F8293}" destId="{410CC744-20A6-4B78-BF4E-03474358A00A}" srcOrd="0" destOrd="0" parTransId="{A9319261-171D-460F-BD58-78B09E075644}" sibTransId="{7400C3AD-BDE7-4CCB-8A2F-5F9C526E4D88}"/>
    <dgm:cxn modelId="{F896979A-6CA0-445A-B549-44298953E723}" srcId="{28669A94-F989-4290-992C-970C3C0F8293}" destId="{8FBFF75D-050A-4563-9CE8-F593D4C860EF}" srcOrd="3" destOrd="0" parTransId="{02BC2B7B-1B5C-43EB-AEA7-266971DEB0D9}" sibTransId="{B2AF0365-1716-46AD-87E2-8C8D84A0C50B}"/>
    <dgm:cxn modelId="{725679AD-3001-4FA9-AB50-6473391DADE4}" type="presOf" srcId="{112CA0DD-A6DC-4796-9D37-AB0BCE5C27A8}" destId="{5CE39629-796C-4453-BD7A-27878302CBF1}" srcOrd="0" destOrd="0" presId="urn:microsoft.com/office/officeart/2005/8/layout/process2"/>
    <dgm:cxn modelId="{E37082AF-EAA2-4C93-ACC7-B5AB67F9E11C}" srcId="{28669A94-F989-4290-992C-970C3C0F8293}" destId="{84058839-F9A6-4786-A8DF-340B31803433}" srcOrd="1" destOrd="0" parTransId="{74842547-92AA-459A-98F7-B2C0EF8807E5}" sibTransId="{112CA0DD-A6DC-4796-9D37-AB0BCE5C27A8}"/>
    <dgm:cxn modelId="{59E64AB5-D10F-4AE6-9717-5FC1C598E5B2}" type="presOf" srcId="{112CA0DD-A6DC-4796-9D37-AB0BCE5C27A8}" destId="{D552A349-F0CC-4A9A-8962-4A0002592C37}" srcOrd="1" destOrd="0" presId="urn:microsoft.com/office/officeart/2005/8/layout/process2"/>
    <dgm:cxn modelId="{EDCB5DB9-7D01-44D3-A0CA-4ED7D3EEAB77}" type="presOf" srcId="{7400C3AD-BDE7-4CCB-8A2F-5F9C526E4D88}" destId="{C6EDD528-E180-44CC-BB97-FFAC9ACEB70C}" srcOrd="0" destOrd="0" presId="urn:microsoft.com/office/officeart/2005/8/layout/process2"/>
    <dgm:cxn modelId="{83A278D9-AFC1-42C3-B3D8-4A206F4A0C6E}" type="presOf" srcId="{0E98C7FF-8A19-46A1-B277-9118B23E9099}" destId="{9D151AD8-6E4C-4D2D-9658-9EBB008DFF78}" srcOrd="1" destOrd="0" presId="urn:microsoft.com/office/officeart/2005/8/layout/process2"/>
    <dgm:cxn modelId="{C62087DE-EEF8-40B3-81AB-1398BCFFADD0}" type="presOf" srcId="{0E98C7FF-8A19-46A1-B277-9118B23E9099}" destId="{CA07C160-30BE-47E8-B4DA-844B918D35CF}" srcOrd="0" destOrd="0" presId="urn:microsoft.com/office/officeart/2005/8/layout/process2"/>
    <dgm:cxn modelId="{F2AD0BE0-551E-4787-A1E9-89FE062404B2}" type="presOf" srcId="{A084F6E2-175E-4670-B7A5-ACAFF1F0D406}" destId="{A0D0CA9F-9C99-4ED4-AAD5-4B4F4BBBF3FF}" srcOrd="0" destOrd="0" presId="urn:microsoft.com/office/officeart/2005/8/layout/process2"/>
    <dgm:cxn modelId="{E1FA15DB-A721-44BE-9C1A-FB8BD2B47ACB}" type="presParOf" srcId="{C8118C3E-A5C2-4DA3-BECE-C5A250367187}" destId="{3768B738-2528-41A4-A9D2-36379FF3330A}" srcOrd="0" destOrd="0" presId="urn:microsoft.com/office/officeart/2005/8/layout/process2"/>
    <dgm:cxn modelId="{DE1710FA-4BB1-4DBC-8E56-CDA0D0E07966}" type="presParOf" srcId="{C8118C3E-A5C2-4DA3-BECE-C5A250367187}" destId="{C6EDD528-E180-44CC-BB97-FFAC9ACEB70C}" srcOrd="1" destOrd="0" presId="urn:microsoft.com/office/officeart/2005/8/layout/process2"/>
    <dgm:cxn modelId="{7280B6D0-3A12-4323-81C5-F16AD97ECF03}" type="presParOf" srcId="{C6EDD528-E180-44CC-BB97-FFAC9ACEB70C}" destId="{8A679E88-25CC-4227-9C25-D31DC24E1635}" srcOrd="0" destOrd="0" presId="urn:microsoft.com/office/officeart/2005/8/layout/process2"/>
    <dgm:cxn modelId="{74335605-67DD-46D6-82D6-84824D477BFC}" type="presParOf" srcId="{C8118C3E-A5C2-4DA3-BECE-C5A250367187}" destId="{CE0E9645-9094-4094-A1B4-3D9D9F293749}" srcOrd="2" destOrd="0" presId="urn:microsoft.com/office/officeart/2005/8/layout/process2"/>
    <dgm:cxn modelId="{61C4E189-ED97-4EBF-9982-2A7C488CDC0E}" type="presParOf" srcId="{C8118C3E-A5C2-4DA3-BECE-C5A250367187}" destId="{5CE39629-796C-4453-BD7A-27878302CBF1}" srcOrd="3" destOrd="0" presId="urn:microsoft.com/office/officeart/2005/8/layout/process2"/>
    <dgm:cxn modelId="{685CC16F-6C62-4A1D-9005-18A7B9314504}" type="presParOf" srcId="{5CE39629-796C-4453-BD7A-27878302CBF1}" destId="{D552A349-F0CC-4A9A-8962-4A0002592C37}" srcOrd="0" destOrd="0" presId="urn:microsoft.com/office/officeart/2005/8/layout/process2"/>
    <dgm:cxn modelId="{EFE8B417-BA8F-4874-8A9B-FB85DF9F5B3F}" type="presParOf" srcId="{C8118C3E-A5C2-4DA3-BECE-C5A250367187}" destId="{A0D0CA9F-9C99-4ED4-AAD5-4B4F4BBBF3FF}" srcOrd="4" destOrd="0" presId="urn:microsoft.com/office/officeart/2005/8/layout/process2"/>
    <dgm:cxn modelId="{9394D39D-4D20-4B12-911C-D05DC6914832}" type="presParOf" srcId="{C8118C3E-A5C2-4DA3-BECE-C5A250367187}" destId="{CA07C160-30BE-47E8-B4DA-844B918D35CF}" srcOrd="5" destOrd="0" presId="urn:microsoft.com/office/officeart/2005/8/layout/process2"/>
    <dgm:cxn modelId="{94118131-4A98-4B12-BB1A-FF111011474B}" type="presParOf" srcId="{CA07C160-30BE-47E8-B4DA-844B918D35CF}" destId="{9D151AD8-6E4C-4D2D-9658-9EBB008DFF78}" srcOrd="0" destOrd="0" presId="urn:microsoft.com/office/officeart/2005/8/layout/process2"/>
    <dgm:cxn modelId="{04376BB4-F4E3-4C35-8E8F-FC16927F8FC9}" type="presParOf" srcId="{C8118C3E-A5C2-4DA3-BECE-C5A250367187}" destId="{84D1E6CC-EA59-4E77-8FAC-CFC4C802A591}" srcOrd="6" destOrd="0" presId="urn:microsoft.com/office/officeart/2005/8/layout/process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E82D1-1253-4996-8FA5-293BB6460CE2}">
      <dsp:nvSpPr>
        <dsp:cNvPr id="0" name=""/>
        <dsp:cNvSpPr/>
      </dsp:nvSpPr>
      <dsp:spPr>
        <a:xfrm>
          <a:off x="0" y="1554480"/>
          <a:ext cx="8763000" cy="2072640"/>
        </a:xfrm>
        <a:prstGeom prst="notchedRightArrow">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sp>
    <dsp:sp modelId="{0EA6CA1E-011D-4CDF-B581-E3F316FD8849}">
      <dsp:nvSpPr>
        <dsp:cNvPr id="0" name=""/>
        <dsp:cNvSpPr/>
      </dsp:nvSpPr>
      <dsp:spPr>
        <a:xfrm>
          <a:off x="4852" y="0"/>
          <a:ext cx="2479263"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solidFill>
                <a:srgbClr val="9A004D"/>
              </a:solidFill>
            </a:rPr>
            <a:t>January 2018:</a:t>
          </a:r>
        </a:p>
        <a:p>
          <a:pPr marL="0" lvl="0" indent="0" algn="ctr" defTabSz="800100">
            <a:lnSpc>
              <a:spcPct val="90000"/>
            </a:lnSpc>
            <a:spcBef>
              <a:spcPct val="0"/>
            </a:spcBef>
            <a:spcAft>
              <a:spcPct val="35000"/>
            </a:spcAft>
            <a:buNone/>
          </a:pPr>
          <a:r>
            <a:rPr lang="en-US" sz="1800" b="1" kern="1200" dirty="0">
              <a:solidFill>
                <a:schemeClr val="tx1"/>
              </a:solidFill>
            </a:rPr>
            <a:t>- IRB Submissions</a:t>
          </a:r>
        </a:p>
        <a:p>
          <a:pPr marL="0" lvl="0" indent="0" algn="ctr" defTabSz="800100">
            <a:lnSpc>
              <a:spcPct val="90000"/>
            </a:lnSpc>
            <a:spcBef>
              <a:spcPct val="0"/>
            </a:spcBef>
            <a:spcAft>
              <a:spcPct val="35000"/>
            </a:spcAft>
            <a:buNone/>
          </a:pPr>
          <a:r>
            <a:rPr lang="en-US" sz="1800" b="1" kern="1200" dirty="0">
              <a:solidFill>
                <a:schemeClr val="tx1"/>
              </a:solidFill>
            </a:rPr>
            <a:t>-Engagement</a:t>
          </a:r>
        </a:p>
      </dsp:txBody>
      <dsp:txXfrm>
        <a:off x="4852" y="0"/>
        <a:ext cx="2479263" cy="2072640"/>
      </dsp:txXfrm>
    </dsp:sp>
    <dsp:sp modelId="{2BF2322E-FCE8-48E6-8B4E-F37CF19AFFEB}">
      <dsp:nvSpPr>
        <dsp:cNvPr id="0" name=""/>
        <dsp:cNvSpPr/>
      </dsp:nvSpPr>
      <dsp:spPr>
        <a:xfrm>
          <a:off x="985404" y="2331720"/>
          <a:ext cx="518160" cy="518160"/>
        </a:xfrm>
        <a:prstGeom prst="ellipse">
          <a:avLst/>
        </a:prstGeom>
        <a:solidFill>
          <a:srgbClr val="7400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6F5959-9193-428B-B74E-C2A9C6F4CE4A}">
      <dsp:nvSpPr>
        <dsp:cNvPr id="0" name=""/>
        <dsp:cNvSpPr/>
      </dsp:nvSpPr>
      <dsp:spPr>
        <a:xfrm>
          <a:off x="2387680" y="3108960"/>
          <a:ext cx="1884836"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rgbClr val="9A004D"/>
              </a:solidFill>
            </a:rPr>
            <a:t>February/March 2018:</a:t>
          </a:r>
        </a:p>
        <a:p>
          <a:pPr marL="0" lvl="0" indent="0" algn="ctr" defTabSz="800100">
            <a:lnSpc>
              <a:spcPct val="90000"/>
            </a:lnSpc>
            <a:spcBef>
              <a:spcPct val="0"/>
            </a:spcBef>
            <a:spcAft>
              <a:spcPct val="35000"/>
            </a:spcAft>
            <a:buNone/>
          </a:pPr>
          <a:r>
            <a:rPr lang="en-US" sz="1800" b="1" kern="1200" dirty="0">
              <a:solidFill>
                <a:schemeClr val="tx1"/>
              </a:solidFill>
            </a:rPr>
            <a:t>- Approvals </a:t>
          </a:r>
        </a:p>
        <a:p>
          <a:pPr marL="0" lvl="0" indent="0" algn="ctr" defTabSz="800100">
            <a:lnSpc>
              <a:spcPct val="90000"/>
            </a:lnSpc>
            <a:spcBef>
              <a:spcPct val="0"/>
            </a:spcBef>
            <a:spcAft>
              <a:spcPct val="35000"/>
            </a:spcAft>
            <a:buNone/>
          </a:pPr>
          <a:r>
            <a:rPr lang="en-US" sz="1800" b="1" kern="1200" dirty="0">
              <a:solidFill>
                <a:schemeClr val="tx1"/>
              </a:solidFill>
            </a:rPr>
            <a:t>- Staffing</a:t>
          </a:r>
        </a:p>
        <a:p>
          <a:pPr marL="0" lvl="0" indent="0" algn="ctr" defTabSz="800100">
            <a:lnSpc>
              <a:spcPct val="90000"/>
            </a:lnSpc>
            <a:spcBef>
              <a:spcPct val="0"/>
            </a:spcBef>
            <a:spcAft>
              <a:spcPct val="35000"/>
            </a:spcAft>
            <a:buNone/>
          </a:pPr>
          <a:r>
            <a:rPr lang="en-US" sz="1800" b="1" kern="1200" dirty="0">
              <a:solidFill>
                <a:schemeClr val="tx1"/>
              </a:solidFill>
            </a:rPr>
            <a:t>- Training</a:t>
          </a:r>
        </a:p>
        <a:p>
          <a:pPr marL="0" lvl="0" indent="0" algn="ctr" defTabSz="800100">
            <a:lnSpc>
              <a:spcPct val="90000"/>
            </a:lnSpc>
            <a:spcBef>
              <a:spcPct val="0"/>
            </a:spcBef>
            <a:spcAft>
              <a:spcPct val="35000"/>
            </a:spcAft>
            <a:buNone/>
          </a:pPr>
          <a:r>
            <a:rPr lang="en-US" sz="1800" b="1" kern="1200" dirty="0">
              <a:solidFill>
                <a:schemeClr val="tx1"/>
              </a:solidFill>
            </a:rPr>
            <a:t>- Activation</a:t>
          </a:r>
        </a:p>
        <a:p>
          <a:pPr marL="0" lvl="0" indent="0" algn="ctr" defTabSz="800100">
            <a:lnSpc>
              <a:spcPct val="90000"/>
            </a:lnSpc>
            <a:spcBef>
              <a:spcPct val="0"/>
            </a:spcBef>
            <a:spcAft>
              <a:spcPct val="35000"/>
            </a:spcAft>
            <a:buNone/>
          </a:pPr>
          <a:r>
            <a:rPr lang="en-US" sz="1800" b="1" kern="1200" dirty="0">
              <a:solidFill>
                <a:schemeClr val="tx1"/>
              </a:solidFill>
            </a:rPr>
            <a:t>- Data Collection</a:t>
          </a:r>
        </a:p>
      </dsp:txBody>
      <dsp:txXfrm>
        <a:off x="2387680" y="3108960"/>
        <a:ext cx="1884836" cy="2072640"/>
      </dsp:txXfrm>
    </dsp:sp>
    <dsp:sp modelId="{4245E781-D412-412F-8746-430E4D3FDA10}">
      <dsp:nvSpPr>
        <dsp:cNvPr id="0" name=""/>
        <dsp:cNvSpPr/>
      </dsp:nvSpPr>
      <dsp:spPr>
        <a:xfrm>
          <a:off x="2970528" y="2331720"/>
          <a:ext cx="518160" cy="518160"/>
        </a:xfrm>
        <a:prstGeom prst="ellipse">
          <a:avLst/>
        </a:prstGeom>
        <a:solidFill>
          <a:srgbClr val="7400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75F58-6E1C-4909-AE10-2C0959B75C9B}">
      <dsp:nvSpPr>
        <dsp:cNvPr id="0" name=""/>
        <dsp:cNvSpPr/>
      </dsp:nvSpPr>
      <dsp:spPr>
        <a:xfrm>
          <a:off x="4284172" y="12187"/>
          <a:ext cx="1615349"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b="1" kern="1200" dirty="0">
              <a:solidFill>
                <a:srgbClr val="9A004D"/>
              </a:solidFill>
            </a:rPr>
            <a:t>March/April 2018:</a:t>
          </a:r>
        </a:p>
        <a:p>
          <a:pPr marL="0" lvl="0" indent="0" algn="ctr" defTabSz="800100">
            <a:lnSpc>
              <a:spcPct val="90000"/>
            </a:lnSpc>
            <a:spcBef>
              <a:spcPct val="0"/>
            </a:spcBef>
            <a:spcAft>
              <a:spcPct val="35000"/>
            </a:spcAft>
            <a:buNone/>
          </a:pPr>
          <a:r>
            <a:rPr lang="en-US" sz="2000" b="1" kern="1200" dirty="0">
              <a:solidFill>
                <a:schemeClr val="tx1"/>
              </a:solidFill>
            </a:rPr>
            <a:t>-</a:t>
          </a:r>
          <a:r>
            <a:rPr lang="en-US" sz="1800" b="1" kern="1200" dirty="0">
              <a:solidFill>
                <a:schemeClr val="tx1"/>
              </a:solidFill>
            </a:rPr>
            <a:t> Activation</a:t>
          </a:r>
        </a:p>
        <a:p>
          <a:pPr marL="0" lvl="0" indent="0" algn="ctr" defTabSz="800100">
            <a:lnSpc>
              <a:spcPct val="90000"/>
            </a:lnSpc>
            <a:spcBef>
              <a:spcPct val="0"/>
            </a:spcBef>
            <a:spcAft>
              <a:spcPct val="35000"/>
            </a:spcAft>
            <a:buNone/>
          </a:pPr>
          <a:r>
            <a:rPr lang="en-US" sz="1800" b="1" kern="1200" dirty="0">
              <a:solidFill>
                <a:schemeClr val="tx1"/>
              </a:solidFill>
            </a:rPr>
            <a:t>- Data Collection</a:t>
          </a:r>
        </a:p>
      </dsp:txBody>
      <dsp:txXfrm>
        <a:off x="4284172" y="12187"/>
        <a:ext cx="1615349" cy="2072640"/>
      </dsp:txXfrm>
    </dsp:sp>
    <dsp:sp modelId="{D7815FF3-1762-4655-A877-D254A628F88F}">
      <dsp:nvSpPr>
        <dsp:cNvPr id="0" name=""/>
        <dsp:cNvSpPr/>
      </dsp:nvSpPr>
      <dsp:spPr>
        <a:xfrm>
          <a:off x="4581331" y="2362203"/>
          <a:ext cx="518160" cy="518160"/>
        </a:xfrm>
        <a:prstGeom prst="ellipse">
          <a:avLst/>
        </a:prstGeom>
        <a:solidFill>
          <a:srgbClr val="7400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B6A270-D800-4D4F-BA59-3FB50309D511}">
      <dsp:nvSpPr>
        <dsp:cNvPr id="0" name=""/>
        <dsp:cNvSpPr/>
      </dsp:nvSpPr>
      <dsp:spPr>
        <a:xfrm>
          <a:off x="5974187" y="3108960"/>
          <a:ext cx="1807288" cy="2072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rgbClr val="9A004D"/>
              </a:solidFill>
            </a:rPr>
            <a:t>April 9-10 2018: </a:t>
          </a:r>
        </a:p>
        <a:p>
          <a:pPr marL="0" lvl="0" indent="0" algn="ctr" defTabSz="800100">
            <a:lnSpc>
              <a:spcPct val="90000"/>
            </a:lnSpc>
            <a:spcBef>
              <a:spcPct val="0"/>
            </a:spcBef>
            <a:spcAft>
              <a:spcPct val="35000"/>
            </a:spcAft>
            <a:buNone/>
          </a:pPr>
          <a:r>
            <a:rPr lang="en-US" sz="1800" b="1" kern="1200" dirty="0">
              <a:solidFill>
                <a:schemeClr val="tx1"/>
              </a:solidFill>
            </a:rPr>
            <a:t>- 042 Protocol Development Meeting</a:t>
          </a:r>
        </a:p>
      </dsp:txBody>
      <dsp:txXfrm>
        <a:off x="5974187" y="3108960"/>
        <a:ext cx="1807288" cy="2072640"/>
      </dsp:txXfrm>
    </dsp:sp>
    <dsp:sp modelId="{0948B396-2380-42F7-ABF7-D79E83F80FE3}">
      <dsp:nvSpPr>
        <dsp:cNvPr id="0" name=""/>
        <dsp:cNvSpPr/>
      </dsp:nvSpPr>
      <dsp:spPr>
        <a:xfrm>
          <a:off x="6488318" y="2377442"/>
          <a:ext cx="518160" cy="518160"/>
        </a:xfrm>
        <a:prstGeom prst="ellipse">
          <a:avLst/>
        </a:prstGeom>
        <a:solidFill>
          <a:srgbClr val="74007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8B738-2528-41A4-A9D2-36379FF3330A}">
      <dsp:nvSpPr>
        <dsp:cNvPr id="0" name=""/>
        <dsp:cNvSpPr/>
      </dsp:nvSpPr>
      <dsp:spPr>
        <a:xfrm>
          <a:off x="0" y="0"/>
          <a:ext cx="1905000" cy="866307"/>
        </a:xfrm>
        <a:prstGeom prst="roundRect">
          <a:avLst>
            <a:gd name="adj" fmla="val 1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ea typeface="+mn-ea"/>
              <a:cs typeface="+mn-cs"/>
            </a:rPr>
            <a:t>Complete 1</a:t>
          </a:r>
          <a:r>
            <a:rPr lang="en-US" sz="1800" kern="1200" baseline="30000" dirty="0">
              <a:latin typeface="+mj-lt"/>
              <a:ea typeface="+mn-ea"/>
              <a:cs typeface="+mn-cs"/>
            </a:rPr>
            <a:t>st</a:t>
          </a:r>
          <a:r>
            <a:rPr lang="en-US" sz="1800" kern="1200" dirty="0">
              <a:latin typeface="+mj-lt"/>
              <a:ea typeface="+mn-ea"/>
              <a:cs typeface="+mn-cs"/>
            </a:rPr>
            <a:t> part of coversheet</a:t>
          </a:r>
        </a:p>
      </dsp:txBody>
      <dsp:txXfrm>
        <a:off x="25373" y="25373"/>
        <a:ext cx="1854254" cy="815561"/>
      </dsp:txXfrm>
    </dsp:sp>
    <dsp:sp modelId="{C6EDD528-E180-44CC-BB97-FFAC9ACEB70C}">
      <dsp:nvSpPr>
        <dsp:cNvPr id="0" name=""/>
        <dsp:cNvSpPr/>
      </dsp:nvSpPr>
      <dsp:spPr>
        <a:xfrm rot="5400000">
          <a:off x="841104" y="819915"/>
          <a:ext cx="222791" cy="389838"/>
        </a:xfrm>
        <a:prstGeom prst="rightArrow">
          <a:avLst>
            <a:gd name="adj1" fmla="val 60000"/>
            <a:gd name="adj2" fmla="val 50000"/>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solidFill>
              <a:sysClr val="window" lastClr="FFFFFF"/>
            </a:solidFill>
            <a:latin typeface="Gill Sans MT" panose="020B0502020104020203"/>
            <a:ea typeface="+mn-ea"/>
            <a:cs typeface="+mn-cs"/>
          </a:endParaRPr>
        </a:p>
      </dsp:txBody>
      <dsp:txXfrm rot="-5400000">
        <a:off x="835549" y="903439"/>
        <a:ext cx="233902" cy="155954"/>
      </dsp:txXfrm>
    </dsp:sp>
    <dsp:sp modelId="{CE0E9645-9094-4094-A1B4-3D9D9F293749}">
      <dsp:nvSpPr>
        <dsp:cNvPr id="0" name=""/>
        <dsp:cNvSpPr/>
      </dsp:nvSpPr>
      <dsp:spPr>
        <a:xfrm>
          <a:off x="0" y="1163362"/>
          <a:ext cx="1905000" cy="866307"/>
        </a:xfrm>
        <a:prstGeom prst="roundRect">
          <a:avLst>
            <a:gd name="adj" fmla="val 10000"/>
          </a:avLst>
        </a:prstGeom>
        <a:solidFill>
          <a:schemeClr val="accent4">
            <a:shade val="80000"/>
            <a:hueOff val="-58853"/>
            <a:satOff val="-1455"/>
            <a:lumOff val="83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mj-lt"/>
              <a:ea typeface="+mn-ea"/>
              <a:cs typeface="+mn-cs"/>
            </a:rPr>
            <a:t>Review ICF</a:t>
          </a:r>
          <a:endParaRPr lang="en-US" sz="1800" kern="1200" dirty="0">
            <a:latin typeface="+mj-lt"/>
            <a:ea typeface="+mn-ea"/>
            <a:cs typeface="+mn-cs"/>
          </a:endParaRPr>
        </a:p>
      </dsp:txBody>
      <dsp:txXfrm>
        <a:off x="25373" y="1188735"/>
        <a:ext cx="1854254" cy="815561"/>
      </dsp:txXfrm>
    </dsp:sp>
    <dsp:sp modelId="{5CE39629-796C-4453-BD7A-27878302CBF1}">
      <dsp:nvSpPr>
        <dsp:cNvPr id="0" name=""/>
        <dsp:cNvSpPr/>
      </dsp:nvSpPr>
      <dsp:spPr>
        <a:xfrm rot="5400000">
          <a:off x="738158" y="2120539"/>
          <a:ext cx="428682" cy="389838"/>
        </a:xfrm>
        <a:prstGeom prst="rightArrow">
          <a:avLst>
            <a:gd name="adj1" fmla="val 60000"/>
            <a:gd name="adj2" fmla="val 50000"/>
          </a:avLst>
        </a:prstGeom>
        <a:solidFill>
          <a:schemeClr val="accent4">
            <a:shade val="90000"/>
            <a:hueOff val="-88186"/>
            <a:satOff val="-2114"/>
            <a:lumOff val="1119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ysClr val="window" lastClr="FFFFFF"/>
            </a:solidFill>
            <a:latin typeface="Gill Sans MT" panose="020B0502020104020203"/>
            <a:ea typeface="+mn-ea"/>
            <a:cs typeface="+mn-cs"/>
          </a:endParaRPr>
        </a:p>
      </dsp:txBody>
      <dsp:txXfrm rot="-5400000">
        <a:off x="835548" y="2101118"/>
        <a:ext cx="233902" cy="311731"/>
      </dsp:txXfrm>
    </dsp:sp>
    <dsp:sp modelId="{A0D0CA9F-9C99-4ED4-AAD5-4B4F4BBBF3FF}">
      <dsp:nvSpPr>
        <dsp:cNvPr id="0" name=""/>
        <dsp:cNvSpPr/>
      </dsp:nvSpPr>
      <dsp:spPr>
        <a:xfrm>
          <a:off x="0" y="2601247"/>
          <a:ext cx="1905000" cy="866307"/>
        </a:xfrm>
        <a:prstGeom prst="roundRect">
          <a:avLst>
            <a:gd name="adj" fmla="val 10000"/>
          </a:avLst>
        </a:prstGeom>
        <a:solidFill>
          <a:schemeClr val="accent4">
            <a:shade val="80000"/>
            <a:hueOff val="-117705"/>
            <a:satOff val="-2910"/>
            <a:lumOff val="166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ea typeface="+mn-ea"/>
              <a:cs typeface="+mn-cs"/>
            </a:rPr>
            <a:t>Assess Comprehension</a:t>
          </a:r>
        </a:p>
      </dsp:txBody>
      <dsp:txXfrm>
        <a:off x="25373" y="2626620"/>
        <a:ext cx="1854254" cy="815561"/>
      </dsp:txXfrm>
    </dsp:sp>
    <dsp:sp modelId="{CA07C160-30BE-47E8-B4DA-844B918D35CF}">
      <dsp:nvSpPr>
        <dsp:cNvPr id="0" name=""/>
        <dsp:cNvSpPr/>
      </dsp:nvSpPr>
      <dsp:spPr>
        <a:xfrm rot="5400000">
          <a:off x="790067" y="3489212"/>
          <a:ext cx="324865" cy="389838"/>
        </a:xfrm>
        <a:prstGeom prst="rightArrow">
          <a:avLst>
            <a:gd name="adj1" fmla="val 60000"/>
            <a:gd name="adj2" fmla="val 50000"/>
          </a:avLst>
        </a:prstGeom>
        <a:solidFill>
          <a:schemeClr val="accent4">
            <a:shade val="90000"/>
            <a:hueOff val="-176373"/>
            <a:satOff val="-4228"/>
            <a:lumOff val="223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solidFill>
              <a:sysClr val="window" lastClr="FFFFFF"/>
            </a:solidFill>
            <a:latin typeface="Gill Sans MT" panose="020B0502020104020203"/>
            <a:ea typeface="+mn-ea"/>
            <a:cs typeface="+mn-cs"/>
          </a:endParaRPr>
        </a:p>
      </dsp:txBody>
      <dsp:txXfrm rot="-5400000">
        <a:off x="835549" y="3521699"/>
        <a:ext cx="233902" cy="227406"/>
      </dsp:txXfrm>
    </dsp:sp>
    <dsp:sp modelId="{84D1E6CC-EA59-4E77-8FAC-CFC4C802A591}">
      <dsp:nvSpPr>
        <dsp:cNvPr id="0" name=""/>
        <dsp:cNvSpPr/>
      </dsp:nvSpPr>
      <dsp:spPr>
        <a:xfrm>
          <a:off x="0" y="3900708"/>
          <a:ext cx="1905000" cy="866307"/>
        </a:xfrm>
        <a:prstGeom prst="roundRect">
          <a:avLst>
            <a:gd name="adj" fmla="val 10000"/>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ea typeface="+mn-ea"/>
              <a:cs typeface="+mn-cs"/>
            </a:rPr>
            <a:t>Complete 2</a:t>
          </a:r>
          <a:r>
            <a:rPr lang="en-US" sz="1800" kern="1200" baseline="30000" dirty="0">
              <a:latin typeface="+mj-lt"/>
              <a:ea typeface="+mn-ea"/>
              <a:cs typeface="+mn-cs"/>
            </a:rPr>
            <a:t>nd</a:t>
          </a:r>
          <a:r>
            <a:rPr lang="en-US" sz="1800" kern="1200" dirty="0">
              <a:latin typeface="+mj-lt"/>
              <a:ea typeface="+mn-ea"/>
              <a:cs typeface="+mn-cs"/>
            </a:rPr>
            <a:t> part of Coversheet</a:t>
          </a:r>
        </a:p>
      </dsp:txBody>
      <dsp:txXfrm>
        <a:off x="25373" y="3926081"/>
        <a:ext cx="1854254" cy="81556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6B9ADB2-DC8E-4D6E-9D28-AA16510098C5}"/>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241" tIns="46621" rIns="93241" bIns="46621"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60419" name="Rectangle 3">
            <a:extLst>
              <a:ext uri="{FF2B5EF4-FFF2-40B4-BE49-F238E27FC236}">
                <a16:creationId xmlns:a16="http://schemas.microsoft.com/office/drawing/2014/main" id="{4E8A1D9C-D2EE-4B0D-957A-0AE19FD6BA3D}"/>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241" tIns="46621" rIns="93241" bIns="46621"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60420" name="Rectangle 4">
            <a:extLst>
              <a:ext uri="{FF2B5EF4-FFF2-40B4-BE49-F238E27FC236}">
                <a16:creationId xmlns:a16="http://schemas.microsoft.com/office/drawing/2014/main" id="{B02A2FA1-4357-4566-AC04-661DB084E461}"/>
              </a:ext>
            </a:extLst>
          </p:cNvPr>
          <p:cNvSpPr>
            <a:spLocks noGrp="1" noChangeArrowheads="1"/>
          </p:cNvSpPr>
          <p:nvPr>
            <p:ph type="ftr" sz="quarter" idx="2"/>
          </p:nvPr>
        </p:nvSpPr>
        <p:spPr bwMode="auto">
          <a:xfrm>
            <a:off x="0" y="8847138"/>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241" tIns="46621" rIns="93241" bIns="46621"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60421" name="Rectangle 5">
            <a:extLst>
              <a:ext uri="{FF2B5EF4-FFF2-40B4-BE49-F238E27FC236}">
                <a16:creationId xmlns:a16="http://schemas.microsoft.com/office/drawing/2014/main" id="{D7141203-5999-4F22-881A-2A08B4A25D98}"/>
              </a:ext>
            </a:extLst>
          </p:cNvPr>
          <p:cNvSpPr>
            <a:spLocks noGrp="1" noChangeArrowheads="1"/>
          </p:cNvSpPr>
          <p:nvPr>
            <p:ph type="sldNum" sz="quarter" idx="3"/>
          </p:nvPr>
        </p:nvSpPr>
        <p:spPr bwMode="auto">
          <a:xfrm>
            <a:off x="3884613" y="8847138"/>
            <a:ext cx="2971800" cy="465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3241" tIns="46621" rIns="93241" bIns="46621" numCol="1" anchor="b" anchorCtr="0" compatLnSpc="1">
            <a:prstTxWarp prst="textNoShape">
              <a:avLst/>
            </a:prstTxWarp>
          </a:bodyPr>
          <a:lstStyle>
            <a:lvl1pPr algn="r" defTabSz="931863" eaLnBrk="1" hangingPunct="1">
              <a:defRPr sz="1200">
                <a:latin typeface="Arial" panose="020B0604020202020204" pitchFamily="34" charset="0"/>
              </a:defRPr>
            </a:lvl1pPr>
          </a:lstStyle>
          <a:p>
            <a:pPr>
              <a:defRPr/>
            </a:pPr>
            <a:fld id="{A78FB666-91BB-44ED-8EC2-7092E5F71001}" type="slidenum">
              <a:rPr lang="en-US" altLang="en-US"/>
              <a:pPr>
                <a:defRPr/>
              </a:pPr>
              <a:t>‹#›</a:t>
            </a:fld>
            <a:endParaRPr lang="en-US" altLang="en-US"/>
          </a:p>
        </p:txBody>
      </p:sp>
    </p:spTree>
    <p:extLst>
      <p:ext uri="{BB962C8B-B14F-4D97-AF65-F5344CB8AC3E}">
        <p14:creationId xmlns:p14="http://schemas.microsoft.com/office/powerpoint/2010/main" val="1637392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786CC1-5A75-4891-ACF9-7361312D8F41}"/>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5873DAFC-B51B-45DB-B344-CD7E1B5B3A49}"/>
              </a:ext>
            </a:extLst>
          </p:cNvPr>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pPr>
              <a:defRPr/>
            </a:pPr>
            <a:fld id="{28ACF17B-7242-40AA-9C70-92C8AB8E388E}" type="datetimeFigureOut">
              <a:rPr lang="en-US"/>
              <a:pPr>
                <a:defRPr/>
              </a:pPr>
              <a:t>3/6/2018</a:t>
            </a:fld>
            <a:endParaRPr lang="en-US"/>
          </a:p>
        </p:txBody>
      </p:sp>
      <p:sp>
        <p:nvSpPr>
          <p:cNvPr id="4" name="Slide Image Placeholder 3">
            <a:extLst>
              <a:ext uri="{FF2B5EF4-FFF2-40B4-BE49-F238E27FC236}">
                <a16:creationId xmlns:a16="http://schemas.microsoft.com/office/drawing/2014/main" id="{7FD77936-0178-4FEE-9D61-32C89E3A3DD5}"/>
              </a:ext>
            </a:extLst>
          </p:cNvPr>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F8799CB-64E4-466D-AE0F-4AC086001730}"/>
              </a:ext>
            </a:extLst>
          </p:cNvPr>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51F7199-6BDB-437C-B1F4-8019E094139C}"/>
              </a:ext>
            </a:extLst>
          </p:cNvPr>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DC772227-9A4B-4F9F-8521-2A8E6DE28ADA}"/>
              </a:ext>
            </a:extLst>
          </p:cNvPr>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pPr>
              <a:defRPr/>
            </a:pPr>
            <a:fld id="{885C54CE-DA60-4139-9B98-7A45CAA79BC0}" type="slidenum">
              <a:rPr lang="en-US"/>
              <a:pPr>
                <a:defRPr/>
              </a:pPr>
              <a:t>‹#›</a:t>
            </a:fld>
            <a:endParaRPr lang="en-US"/>
          </a:p>
        </p:txBody>
      </p:sp>
    </p:spTree>
    <p:extLst>
      <p:ext uri="{BB962C8B-B14F-4D97-AF65-F5344CB8AC3E}">
        <p14:creationId xmlns:p14="http://schemas.microsoft.com/office/powerpoint/2010/main" val="1256039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WGHI logo too</a:t>
            </a:r>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1</a:t>
            </a:fld>
            <a:endParaRPr lang="en-US"/>
          </a:p>
        </p:txBody>
      </p:sp>
    </p:spTree>
    <p:extLst>
      <p:ext uri="{BB962C8B-B14F-4D97-AF65-F5344CB8AC3E}">
        <p14:creationId xmlns:p14="http://schemas.microsoft.com/office/powerpoint/2010/main" val="3199363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Mothers and mothers-in-law of the pregnant/breastfeeding women, not REALLY grandmothers </a:t>
            </a:r>
          </a:p>
          <a:p>
            <a:r>
              <a:rPr lang="en-US" dirty="0"/>
              <a:t>NOT the mothers and mothers in law of the women in the study</a:t>
            </a:r>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11</a:t>
            </a:fld>
            <a:endParaRPr lang="en-US"/>
          </a:p>
        </p:txBody>
      </p:sp>
    </p:spTree>
    <p:extLst>
      <p:ext uri="{BB962C8B-B14F-4D97-AF65-F5344CB8AC3E}">
        <p14:creationId xmlns:p14="http://schemas.microsoft.com/office/powerpoint/2010/main" val="894541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12</a:t>
            </a:fld>
            <a:endParaRPr lang="en-US"/>
          </a:p>
        </p:txBody>
      </p:sp>
    </p:spTree>
    <p:extLst>
      <p:ext uri="{BB962C8B-B14F-4D97-AF65-F5344CB8AC3E}">
        <p14:creationId xmlns:p14="http://schemas.microsoft.com/office/powerpoint/2010/main" val="2448185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15</a:t>
            </a:fld>
            <a:endParaRPr lang="en-US"/>
          </a:p>
        </p:txBody>
      </p:sp>
    </p:spTree>
    <p:extLst>
      <p:ext uri="{BB962C8B-B14F-4D97-AF65-F5344CB8AC3E}">
        <p14:creationId xmlns:p14="http://schemas.microsoft.com/office/powerpoint/2010/main" val="1832589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until no longer necessary</a:t>
            </a:r>
          </a:p>
          <a:p>
            <a:r>
              <a:rPr lang="en-US" dirty="0"/>
              <a:t>For those who are part of </a:t>
            </a:r>
            <a:r>
              <a:rPr lang="en-US" dirty="0" err="1"/>
              <a:t>qual</a:t>
            </a:r>
            <a:r>
              <a:rPr lang="en-US" dirty="0"/>
              <a:t> team for HOPE, similar to what you do for interesting cases </a:t>
            </a:r>
          </a:p>
        </p:txBody>
      </p:sp>
      <p:sp>
        <p:nvSpPr>
          <p:cNvPr id="4" name="Slide Number Placeholder 3"/>
          <p:cNvSpPr>
            <a:spLocks noGrp="1"/>
          </p:cNvSpPr>
          <p:nvPr>
            <p:ph type="sldNum" sz="quarter" idx="10"/>
          </p:nvPr>
        </p:nvSpPr>
        <p:spPr/>
        <p:txBody>
          <a:bodyPr/>
          <a:lstStyle/>
          <a:p>
            <a:fld id="{58EA83C3-4F95-4190-8379-F5EE4652D91D}" type="slidenum">
              <a:rPr lang="en-US" smtClean="0"/>
              <a:pPr/>
              <a:t>16</a:t>
            </a:fld>
            <a:endParaRPr lang="en-US"/>
          </a:p>
        </p:txBody>
      </p:sp>
    </p:spTree>
    <p:extLst>
      <p:ext uri="{BB962C8B-B14F-4D97-AF65-F5344CB8AC3E}">
        <p14:creationId xmlns:p14="http://schemas.microsoft.com/office/powerpoint/2010/main" val="32431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encouraged but consult management</a:t>
            </a:r>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17</a:t>
            </a:fld>
            <a:endParaRPr lang="en-US"/>
          </a:p>
        </p:txBody>
      </p:sp>
    </p:spTree>
    <p:extLst>
      <p:ext uri="{BB962C8B-B14F-4D97-AF65-F5344CB8AC3E}">
        <p14:creationId xmlns:p14="http://schemas.microsoft.com/office/powerpoint/2010/main" val="914688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8EA83C3-4F95-4190-8379-F5EE4652D91D}" type="slidenum">
              <a:rPr lang="en-US" smtClean="0"/>
              <a:pPr/>
              <a:t>18</a:t>
            </a:fld>
            <a:endParaRPr lang="en-US"/>
          </a:p>
        </p:txBody>
      </p:sp>
    </p:spTree>
    <p:extLst>
      <p:ext uri="{BB962C8B-B14F-4D97-AF65-F5344CB8AC3E}">
        <p14:creationId xmlns:p14="http://schemas.microsoft.com/office/powerpoint/2010/main" val="3152704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0240E8A-B200-4A24-B8B0-624C3E25E2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65E86FF-E439-47D5-82F2-C391803FD33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2D99BBC6-A8D1-4BE8-A3E7-90942A90CA3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45DFA69-CF1D-4A34-933A-90EA3D1EB67F}" type="slidenum">
              <a:rPr lang="en-US" altLang="en-US" smtClean="0"/>
              <a:pPr/>
              <a:t>20</a:t>
            </a:fld>
            <a:endParaRPr lang="en-US" altLang="en-US"/>
          </a:p>
        </p:txBody>
      </p:sp>
    </p:spTree>
    <p:extLst>
      <p:ext uri="{BB962C8B-B14F-4D97-AF65-F5344CB8AC3E}">
        <p14:creationId xmlns:p14="http://schemas.microsoft.com/office/powerpoint/2010/main" val="1716034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21</a:t>
            </a:fld>
            <a:endParaRPr lang="en-US"/>
          </a:p>
        </p:txBody>
      </p:sp>
    </p:spTree>
    <p:extLst>
      <p:ext uri="{BB962C8B-B14F-4D97-AF65-F5344CB8AC3E}">
        <p14:creationId xmlns:p14="http://schemas.microsoft.com/office/powerpoint/2010/main" val="343104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Recruitment plans relevant to each study group (P/BF Women, Male Partners, Grandmothers, KIs) should be described in site SOPs and include:</a:t>
            </a:r>
          </a:p>
          <a:p>
            <a:pPr lvl="1"/>
            <a:r>
              <a:rPr lang="en-US" sz="2400" dirty="0"/>
              <a:t>What are the recruitment locations and venues</a:t>
            </a:r>
            <a:endParaRPr lang="en-US" sz="3200" dirty="0"/>
          </a:p>
          <a:p>
            <a:pPr lvl="1"/>
            <a:r>
              <a:rPr lang="en-US" sz="2400" dirty="0"/>
              <a:t>Plans for education about the study</a:t>
            </a:r>
            <a:endParaRPr lang="en-US" sz="3200" dirty="0"/>
          </a:p>
          <a:p>
            <a:pPr lvl="1"/>
            <a:r>
              <a:rPr lang="en-US" sz="2400" dirty="0"/>
              <a:t>Description of prescreening activities (as applicable)</a:t>
            </a:r>
            <a:endParaRPr lang="en-US" sz="3200" dirty="0"/>
          </a:p>
          <a:p>
            <a:pPr lvl="1"/>
            <a:r>
              <a:rPr lang="en-US" sz="2400" dirty="0"/>
              <a:t>Plans for referral to screening visits (and how ineligible participants will be handled)</a:t>
            </a:r>
            <a:endParaRPr lang="en-US" sz="3200" dirty="0"/>
          </a:p>
          <a:p>
            <a:pPr lvl="1"/>
            <a:r>
              <a:rPr lang="en-US" sz="2400" dirty="0"/>
              <a:t>What are the recruitment materials (as applicable)</a:t>
            </a:r>
            <a:endParaRPr lang="en-US" sz="3200" dirty="0"/>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24</a:t>
            </a:fld>
            <a:endParaRPr lang="en-US"/>
          </a:p>
        </p:txBody>
      </p:sp>
    </p:spTree>
    <p:extLst>
      <p:ext uri="{BB962C8B-B14F-4D97-AF65-F5344CB8AC3E}">
        <p14:creationId xmlns:p14="http://schemas.microsoft.com/office/powerpoint/2010/main" val="1325927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identifiable information about potential participants should be collected prior to signing of an informed consent form during the screening and enrollment visit.  If sites chooses to assign prescreening IDs this process should be outlined in site SOPs and these IDs should not be linked to any identifiable participant information. </a:t>
            </a:r>
          </a:p>
        </p:txBody>
      </p:sp>
      <p:sp>
        <p:nvSpPr>
          <p:cNvPr id="4" name="Slide Number Placeholder 3"/>
          <p:cNvSpPr>
            <a:spLocks noGrp="1"/>
          </p:cNvSpPr>
          <p:nvPr>
            <p:ph type="sldNum" sz="quarter" idx="10"/>
          </p:nvPr>
        </p:nvSpPr>
        <p:spPr/>
        <p:txBody>
          <a:bodyPr/>
          <a:lstStyle/>
          <a:p>
            <a:fld id="{58EA83C3-4F95-4190-8379-F5EE4652D91D}" type="slidenum">
              <a:rPr lang="en-US" smtClean="0"/>
              <a:pPr/>
              <a:t>26</a:t>
            </a:fld>
            <a:endParaRPr lang="en-US"/>
          </a:p>
        </p:txBody>
      </p:sp>
    </p:spTree>
    <p:extLst>
      <p:ext uri="{BB962C8B-B14F-4D97-AF65-F5344CB8AC3E}">
        <p14:creationId xmlns:p14="http://schemas.microsoft.com/office/powerpoint/2010/main" val="2923305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AA409E8C-17AE-4426-A03F-61F32DFADD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24449350-2994-455A-958A-EA08B95B817F}"/>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4998355A-9D10-499E-83CB-EABB1F92EE96}"/>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8DDB1F2-CD65-4DA0-9E24-4EFA936BC32E}" type="slidenum">
              <a:rPr lang="en-US" altLang="en-US" smtClean="0"/>
              <a:pPr/>
              <a:t>2</a:t>
            </a:fld>
            <a:endParaRPr lang="en-US" altLang="en-US"/>
          </a:p>
        </p:txBody>
      </p:sp>
    </p:spTree>
    <p:extLst>
      <p:ext uri="{BB962C8B-B14F-4D97-AF65-F5344CB8AC3E}">
        <p14:creationId xmlns:p14="http://schemas.microsoft.com/office/powerpoint/2010/main" val="3119830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0240E8A-B200-4A24-B8B0-624C3E25E2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65E86FF-E439-47D5-82F2-C391803FD33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a:extLst>
              <a:ext uri="{FF2B5EF4-FFF2-40B4-BE49-F238E27FC236}">
                <a16:creationId xmlns:a16="http://schemas.microsoft.com/office/drawing/2014/main" id="{2D99BBC6-A8D1-4BE8-A3E7-90942A90CA3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45DFA69-CF1D-4A34-933A-90EA3D1EB67F}" type="slidenum">
              <a:rPr lang="en-US" altLang="en-US" smtClean="0"/>
              <a:pPr/>
              <a:t>27</a:t>
            </a:fld>
            <a:endParaRPr lang="en-US" altLang="en-US"/>
          </a:p>
        </p:txBody>
      </p:sp>
    </p:spTree>
    <p:extLst>
      <p:ext uri="{BB962C8B-B14F-4D97-AF65-F5344CB8AC3E}">
        <p14:creationId xmlns:p14="http://schemas.microsoft.com/office/powerpoint/2010/main" val="1729704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ffectLst/>
                <a:latin typeface="Arial" panose="020B0604020202020204" pitchFamily="34" charset="0"/>
              </a:rPr>
              <a:t>The informed consent process will cover all elements of informed consent required by research regulations. In addition, the process will specifically address the following topics of importance to this study:</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Purpose of the study</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Potential risks &amp; benefits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Participant rights</a:t>
            </a:r>
          </a:p>
          <a:p>
            <a:pPr marL="742950" marR="0" lvl="1" indent="-28575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ndara"/>
                <a:ea typeface="+mn-ea"/>
                <a:cs typeface="+mn-cs"/>
              </a:rPr>
              <a:t>Compensation</a:t>
            </a: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28</a:t>
            </a:fld>
            <a:endParaRPr lang="en-US" dirty="0"/>
          </a:p>
        </p:txBody>
      </p:sp>
    </p:spTree>
    <p:extLst>
      <p:ext uri="{BB962C8B-B14F-4D97-AF65-F5344CB8AC3E}">
        <p14:creationId xmlns:p14="http://schemas.microsoft.com/office/powerpoint/2010/main" val="2172596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t>If required by local IRBs, there may be an additional ICF for (potential) Community IDIs</a:t>
            </a: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29</a:t>
            </a:fld>
            <a:endParaRPr lang="en-US" dirty="0"/>
          </a:p>
        </p:txBody>
      </p:sp>
    </p:spTree>
    <p:extLst>
      <p:ext uri="{BB962C8B-B14F-4D97-AF65-F5344CB8AC3E}">
        <p14:creationId xmlns:p14="http://schemas.microsoft.com/office/powerpoint/2010/main" val="65099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DAIDS policy details requirements and suggestions for documenting the informed consent process. Site staff are strongly encouraged to use an </a:t>
            </a:r>
            <a:r>
              <a:rPr kumimoji="0" lang="en-US" sz="1200" b="1" i="0" u="none" strike="noStrike" kern="1200" cap="none" spc="0" normalizeH="0" baseline="0" noProof="0" dirty="0">
                <a:ln>
                  <a:noFill/>
                </a:ln>
                <a:solidFill>
                  <a:prstClr val="black"/>
                </a:solidFill>
                <a:effectLst/>
                <a:uLnTx/>
                <a:uFillTx/>
                <a:latin typeface="+mn-lt"/>
                <a:ea typeface="+mn-ea"/>
                <a:cs typeface="+mn-cs"/>
              </a:rPr>
              <a:t>Informed Consent Coversheet </a:t>
            </a:r>
            <a:r>
              <a:rPr kumimoji="0" lang="en-US" sz="1200" b="0" i="0" u="none" strike="noStrike" kern="1200" cap="none" spc="0" normalizeH="0" baseline="0" noProof="0" dirty="0">
                <a:ln>
                  <a:noFill/>
                </a:ln>
                <a:solidFill>
                  <a:prstClr val="black"/>
                </a:solidFill>
                <a:effectLst/>
                <a:uLnTx/>
                <a:uFillTx/>
                <a:latin typeface="+mn-lt"/>
                <a:ea typeface="+mn-ea"/>
                <a:cs typeface="+mn-cs"/>
              </a:rPr>
              <a:t>to facilitate documentation of the informed consent process, in addition to the signed/dated informed consent form.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If coversheet is not used,</a:t>
            </a:r>
            <a:r>
              <a:rPr kumimoji="0" lang="en-US" sz="1200" b="0" i="0" u="none" strike="noStrike" kern="1200" cap="none" spc="0" normalizeH="0" baseline="0" noProof="0" dirty="0">
                <a:ln>
                  <a:noFill/>
                </a:ln>
                <a:solidFill>
                  <a:prstClr val="black"/>
                </a:solidFill>
                <a:effectLst/>
                <a:uLnTx/>
                <a:uFillTx/>
                <a:latin typeface="+mn-lt"/>
                <a:ea typeface="+mn-ea"/>
                <a:cs typeface="+mn-cs"/>
              </a:rPr>
              <a:t> IC review must be documented in ppt file or the IC process must be described, in detail, in site SOP, with a ppt file note stating that informed consent was obtained, per site SOP.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 have developed a study-specific template for sites that captures all required elements of IC documentation.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Here is a look at the sample coversheet. The first half of the coversheet should be completed at the start of the IC session and the remainder should be completed at the end of the IC session.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Question: will sites adopt the sample coversheet?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participant must not be asked to agree to take part in the study, or to sign the ICF, until s/he fully understands the information contained in the informed consent, including visit procedures.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dirty="0">
                <a:ln>
                  <a:noFill/>
                </a:ln>
                <a:solidFill>
                  <a:prstClr val="black"/>
                </a:solidFill>
                <a:effectLst/>
                <a:uLnTx/>
                <a:uFillTx/>
                <a:latin typeface="+mn-lt"/>
                <a:ea typeface="+mn-ea"/>
                <a:cs typeface="+mn-cs"/>
              </a:rPr>
              <a:t>We have provided an IC Comprehension Assessment tool</a:t>
            </a:r>
            <a:r>
              <a:rPr kumimoji="0" lang="en-US" sz="1200" b="0" i="0" u="none" strike="noStrike" kern="1200" cap="none" spc="0" normalizeH="0" baseline="0" noProof="0" dirty="0">
                <a:ln>
                  <a:noFill/>
                </a:ln>
                <a:solidFill>
                  <a:prstClr val="black"/>
                </a:solidFill>
                <a:effectLst/>
                <a:uLnTx/>
                <a:uFillTx/>
                <a:latin typeface="+mn-lt"/>
                <a:ea typeface="+mn-ea"/>
                <a:cs typeface="+mn-cs"/>
              </a:rPr>
              <a:t> to assist staff in assessing participant comprehension and ensuring participant understanding prior to providing consent for study participation.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This assessment should occur </a:t>
            </a:r>
            <a:r>
              <a:rPr lang="en-US" sz="1200" u="sng" dirty="0">
                <a:effectLst/>
                <a:latin typeface="Arial" panose="020B0604020202020204" pitchFamily="34" charset="0"/>
                <a:ea typeface="Times New Roman" panose="02020603050405020304" pitchFamily="18" charset="0"/>
                <a:cs typeface="Times New Roman" panose="02020603050405020304" pitchFamily="18" charset="0"/>
              </a:rPr>
              <a:t>after</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the participant has completed the IC discussion described above and </a:t>
            </a:r>
            <a:r>
              <a:rPr lang="en-US" sz="1200" u="sng" dirty="0">
                <a:effectLst/>
                <a:latin typeface="Arial" panose="020B0604020202020204" pitchFamily="34" charset="0"/>
                <a:ea typeface="Times New Roman" panose="02020603050405020304" pitchFamily="18" charset="0"/>
                <a:cs typeface="Times New Roman" panose="02020603050405020304" pitchFamily="18" charset="0"/>
              </a:rPr>
              <a:t>before</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s/he is asked to sign the ICF.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sng" dirty="0">
                <a:effectLst/>
                <a:latin typeface="Arial" panose="020B0604020202020204" pitchFamily="34" charset="0"/>
                <a:ea typeface="Times New Roman" panose="02020603050405020304" pitchFamily="18" charset="0"/>
                <a:cs typeface="Times New Roman" panose="02020603050405020304" pitchFamily="18" charset="0"/>
              </a:rPr>
              <a:t>Failure to document comprehension of all required points will be considered an IC process protocol deviation.</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n-ea"/>
                <a:cs typeface="+mn-cs"/>
              </a:rPr>
              <a:t>Q: Do sites plan to use this tool? </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30</a:t>
            </a:fld>
            <a:endParaRPr lang="en-US" dirty="0"/>
          </a:p>
        </p:txBody>
      </p:sp>
    </p:spTree>
    <p:extLst>
      <p:ext uri="{BB962C8B-B14F-4D97-AF65-F5344CB8AC3E}">
        <p14:creationId xmlns:p14="http://schemas.microsoft.com/office/powerpoint/2010/main" val="3397689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Sites can record participant-reported responses to behavioral eligibility requirements on the behavioral eligibility worksheet.</a:t>
            </a:r>
          </a:p>
          <a:p>
            <a:pPr marL="628650" marR="0" lvl="1"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Considered source and therefore questions must be ask verbatim and responses recorded on the worksheets</a:t>
            </a:r>
          </a:p>
          <a:p>
            <a:pPr marL="457200" marR="0" lvl="1"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a participant is determined ineligible at any point during the assessment, the visit can stop.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Sites may modify worksheet as needed.</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31</a:t>
            </a:fld>
            <a:endParaRPr lang="en-US" dirty="0"/>
          </a:p>
        </p:txBody>
      </p:sp>
    </p:spTree>
    <p:extLst>
      <p:ext uri="{BB962C8B-B14F-4D97-AF65-F5344CB8AC3E}">
        <p14:creationId xmlns:p14="http://schemas.microsoft.com/office/powerpoint/2010/main" val="1388127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 is the responsibility of the site IoR and other designated staff to ensure that </a:t>
            </a:r>
            <a:r>
              <a:rPr kumimoji="0" lang="en-US" sz="1200" b="1" i="0" u="none" strike="noStrike" kern="1200" cap="none" spc="0" normalizeH="0" baseline="0" noProof="0" dirty="0">
                <a:ln>
                  <a:noFill/>
                </a:ln>
                <a:solidFill>
                  <a:prstClr val="black"/>
                </a:solidFill>
                <a:effectLst/>
                <a:uLnTx/>
                <a:uFillTx/>
                <a:latin typeface="+mn-lt"/>
                <a:ea typeface="+mn-ea"/>
                <a:cs typeface="+mn-cs"/>
              </a:rPr>
              <a:t>only participants who meet the study eligibility criteria be enrolled in the study.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To be completed on day of enrollment.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Prior to enrollment, eligibility for study participation must be confirmed and documented on the </a:t>
            </a:r>
            <a:r>
              <a:rPr kumimoji="0" lang="en-US" sz="1200" b="1" i="0" u="none" strike="noStrike" kern="1200" cap="none" spc="0" normalizeH="0" baseline="0" noProof="0" dirty="0">
                <a:ln>
                  <a:noFill/>
                </a:ln>
                <a:solidFill>
                  <a:prstClr val="black"/>
                </a:solidFill>
                <a:effectLst/>
                <a:uLnTx/>
                <a:uFillTx/>
                <a:latin typeface="+mn-lt"/>
                <a:ea typeface="+mn-ea"/>
                <a:cs typeface="+mn-cs"/>
              </a:rPr>
              <a:t>Eligibility Checklist </a:t>
            </a:r>
            <a:r>
              <a:rPr kumimoji="0" lang="en-US" sz="1200" b="0" i="0" u="none" strike="noStrike" kern="1200" cap="none" spc="0" normalizeH="0" baseline="0" noProof="0" dirty="0">
                <a:ln>
                  <a:noFill/>
                </a:ln>
                <a:solidFill>
                  <a:prstClr val="black"/>
                </a:solidFill>
                <a:effectLst/>
                <a:uLnTx/>
                <a:uFillTx/>
                <a:latin typeface="+mn-lt"/>
                <a:ea typeface="+mn-ea"/>
                <a:cs typeface="+mn-cs"/>
              </a:rPr>
              <a:t>by designated staff.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site IoR (or designee) and a second staff member should sign and date the Eligibility Checklist to confirm eligibility status prior to being enrolled.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the participant is deemed ineligible at Screening or at Enrollment, the checklist does not have to be completed – document the criteria where the ppt failed and mark N/A or leave blank for rest. </a:t>
            </a:r>
          </a:p>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32</a:t>
            </a:fld>
            <a:endParaRPr lang="en-US" dirty="0"/>
          </a:p>
        </p:txBody>
      </p:sp>
    </p:spTree>
    <p:extLst>
      <p:ext uri="{BB962C8B-B14F-4D97-AF65-F5344CB8AC3E}">
        <p14:creationId xmlns:p14="http://schemas.microsoft.com/office/powerpoint/2010/main" val="768944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mn-lt"/>
                <a:ea typeface="+mn-ea"/>
                <a:cs typeface="+mn-cs"/>
              </a:rPr>
              <a:t>The site IoR (or designee) and a second staff member should sign and date the Eligibility Checklist to confirm eligibility status prior to being enrolled.</a:t>
            </a:r>
          </a:p>
          <a:p>
            <a:pPr marL="0" indent="0">
              <a:buFont typeface="Arial" panose="020B0604020202020204" pitchFamily="34" charset="0"/>
              <a:buNone/>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indent="-171450">
              <a:buFont typeface="Arial" panose="020B0604020202020204" pitchFamily="34" charset="0"/>
              <a:buChar char="•"/>
            </a:pPr>
            <a:r>
              <a:rPr kumimoji="0" lang="en-US" sz="1200" b="0" i="0" u="none" strike="noStrike" kern="1200" cap="none" spc="0" normalizeH="0" baseline="0" noProof="0" dirty="0">
                <a:ln>
                  <a:noFill/>
                </a:ln>
                <a:solidFill>
                  <a:prstClr val="black"/>
                </a:solidFill>
                <a:effectLst/>
                <a:uLnTx/>
                <a:uFillTx/>
                <a:latin typeface="+mn-lt"/>
                <a:ea typeface="+mn-ea"/>
                <a:cs typeface="+mn-cs"/>
              </a:rPr>
              <a:t>Must be done PRIOR to enrolling the ppt and assigning a PTID</a:t>
            </a:r>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33</a:t>
            </a:fld>
            <a:endParaRPr lang="en-US" dirty="0"/>
          </a:p>
        </p:txBody>
      </p:sp>
    </p:spTree>
    <p:extLst>
      <p:ext uri="{BB962C8B-B14F-4D97-AF65-F5344CB8AC3E}">
        <p14:creationId xmlns:p14="http://schemas.microsoft.com/office/powerpoint/2010/main" val="1220511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log needs to be </a:t>
            </a:r>
            <a:r>
              <a:rPr kumimoji="0" lang="en-US" sz="1200" b="1" i="0" u="none" strike="noStrike" kern="1200" cap="none" spc="0" normalizeH="0" baseline="0" noProof="0" dirty="0">
                <a:ln>
                  <a:noFill/>
                </a:ln>
                <a:solidFill>
                  <a:prstClr val="black"/>
                </a:solidFill>
                <a:effectLst/>
                <a:uLnTx/>
                <a:uFillTx/>
                <a:latin typeface="+mn-lt"/>
                <a:ea typeface="+mn-ea"/>
                <a:cs typeface="+mn-cs"/>
              </a:rPr>
              <a:t>used in real time and completed as soon as a potential participant completes screening and signs the IC form</a:t>
            </a:r>
            <a:r>
              <a:rPr kumimoji="0" lang="en-US" sz="1200" b="0" i="0" u="none" strike="noStrike" kern="1200" cap="none" spc="0" normalizeH="0" baseline="0" noProof="0" dirty="0">
                <a:ln>
                  <a:noFill/>
                </a:ln>
                <a:solidFill>
                  <a:prstClr val="black"/>
                </a:solidFill>
                <a:effectLst/>
                <a:uLnTx/>
                <a:uFillTx/>
                <a:latin typeface="+mn-lt"/>
                <a:ea typeface="+mn-ea"/>
                <a:cs typeface="+mn-cs"/>
              </a:rPr>
              <a:t>. If the participant does not provide written IC (also meaning s/he does not have a PTID assigned), s/he should NOT be listed on this log.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a participant re-screens, a new row on the log must be completed for that occurrence, </a:t>
            </a:r>
            <a:r>
              <a:rPr kumimoji="0" lang="en-US" sz="1200" b="1" i="0" u="none" strike="noStrike" kern="1200" cap="none" spc="0" normalizeH="0" baseline="0" noProof="0" dirty="0">
                <a:ln>
                  <a:noFill/>
                </a:ln>
                <a:solidFill>
                  <a:prstClr val="black"/>
                </a:solidFill>
                <a:effectLst/>
                <a:uLnTx/>
                <a:uFillTx/>
                <a:latin typeface="+mn-lt"/>
                <a:ea typeface="+mn-ea"/>
                <a:cs typeface="+mn-cs"/>
              </a:rPr>
              <a:t>using the SAME PTID</a:t>
            </a:r>
            <a:r>
              <a:rPr kumimoji="0" lang="en-US" sz="1200" b="0" i="0" u="none" strike="noStrike" kern="1200" cap="none" spc="0" normalizeH="0" baseline="0" noProof="0" dirty="0">
                <a:ln>
                  <a:noFill/>
                </a:ln>
                <a:solidFill>
                  <a:prstClr val="black"/>
                </a:solidFill>
                <a:effectLst/>
                <a:uLnTx/>
                <a:uFillTx/>
                <a:latin typeface="+mn-lt"/>
                <a:ea typeface="+mn-ea"/>
                <a:cs typeface="+mn-cs"/>
              </a:rPr>
              <a:t> previously assigned in the first screening attempt.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8EA83C3-4F95-4190-8379-F5EE4652D91D}"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32291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35</a:t>
            </a:fld>
            <a:endParaRPr lang="en-US" dirty="0"/>
          </a:p>
        </p:txBody>
      </p:sp>
    </p:spTree>
    <p:extLst>
      <p:ext uri="{BB962C8B-B14F-4D97-AF65-F5344CB8AC3E}">
        <p14:creationId xmlns:p14="http://schemas.microsoft.com/office/powerpoint/2010/main" val="3187231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Recorded on name/link log</a:t>
            </a:r>
          </a:p>
          <a:p>
            <a:r>
              <a:rPr lang="en-US" dirty="0"/>
              <a:t>41 first two digits for all sites, then either the site digit or “F” for focus group; then sequential digits </a:t>
            </a:r>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39</a:t>
            </a:fld>
            <a:endParaRPr lang="en-US"/>
          </a:p>
        </p:txBody>
      </p:sp>
    </p:spTree>
    <p:extLst>
      <p:ext uri="{BB962C8B-B14F-4D97-AF65-F5344CB8AC3E}">
        <p14:creationId xmlns:p14="http://schemas.microsoft.com/office/powerpoint/2010/main" val="344895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E69876D7-7202-4492-92F1-14A254BBB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C72EFBD2-2739-4A41-B795-8E527832ADA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2532" name="Slide Number Placeholder 3">
            <a:extLst>
              <a:ext uri="{FF2B5EF4-FFF2-40B4-BE49-F238E27FC236}">
                <a16:creationId xmlns:a16="http://schemas.microsoft.com/office/drawing/2014/main" id="{2023C592-20C5-4800-821C-90D2BBB4BD2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9F747E6-C43F-4655-A8A9-15496C24CEC6}" type="slidenum">
              <a:rPr lang="en-US" altLang="en-US" smtClean="0"/>
              <a:pPr/>
              <a:t>3</a:t>
            </a:fld>
            <a:endParaRPr lang="en-US" altLang="en-US"/>
          </a:p>
        </p:txBody>
      </p:sp>
    </p:spTree>
    <p:extLst>
      <p:ext uri="{BB962C8B-B14F-4D97-AF65-F5344CB8AC3E}">
        <p14:creationId xmlns:p14="http://schemas.microsoft.com/office/powerpoint/2010/main" val="2840611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40</a:t>
            </a:fld>
            <a:endParaRPr lang="en-US"/>
          </a:p>
        </p:txBody>
      </p:sp>
    </p:spTree>
    <p:extLst>
      <p:ext uri="{BB962C8B-B14F-4D97-AF65-F5344CB8AC3E}">
        <p14:creationId xmlns:p14="http://schemas.microsoft.com/office/powerpoint/2010/main" val="969095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41</a:t>
            </a:fld>
            <a:endParaRPr lang="en-US"/>
          </a:p>
        </p:txBody>
      </p:sp>
    </p:spTree>
    <p:extLst>
      <p:ext uri="{BB962C8B-B14F-4D97-AF65-F5344CB8AC3E}">
        <p14:creationId xmlns:p14="http://schemas.microsoft.com/office/powerpoint/2010/main" val="1541330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A83C3-4F95-4190-8379-F5EE4652D91D}" type="slidenum">
              <a:rPr lang="en-US" smtClean="0"/>
              <a:pPr/>
              <a:t>42</a:t>
            </a:fld>
            <a:endParaRPr lang="en-US"/>
          </a:p>
        </p:txBody>
      </p:sp>
    </p:spTree>
    <p:extLst>
      <p:ext uri="{BB962C8B-B14F-4D97-AF65-F5344CB8AC3E}">
        <p14:creationId xmlns:p14="http://schemas.microsoft.com/office/powerpoint/2010/main" val="5625467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91D67627-CDDC-4DC4-BDA3-83FDF0898A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0659" name="Notes Placeholder 2">
            <a:extLst>
              <a:ext uri="{FF2B5EF4-FFF2-40B4-BE49-F238E27FC236}">
                <a16:creationId xmlns:a16="http://schemas.microsoft.com/office/drawing/2014/main" id="{A85B1270-F84C-4DA6-9C08-40702504A8D2}"/>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Two types of data collection tools: CRFs and Guides </a:t>
            </a:r>
          </a:p>
        </p:txBody>
      </p:sp>
      <p:sp>
        <p:nvSpPr>
          <p:cNvPr id="70660" name="Slide Number Placeholder 3">
            <a:extLst>
              <a:ext uri="{FF2B5EF4-FFF2-40B4-BE49-F238E27FC236}">
                <a16:creationId xmlns:a16="http://schemas.microsoft.com/office/drawing/2014/main" id="{7EAC5473-9333-4D32-866C-4680900401F6}"/>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591651D-C475-4861-BDB0-535572CA7BB1}" type="slidenum">
              <a:rPr lang="en-US" altLang="en-US" smtClean="0"/>
              <a:pPr/>
              <a:t>46</a:t>
            </a:fld>
            <a:endParaRPr lang="en-US" altLang="en-US"/>
          </a:p>
        </p:txBody>
      </p:sp>
    </p:spTree>
    <p:extLst>
      <p:ext uri="{BB962C8B-B14F-4D97-AF65-F5344CB8AC3E}">
        <p14:creationId xmlns:p14="http://schemas.microsoft.com/office/powerpoint/2010/main" val="247724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FEA542D-FF6C-4C7F-BD04-AD2AE2C958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905509DE-6DD3-4C45-8281-2C293D55ADF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Designed in such a way that you are not asking participant the questions directly but rather collecting the information necessary to fill out the form</a:t>
            </a:r>
          </a:p>
        </p:txBody>
      </p:sp>
      <p:sp>
        <p:nvSpPr>
          <p:cNvPr id="72708" name="Slide Number Placeholder 3">
            <a:extLst>
              <a:ext uri="{FF2B5EF4-FFF2-40B4-BE49-F238E27FC236}">
                <a16:creationId xmlns:a16="http://schemas.microsoft.com/office/drawing/2014/main" id="{C335DA2B-40C3-41D0-B159-807EE8709B0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7F935C-68B6-47BD-84D5-902584B2F406}"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64255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2FEA542D-FF6C-4C7F-BD04-AD2AE2C958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905509DE-6DD3-4C45-8281-2C293D55ADF2}"/>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Designed in such a way that you are not asking participant the questions directly but rather collecting the information necessary to fill out the form</a:t>
            </a:r>
          </a:p>
        </p:txBody>
      </p:sp>
      <p:sp>
        <p:nvSpPr>
          <p:cNvPr id="72708" name="Slide Number Placeholder 3">
            <a:extLst>
              <a:ext uri="{FF2B5EF4-FFF2-40B4-BE49-F238E27FC236}">
                <a16:creationId xmlns:a16="http://schemas.microsoft.com/office/drawing/2014/main" id="{C335DA2B-40C3-41D0-B159-807EE8709B0B}"/>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7F935C-68B6-47BD-84D5-902584B2F406}"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96187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66883E9A-37AD-4722-949C-5D0A596981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2E3CE162-8881-421A-BBCA-D1A048482604}"/>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296813FE-63A6-4EF3-AC2F-18DBD780662F}"/>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FE65FB-E3C4-4B5E-8C60-72ED1FA1B344}"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08956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A180A14-60F2-4B30-9CFF-C2FD6BD833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6803" name="Notes Placeholder 2">
            <a:extLst>
              <a:ext uri="{FF2B5EF4-FFF2-40B4-BE49-F238E27FC236}">
                <a16:creationId xmlns:a16="http://schemas.microsoft.com/office/drawing/2014/main" id="{675368F6-DD9C-46F4-AB20-FF4710139083}"/>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 for everyone contacted like 032 – just participants who sign IC </a:t>
            </a:r>
          </a:p>
        </p:txBody>
      </p:sp>
      <p:sp>
        <p:nvSpPr>
          <p:cNvPr id="76804" name="Slide Number Placeholder 3">
            <a:extLst>
              <a:ext uri="{FF2B5EF4-FFF2-40B4-BE49-F238E27FC236}">
                <a16:creationId xmlns:a16="http://schemas.microsoft.com/office/drawing/2014/main" id="{BB9BB430-FC54-4EF4-A053-6B9C96EF54CA}"/>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E4840FC7-BF7C-4C84-96E5-AAC3E55FC4AD}" type="slidenum">
              <a:rPr lang="en-US" altLang="en-US" smtClean="0"/>
              <a:pPr/>
              <a:t>50</a:t>
            </a:fld>
            <a:endParaRPr lang="en-US" altLang="en-US"/>
          </a:p>
        </p:txBody>
      </p:sp>
    </p:spTree>
    <p:extLst>
      <p:ext uri="{BB962C8B-B14F-4D97-AF65-F5344CB8AC3E}">
        <p14:creationId xmlns:p14="http://schemas.microsoft.com/office/powerpoint/2010/main" val="3987804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17033E1D-401D-4CA9-A537-C83BE145EA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8851" name="Notes Placeholder 2">
            <a:extLst>
              <a:ext uri="{FF2B5EF4-FFF2-40B4-BE49-F238E27FC236}">
                <a16:creationId xmlns:a16="http://schemas.microsoft.com/office/drawing/2014/main" id="{74A5E342-8BB1-45D6-A21A-E8771B6554DA}"/>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9F042279-A966-4C0A-8D42-A41B9C801CB5}"/>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F86A8326-6F16-4FE7-882A-7E81C3B0012F}" type="slidenum">
              <a:rPr lang="en-US" altLang="en-US" smtClean="0"/>
              <a:pPr/>
              <a:t>51</a:t>
            </a:fld>
            <a:endParaRPr lang="en-US" altLang="en-US"/>
          </a:p>
        </p:txBody>
      </p:sp>
    </p:spTree>
    <p:extLst>
      <p:ext uri="{BB962C8B-B14F-4D97-AF65-F5344CB8AC3E}">
        <p14:creationId xmlns:p14="http://schemas.microsoft.com/office/powerpoint/2010/main" val="2013253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82B28733-F8C9-4D21-B6D9-8BC64690B7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0899" name="Notes Placeholder 2">
            <a:extLst>
              <a:ext uri="{FF2B5EF4-FFF2-40B4-BE49-F238E27FC236}">
                <a16:creationId xmlns:a16="http://schemas.microsoft.com/office/drawing/2014/main" id="{909F420E-565A-4A9E-A847-500B9D78AA8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80487EA4-9457-41AD-9316-920BD89E2687}"/>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88C129A-0711-4136-90E4-A13F2B3A57A3}" type="slidenum">
              <a:rPr lang="en-US" altLang="en-US" smtClean="0"/>
              <a:pPr/>
              <a:t>52</a:t>
            </a:fld>
            <a:endParaRPr lang="en-US" altLang="en-US"/>
          </a:p>
        </p:txBody>
      </p:sp>
    </p:spTree>
    <p:extLst>
      <p:ext uri="{BB962C8B-B14F-4D97-AF65-F5344CB8AC3E}">
        <p14:creationId xmlns:p14="http://schemas.microsoft.com/office/powerpoint/2010/main" val="291462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14FFD3CD-A814-4BA5-A1BA-763FBDBEE1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C17BB762-B3B6-467E-91E4-E067706602E5}"/>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Check location of stars in countries to map to correct city</a:t>
            </a:r>
          </a:p>
        </p:txBody>
      </p:sp>
      <p:sp>
        <p:nvSpPr>
          <p:cNvPr id="34820" name="Slide Number Placeholder 3">
            <a:extLst>
              <a:ext uri="{FF2B5EF4-FFF2-40B4-BE49-F238E27FC236}">
                <a16:creationId xmlns:a16="http://schemas.microsoft.com/office/drawing/2014/main" id="{6939A31E-A0EA-4561-8F27-877E56652DA1}"/>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7A3C1D3-4117-4579-AF42-676F2F6BA615}" type="slidenum">
              <a:rPr lang="en-US" altLang="en-US" smtClean="0">
                <a:solidFill>
                  <a:srgbClr val="000000"/>
                </a:solidFill>
              </a:rPr>
              <a:pPr/>
              <a:t>4</a:t>
            </a:fld>
            <a:endParaRPr lang="en-US" altLang="en-US">
              <a:solidFill>
                <a:srgbClr val="000000"/>
              </a:solidFill>
            </a:endParaRPr>
          </a:p>
        </p:txBody>
      </p:sp>
    </p:spTree>
    <p:extLst>
      <p:ext uri="{BB962C8B-B14F-4D97-AF65-F5344CB8AC3E}">
        <p14:creationId xmlns:p14="http://schemas.microsoft.com/office/powerpoint/2010/main" val="1791186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similarities and differences between guides </a:t>
            </a:r>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53</a:t>
            </a:fld>
            <a:endParaRPr lang="en-US"/>
          </a:p>
        </p:txBody>
      </p:sp>
    </p:spTree>
    <p:extLst>
      <p:ext uri="{BB962C8B-B14F-4D97-AF65-F5344CB8AC3E}">
        <p14:creationId xmlns:p14="http://schemas.microsoft.com/office/powerpoint/2010/main" val="1509060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932A0FE-3614-4887-9176-FBE4324084A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964731DD-25D1-40C3-871C-08B16731212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eaLnBrk="1" hangingPunct="1">
              <a:buFont typeface="Arial" panose="020B0604020202020204" pitchFamily="34" charset="0"/>
              <a:buNone/>
            </a:pPr>
            <a:endParaRPr lang="en-US" altLang="en-US" dirty="0"/>
          </a:p>
        </p:txBody>
      </p:sp>
      <p:sp>
        <p:nvSpPr>
          <p:cNvPr id="84996" name="Slide Number Placeholder 3">
            <a:extLst>
              <a:ext uri="{FF2B5EF4-FFF2-40B4-BE49-F238E27FC236}">
                <a16:creationId xmlns:a16="http://schemas.microsoft.com/office/drawing/2014/main" id="{6B45F04A-EA0A-4C99-91FB-FB76E60AAFE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1CED22-B92D-4ED9-96FA-40069528B71D}"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76048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6932A0FE-3614-4887-9176-FBE4324084A8}"/>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964731DD-25D1-40C3-871C-08B16731212C}"/>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eaLnBrk="1" hangingPunct="1">
              <a:buFont typeface="Arial" panose="020B0604020202020204" pitchFamily="34" charset="0"/>
              <a:buNone/>
            </a:pPr>
            <a:endParaRPr lang="en-US" altLang="en-US" dirty="0"/>
          </a:p>
        </p:txBody>
      </p:sp>
      <p:sp>
        <p:nvSpPr>
          <p:cNvPr id="84996" name="Slide Number Placeholder 3">
            <a:extLst>
              <a:ext uri="{FF2B5EF4-FFF2-40B4-BE49-F238E27FC236}">
                <a16:creationId xmlns:a16="http://schemas.microsoft.com/office/drawing/2014/main" id="{6B45F04A-EA0A-4C99-91FB-FB76E60AAFE2}"/>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1CED22-B92D-4ED9-96FA-40069528B71D}"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29595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56</a:t>
            </a:fld>
            <a:endParaRPr lang="en-US"/>
          </a:p>
        </p:txBody>
      </p:sp>
    </p:spTree>
    <p:extLst>
      <p:ext uri="{BB962C8B-B14F-4D97-AF65-F5344CB8AC3E}">
        <p14:creationId xmlns:p14="http://schemas.microsoft.com/office/powerpoint/2010/main" val="3120564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DDF1BE0B-99D3-4942-9B1C-760DA1F133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a:extLst>
              <a:ext uri="{FF2B5EF4-FFF2-40B4-BE49-F238E27FC236}">
                <a16:creationId xmlns:a16="http://schemas.microsoft.com/office/drawing/2014/main" id="{C9B5B6F2-8BCF-4B8B-B322-454B577ED92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1140" name="Slide Number Placeholder 3">
            <a:extLst>
              <a:ext uri="{FF2B5EF4-FFF2-40B4-BE49-F238E27FC236}">
                <a16:creationId xmlns:a16="http://schemas.microsoft.com/office/drawing/2014/main" id="{3FDD13F9-47F2-48CF-804E-1C8096E7D0E4}"/>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AB0514AA-74E8-4AD5-B9A7-F52ED44E74C3}" type="slidenum">
              <a:rPr lang="en-US" altLang="en-US" smtClean="0"/>
              <a:pPr/>
              <a:t>57</a:t>
            </a:fld>
            <a:endParaRPr lang="en-US" altLang="en-US"/>
          </a:p>
        </p:txBody>
      </p:sp>
    </p:spTree>
    <p:extLst>
      <p:ext uri="{BB962C8B-B14F-4D97-AF65-F5344CB8AC3E}">
        <p14:creationId xmlns:p14="http://schemas.microsoft.com/office/powerpoint/2010/main" val="2394828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Details in SSP Section 7 and your site Data Management SOP, which you should all now be working on.</a:t>
            </a:r>
          </a:p>
          <a:p>
            <a:r>
              <a:rPr lang="en-US" dirty="0"/>
              <a:t>Focus slide on SITE LEVEL data management activities: NOTE we are not asking you to send audio files to RTI. They are source document and we want to minimize number of copies.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85C54CE-DA60-4139-9B98-7A45CAA79BC0}"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19740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4509374E-3954-4A7F-B42B-F6D4D9B23D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Notes Placeholder 2">
            <a:extLst>
              <a:ext uri="{FF2B5EF4-FFF2-40B4-BE49-F238E27FC236}">
                <a16:creationId xmlns:a16="http://schemas.microsoft.com/office/drawing/2014/main" id="{F34ECEA4-1B50-4875-9045-BE9770C0820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Send back full pdf of CRFs after corrects</a:t>
            </a:r>
          </a:p>
        </p:txBody>
      </p:sp>
      <p:sp>
        <p:nvSpPr>
          <p:cNvPr id="99332" name="Slide Number Placeholder 3">
            <a:extLst>
              <a:ext uri="{FF2B5EF4-FFF2-40B4-BE49-F238E27FC236}">
                <a16:creationId xmlns:a16="http://schemas.microsoft.com/office/drawing/2014/main" id="{E992214E-CE17-47EA-AAEB-153F32CD6108}"/>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5A9F299-6C20-4A7A-A7D1-3C493AFF44E3}" type="slidenum">
              <a:rPr lang="en-US" altLang="en-US" smtClean="0"/>
              <a:pPr/>
              <a:t>63</a:t>
            </a:fld>
            <a:endParaRPr lang="en-US" altLang="en-US"/>
          </a:p>
        </p:txBody>
      </p:sp>
    </p:spTree>
    <p:extLst>
      <p:ext uri="{BB962C8B-B14F-4D97-AF65-F5344CB8AC3E}">
        <p14:creationId xmlns:p14="http://schemas.microsoft.com/office/powerpoint/2010/main" val="485830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B077A6DA-F38E-423C-8CA6-08E0DE8021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7283" name="Notes Placeholder 2">
            <a:extLst>
              <a:ext uri="{FF2B5EF4-FFF2-40B4-BE49-F238E27FC236}">
                <a16:creationId xmlns:a16="http://schemas.microsoft.com/office/drawing/2014/main" id="{383FC8E6-B659-49DA-A721-97299ADE06E1}"/>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Will be a list by PTID, will detail what the issue is on which question on which form</a:t>
            </a:r>
          </a:p>
        </p:txBody>
      </p:sp>
      <p:sp>
        <p:nvSpPr>
          <p:cNvPr id="97284" name="Slide Number Placeholder 3">
            <a:extLst>
              <a:ext uri="{FF2B5EF4-FFF2-40B4-BE49-F238E27FC236}">
                <a16:creationId xmlns:a16="http://schemas.microsoft.com/office/drawing/2014/main" id="{02F594D2-947E-47BE-BAA8-37D614D493E0}"/>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B4265F0-C409-406B-8CDB-4B8F3B7F83FA}" type="slidenum">
              <a:rPr lang="en-US" altLang="en-US" smtClean="0"/>
              <a:pPr/>
              <a:t>64</a:t>
            </a:fld>
            <a:endParaRPr lang="en-US" altLang="en-US"/>
          </a:p>
        </p:txBody>
      </p:sp>
    </p:spTree>
    <p:extLst>
      <p:ext uri="{BB962C8B-B14F-4D97-AF65-F5344CB8AC3E}">
        <p14:creationId xmlns:p14="http://schemas.microsoft.com/office/powerpoint/2010/main" val="7309888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4EB85B76-DCA2-47DE-B4BB-EA4E2CCCC4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7523" name="Notes Placeholder 2">
            <a:extLst>
              <a:ext uri="{FF2B5EF4-FFF2-40B4-BE49-F238E27FC236}">
                <a16:creationId xmlns:a16="http://schemas.microsoft.com/office/drawing/2014/main" id="{3D8992DA-B344-43EB-BDBA-0D2FC1780DDB}"/>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7524" name="Slide Number Placeholder 3">
            <a:extLst>
              <a:ext uri="{FF2B5EF4-FFF2-40B4-BE49-F238E27FC236}">
                <a16:creationId xmlns:a16="http://schemas.microsoft.com/office/drawing/2014/main" id="{B9DF0868-DE56-44D2-BFC4-1A7CDDA6AB0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5323C05B-1A05-468F-8843-34F41DFE0A12}" type="slidenum">
              <a:rPr lang="en-US" altLang="en-US" smtClean="0"/>
              <a:pPr/>
              <a:t>65</a:t>
            </a:fld>
            <a:endParaRPr lang="en-US" altLang="en-US"/>
          </a:p>
        </p:txBody>
      </p:sp>
    </p:spTree>
    <p:extLst>
      <p:ext uri="{BB962C8B-B14F-4D97-AF65-F5344CB8AC3E}">
        <p14:creationId xmlns:p14="http://schemas.microsoft.com/office/powerpoint/2010/main" val="3420561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F27E0608-C60A-425A-9086-FA34505F8E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1619" name="Notes Placeholder 2">
            <a:extLst>
              <a:ext uri="{FF2B5EF4-FFF2-40B4-BE49-F238E27FC236}">
                <a16:creationId xmlns:a16="http://schemas.microsoft.com/office/drawing/2014/main" id="{AEF6FA63-2E7E-4418-A8EC-DA7D1DD14407}"/>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8E39E05F-6363-4E59-8A20-C11AA2FBD39C}"/>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20053BB-2370-4B28-9222-C0473C84CE4B}" type="slidenum">
              <a:rPr lang="en-US" altLang="en-US" smtClean="0"/>
              <a:pPr/>
              <a:t>66</a:t>
            </a:fld>
            <a:endParaRPr lang="en-US" altLang="en-US"/>
          </a:p>
        </p:txBody>
      </p:sp>
    </p:spTree>
    <p:extLst>
      <p:ext uri="{BB962C8B-B14F-4D97-AF65-F5344CB8AC3E}">
        <p14:creationId xmlns:p14="http://schemas.microsoft.com/office/powerpoint/2010/main" val="3931932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Exploratory – all to inform development of 042 and 043 which will be clinical trials involving product use in these populations</a:t>
            </a:r>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5</a:t>
            </a:fld>
            <a:endParaRPr lang="en-US"/>
          </a:p>
        </p:txBody>
      </p:sp>
    </p:spTree>
    <p:extLst>
      <p:ext uri="{BB962C8B-B14F-4D97-AF65-F5344CB8AC3E}">
        <p14:creationId xmlns:p14="http://schemas.microsoft.com/office/powerpoint/2010/main" val="3950991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68</a:t>
            </a:fld>
            <a:endParaRPr lang="en-US"/>
          </a:p>
        </p:txBody>
      </p:sp>
    </p:spTree>
    <p:extLst>
      <p:ext uri="{BB962C8B-B14F-4D97-AF65-F5344CB8AC3E}">
        <p14:creationId xmlns:p14="http://schemas.microsoft.com/office/powerpoint/2010/main" val="2724984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F5B9110C-084B-4C00-AE51-AE84321861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7763" name="Notes Placeholder 2">
            <a:extLst>
              <a:ext uri="{FF2B5EF4-FFF2-40B4-BE49-F238E27FC236}">
                <a16:creationId xmlns:a16="http://schemas.microsoft.com/office/drawing/2014/main" id="{2CD5F746-FBDA-4158-BEAA-02CBED49F59C}"/>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117764" name="Slide Number Placeholder 3">
            <a:extLst>
              <a:ext uri="{FF2B5EF4-FFF2-40B4-BE49-F238E27FC236}">
                <a16:creationId xmlns:a16="http://schemas.microsoft.com/office/drawing/2014/main" id="{45CFC448-1E2C-471E-A361-D3593E9ED45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1064C49-0E38-4AA5-926B-F3DB4B30756D}" type="slidenum">
              <a:rPr lang="en-US" altLang="en-US" smtClean="0"/>
              <a:pPr/>
              <a:t>69</a:t>
            </a:fld>
            <a:endParaRPr lang="en-US" altLang="en-US"/>
          </a:p>
        </p:txBody>
      </p:sp>
    </p:spTree>
    <p:extLst>
      <p:ext uri="{BB962C8B-B14F-4D97-AF65-F5344CB8AC3E}">
        <p14:creationId xmlns:p14="http://schemas.microsoft.com/office/powerpoint/2010/main" val="1099834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9331F5C2-6C95-4C05-8936-DDD29CA912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9811" name="Notes Placeholder 2">
            <a:extLst>
              <a:ext uri="{FF2B5EF4-FFF2-40B4-BE49-F238E27FC236}">
                <a16:creationId xmlns:a16="http://schemas.microsoft.com/office/drawing/2014/main" id="{214ED7CF-FEB0-4F20-AFF2-FDE6E3C39E1D}"/>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formatting expectations are the same as they have been – new expectation is transcript certification, which I will discuss in a minute</a:t>
            </a:r>
          </a:p>
        </p:txBody>
      </p:sp>
      <p:sp>
        <p:nvSpPr>
          <p:cNvPr id="119812" name="Slide Number Placeholder 3">
            <a:extLst>
              <a:ext uri="{FF2B5EF4-FFF2-40B4-BE49-F238E27FC236}">
                <a16:creationId xmlns:a16="http://schemas.microsoft.com/office/drawing/2014/main" id="{08AA8AE5-18C6-4F4C-9C83-F40FC111976F}"/>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42C84B80-859E-4947-819A-AB10988FD2A0}" type="slidenum">
              <a:rPr lang="en-US" altLang="en-US" smtClean="0"/>
              <a:pPr/>
              <a:t>70</a:t>
            </a:fld>
            <a:endParaRPr lang="en-US" altLang="en-US"/>
          </a:p>
        </p:txBody>
      </p:sp>
    </p:spTree>
    <p:extLst>
      <p:ext uri="{BB962C8B-B14F-4D97-AF65-F5344CB8AC3E}">
        <p14:creationId xmlns:p14="http://schemas.microsoft.com/office/powerpoint/2010/main" val="26548712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2FEDA60A-79EB-4DB2-B81F-759D43976B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1859" name="Notes Placeholder 2">
            <a:extLst>
              <a:ext uri="{FF2B5EF4-FFF2-40B4-BE49-F238E27FC236}">
                <a16:creationId xmlns:a16="http://schemas.microsoft.com/office/drawing/2014/main" id="{F0206E5C-A6B1-48B2-8F49-82B23759D726}"/>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21860" name="Slide Number Placeholder 3">
            <a:extLst>
              <a:ext uri="{FF2B5EF4-FFF2-40B4-BE49-F238E27FC236}">
                <a16:creationId xmlns:a16="http://schemas.microsoft.com/office/drawing/2014/main" id="{9540FD12-9E71-4DE4-9247-C8CE13BE8EF5}"/>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B8F8FBA-7954-4C53-9440-9D9603490616}" type="slidenum">
              <a:rPr lang="en-US" altLang="en-US" smtClean="0"/>
              <a:pPr/>
              <a:t>71</a:t>
            </a:fld>
            <a:endParaRPr lang="en-US" altLang="en-US"/>
          </a:p>
        </p:txBody>
      </p:sp>
    </p:spTree>
    <p:extLst>
      <p:ext uri="{BB962C8B-B14F-4D97-AF65-F5344CB8AC3E}">
        <p14:creationId xmlns:p14="http://schemas.microsoft.com/office/powerpoint/2010/main" val="40837769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NEW (those working on HOPE will be familiar): Once a transcript is deemed ready for RTI review, the transcriber should certify that the transcript is an authentic representation of the audio recording by adding their name and date to the top portion of the transcript. </a:t>
            </a:r>
          </a:p>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72</a:t>
            </a:fld>
            <a:endParaRPr lang="en-US"/>
          </a:p>
        </p:txBody>
      </p:sp>
    </p:spTree>
    <p:extLst>
      <p:ext uri="{BB962C8B-B14F-4D97-AF65-F5344CB8AC3E}">
        <p14:creationId xmlns:p14="http://schemas.microsoft.com/office/powerpoint/2010/main" val="23746797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73</a:t>
            </a:fld>
            <a:endParaRPr lang="en-US"/>
          </a:p>
        </p:txBody>
      </p:sp>
    </p:spTree>
    <p:extLst>
      <p:ext uri="{BB962C8B-B14F-4D97-AF65-F5344CB8AC3E}">
        <p14:creationId xmlns:p14="http://schemas.microsoft.com/office/powerpoint/2010/main" val="1148641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6E983676-C0A2-4DB7-8670-0C53AD1F9E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8D81E2E2-4CD8-4248-8AE6-E5383A68D1C1}"/>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0724" name="Slide Number Placeholder 3">
            <a:extLst>
              <a:ext uri="{FF2B5EF4-FFF2-40B4-BE49-F238E27FC236}">
                <a16:creationId xmlns:a16="http://schemas.microsoft.com/office/drawing/2014/main" id="{CFF012EA-1641-4DFB-9CF9-7E3F30B7029E}"/>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7FA6C43C-8A38-4CB0-A428-86A483911663}" type="slidenum">
              <a:rPr lang="en-US" altLang="en-US" smtClean="0"/>
              <a:pPr/>
              <a:t>6</a:t>
            </a:fld>
            <a:endParaRPr lang="en-US" altLang="en-US"/>
          </a:p>
        </p:txBody>
      </p:sp>
    </p:spTree>
    <p:extLst>
      <p:ext uri="{BB962C8B-B14F-4D97-AF65-F5344CB8AC3E}">
        <p14:creationId xmlns:p14="http://schemas.microsoft.com/office/powerpoint/2010/main" val="3109457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226AE101-F208-4D32-96F9-8204421AC0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6DF8F659-1859-44AB-AD23-95C0C4806C1A}"/>
              </a:ext>
            </a:extLst>
          </p:cNvPr>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a:extLst>
              <a:ext uri="{FF2B5EF4-FFF2-40B4-BE49-F238E27FC236}">
                <a16:creationId xmlns:a16="http://schemas.microsoft.com/office/drawing/2014/main" id="{AA2EC0C4-D9C0-4A36-8480-B98037CBB200}"/>
              </a:ext>
            </a:extLst>
          </p:cNvPr>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F09D912-E2F1-4EE0-A96A-9588EA4DEA16}" type="slidenum">
              <a:rPr lang="en-US" altLang="en-US" smtClean="0"/>
              <a:pPr/>
              <a:t>7</a:t>
            </a:fld>
            <a:endParaRPr lang="en-US" altLang="en-US"/>
          </a:p>
        </p:txBody>
      </p:sp>
    </p:spTree>
    <p:extLst>
      <p:ext uri="{BB962C8B-B14F-4D97-AF65-F5344CB8AC3E}">
        <p14:creationId xmlns:p14="http://schemas.microsoft.com/office/powerpoint/2010/main" val="245925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8</a:t>
            </a:fld>
            <a:endParaRPr lang="en-US"/>
          </a:p>
        </p:txBody>
      </p:sp>
    </p:spTree>
    <p:extLst>
      <p:ext uri="{BB962C8B-B14F-4D97-AF65-F5344CB8AC3E}">
        <p14:creationId xmlns:p14="http://schemas.microsoft.com/office/powerpoint/2010/main" val="4035262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5C54CE-DA60-4139-9B98-7A45CAA79BC0}" type="slidenum">
              <a:rPr lang="en-US" smtClean="0"/>
              <a:pPr>
                <a:defRPr/>
              </a:pPr>
              <a:t>9</a:t>
            </a:fld>
            <a:endParaRPr lang="en-US"/>
          </a:p>
        </p:txBody>
      </p:sp>
    </p:spTree>
    <p:extLst>
      <p:ext uri="{BB962C8B-B14F-4D97-AF65-F5344CB8AC3E}">
        <p14:creationId xmlns:p14="http://schemas.microsoft.com/office/powerpoint/2010/main" val="831944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D6FEC8C-74E9-4C7B-9EBD-057B237CDB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22588" cy="173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a:extLst>
              <a:ext uri="{FF2B5EF4-FFF2-40B4-BE49-F238E27FC236}">
                <a16:creationId xmlns:a16="http://schemas.microsoft.com/office/drawing/2014/main" id="{8390A9D5-7009-46E5-8539-100BA2875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7600"/>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74007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4831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19CEF7F-79D9-4FFF-8FC3-D7B1CE9FA5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039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653C25F2-BA73-44F3-8898-4FDB1269009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750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0033A28-3F11-4BAB-8919-2867D58FD1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4268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82451"/>
            <a:ext cx="4040188"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4268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82451"/>
            <a:ext cx="4041775"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914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6917119-7BE3-4643-99AA-CACFA2A43E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4990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68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B2764C7-A777-467C-B1E8-E726C0DC0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740074"/>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785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698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0822113E-E906-494A-859C-EB612AAE3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9696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01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A589115-71B0-47E5-9F62-316ECC8A2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4268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82451"/>
            <a:ext cx="4040188"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4268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82451"/>
            <a:ext cx="4041775" cy="42873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3666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C1445223-ECF4-47F6-BDEF-B207B849F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863"/>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345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81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A0B434B-BFA4-415E-8AA3-7FBE23811938}"/>
              </a:ext>
            </a:extLst>
          </p:cNvPr>
          <p:cNvCxnSpPr/>
          <p:nvPr userDrawn="1"/>
        </p:nvCxnSpPr>
        <p:spPr>
          <a:xfrm rot="5400000">
            <a:off x="1440657" y="3694906"/>
            <a:ext cx="4648200" cy="1587"/>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2"/>
          <p:cNvSpPr>
            <a:spLocks noGrp="1"/>
          </p:cNvSpPr>
          <p:nvPr>
            <p:ph type="body" sz="quarter" idx="13"/>
          </p:nvPr>
        </p:nvSpPr>
        <p:spPr>
          <a:xfrm>
            <a:off x="3962400" y="1371600"/>
            <a:ext cx="4724400" cy="4724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marL="2057400" indent="-228600">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3"/>
          <p:cNvSpPr>
            <a:spLocks noGrp="1"/>
          </p:cNvSpPr>
          <p:nvPr>
            <p:ph type="title"/>
          </p:nvPr>
        </p:nvSpPr>
        <p:spPr>
          <a:xfrm>
            <a:off x="381000" y="1371600"/>
            <a:ext cx="2743200" cy="3581400"/>
          </a:xfrm>
        </p:spPr>
        <p:txBody>
          <a:bodyPr anchor="t"/>
          <a:lstStyle>
            <a:lvl1pPr algn="r">
              <a:defRPr>
                <a:solidFill>
                  <a:schemeClr val="accent1"/>
                </a:solidFill>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6092F54C-78D5-4EC1-B8D0-C89246F51D6F}"/>
              </a:ext>
            </a:extLst>
          </p:cNvPr>
          <p:cNvSpPr>
            <a:spLocks noGrp="1"/>
          </p:cNvSpPr>
          <p:nvPr>
            <p:ph type="dt" sz="half" idx="14"/>
          </p:nvPr>
        </p:nvSpPr>
        <p:spPr/>
        <p:txBody>
          <a:bodyPr/>
          <a:lstStyle>
            <a:lvl1pPr>
              <a:defRPr>
                <a:latin typeface="Times New Roman" pitchFamily="18" charset="0"/>
                <a:cs typeface="Arial" charset="0"/>
              </a:defRPr>
            </a:lvl1pPr>
          </a:lstStyle>
          <a:p>
            <a:pPr>
              <a:defRPr/>
            </a:pPr>
            <a:endParaRPr lang="en-US"/>
          </a:p>
        </p:txBody>
      </p:sp>
      <p:sp>
        <p:nvSpPr>
          <p:cNvPr id="6" name="Footer Placeholder 5">
            <a:extLst>
              <a:ext uri="{FF2B5EF4-FFF2-40B4-BE49-F238E27FC236}">
                <a16:creationId xmlns:a16="http://schemas.microsoft.com/office/drawing/2014/main" id="{38594FD1-B503-4199-B9EB-E6EC72C36F92}"/>
              </a:ext>
            </a:extLst>
          </p:cNvPr>
          <p:cNvSpPr>
            <a:spLocks noGrp="1"/>
          </p:cNvSpPr>
          <p:nvPr>
            <p:ph type="ftr" sz="quarter" idx="15"/>
          </p:nvPr>
        </p:nvSpPr>
        <p:spPr/>
        <p:txBody>
          <a:bodyPr/>
          <a:lstStyle>
            <a:lvl1pPr>
              <a:defRPr>
                <a:latin typeface="Times New Roman" pitchFamily="18"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59FDD918-D379-4AD6-BED5-8CC366F72BB0}"/>
              </a:ext>
            </a:extLst>
          </p:cNvPr>
          <p:cNvSpPr>
            <a:spLocks noGrp="1"/>
          </p:cNvSpPr>
          <p:nvPr>
            <p:ph type="sldNum" sz="quarter" idx="16"/>
          </p:nvPr>
        </p:nvSpPr>
        <p:spPr/>
        <p:txBody>
          <a:bodyPr/>
          <a:lstStyle>
            <a:lvl1pPr>
              <a:defRPr>
                <a:latin typeface="Times New Roman" pitchFamily="18" charset="0"/>
                <a:cs typeface="Arial" charset="0"/>
              </a:defRPr>
            </a:lvl1pPr>
          </a:lstStyle>
          <a:p>
            <a:pPr>
              <a:defRPr/>
            </a:pPr>
            <a:fld id="{A120AA83-5944-4AA7-B87A-73EAB0425BD1}" type="slidenum">
              <a:rPr lang="en-US"/>
              <a:pPr>
                <a:defRPr/>
              </a:pPr>
              <a:t>‹#›</a:t>
            </a:fld>
            <a:endParaRPr lang="en-US"/>
          </a:p>
        </p:txBody>
      </p:sp>
    </p:spTree>
    <p:extLst>
      <p:ext uri="{BB962C8B-B14F-4D97-AF65-F5344CB8AC3E}">
        <p14:creationId xmlns:p14="http://schemas.microsoft.com/office/powerpoint/2010/main" val="4285999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9C7F9A-5F57-4AAE-8E02-B667A38E098D}"/>
              </a:ext>
            </a:extLst>
          </p:cNvPr>
          <p:cNvSpPr>
            <a:spLocks noGrp="1"/>
          </p:cNvSpPr>
          <p:nvPr>
            <p:ph type="dt" sz="half" idx="10"/>
          </p:nvPr>
        </p:nvSpPr>
        <p:spPr/>
        <p:txBody>
          <a:bodyPr/>
          <a:lstStyle>
            <a:lvl1pPr>
              <a:defRPr>
                <a:latin typeface="Times New Roman" pitchFamily="18" charset="0"/>
                <a:cs typeface="Arial" charset="0"/>
              </a:defRPr>
            </a:lvl1pPr>
          </a:lstStyle>
          <a:p>
            <a:pPr>
              <a:defRPr/>
            </a:pPr>
            <a:endParaRPr lang="en-US"/>
          </a:p>
        </p:txBody>
      </p:sp>
      <p:sp>
        <p:nvSpPr>
          <p:cNvPr id="3" name="Footer Placeholder 2">
            <a:extLst>
              <a:ext uri="{FF2B5EF4-FFF2-40B4-BE49-F238E27FC236}">
                <a16:creationId xmlns:a16="http://schemas.microsoft.com/office/drawing/2014/main" id="{A384D408-B1F7-4B19-8EEC-C3DC6FAC3286}"/>
              </a:ext>
            </a:extLst>
          </p:cNvPr>
          <p:cNvSpPr>
            <a:spLocks noGrp="1"/>
          </p:cNvSpPr>
          <p:nvPr>
            <p:ph type="ftr" sz="quarter" idx="11"/>
          </p:nvPr>
        </p:nvSpPr>
        <p:spPr/>
        <p:txBody>
          <a:bodyPr/>
          <a:lstStyle>
            <a:lvl1pPr>
              <a:defRPr>
                <a:latin typeface="Times New Roman" pitchFamily="18" charset="0"/>
                <a:cs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25D3BFB0-19BB-4F40-9E5A-0BAF791FBCF8}"/>
              </a:ext>
            </a:extLst>
          </p:cNvPr>
          <p:cNvSpPr>
            <a:spLocks noGrp="1"/>
          </p:cNvSpPr>
          <p:nvPr>
            <p:ph type="sldNum" sz="quarter" idx="12"/>
          </p:nvPr>
        </p:nvSpPr>
        <p:spPr/>
        <p:txBody>
          <a:bodyPr/>
          <a:lstStyle>
            <a:lvl1pPr>
              <a:defRPr>
                <a:latin typeface="Times New Roman" pitchFamily="18" charset="0"/>
                <a:cs typeface="Arial" charset="0"/>
              </a:defRPr>
            </a:lvl1pPr>
          </a:lstStyle>
          <a:p>
            <a:pPr>
              <a:defRPr/>
            </a:pPr>
            <a:fld id="{07A78BC7-0E78-4A9F-B8BC-D88A069ADE30}" type="slidenum">
              <a:rPr lang="en-US"/>
              <a:pPr>
                <a:defRPr/>
              </a:pPr>
              <a:t>‹#›</a:t>
            </a:fld>
            <a:endParaRPr lang="en-US"/>
          </a:p>
        </p:txBody>
      </p:sp>
    </p:spTree>
    <p:extLst>
      <p:ext uri="{BB962C8B-B14F-4D97-AF65-F5344CB8AC3E}">
        <p14:creationId xmlns:p14="http://schemas.microsoft.com/office/powerpoint/2010/main" val="3545452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0284661-7440-46D9-9538-867A32537D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922588" cy="173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a:extLst>
              <a:ext uri="{FF2B5EF4-FFF2-40B4-BE49-F238E27FC236}">
                <a16:creationId xmlns:a16="http://schemas.microsoft.com/office/drawing/2014/main" id="{5178D264-630E-4EBA-8713-E6EF62A6FE1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657600"/>
            <a:ext cx="914400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lvl1pPr>
              <a:defRPr>
                <a:solidFill>
                  <a:srgbClr val="740074"/>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99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44133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3A024E5-3254-4CD1-9164-3D053935C8E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E7A1B25-C626-48AC-A322-A753D47D332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FEDAC93-630A-4D85-917F-1548F7F3341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46E911B4-C307-45F7-947D-70F2BA506C8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035592D-AF2D-43C4-ABEB-D4FCFB469290}"/>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9EED3EF-5426-468A-A838-BD11579E0F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ndara" pitchFamily="34" charset="0"/>
        </a:defRPr>
      </a:lvl2pPr>
      <a:lvl3pPr algn="ctr" rtl="0" eaLnBrk="0" fontAlgn="base" hangingPunct="0">
        <a:spcBef>
          <a:spcPct val="0"/>
        </a:spcBef>
        <a:spcAft>
          <a:spcPct val="0"/>
        </a:spcAft>
        <a:defRPr sz="4400">
          <a:solidFill>
            <a:schemeClr val="tx1"/>
          </a:solidFill>
          <a:latin typeface="Candara" pitchFamily="34" charset="0"/>
        </a:defRPr>
      </a:lvl3pPr>
      <a:lvl4pPr algn="ctr" rtl="0" eaLnBrk="0" fontAlgn="base" hangingPunct="0">
        <a:spcBef>
          <a:spcPct val="0"/>
        </a:spcBef>
        <a:spcAft>
          <a:spcPct val="0"/>
        </a:spcAft>
        <a:defRPr sz="4400">
          <a:solidFill>
            <a:schemeClr val="tx1"/>
          </a:solidFill>
          <a:latin typeface="Candara" pitchFamily="34" charset="0"/>
        </a:defRPr>
      </a:lvl4pPr>
      <a:lvl5pPr algn="ctr" rtl="0" eaLnBrk="0" fontAlgn="base" hangingPunct="0">
        <a:spcBef>
          <a:spcPct val="0"/>
        </a:spcBef>
        <a:spcAft>
          <a:spcPct val="0"/>
        </a:spcAft>
        <a:defRPr sz="4400">
          <a:solidFill>
            <a:schemeClr val="tx1"/>
          </a:solidFill>
          <a:latin typeface="Candara" pitchFamily="34" charset="0"/>
        </a:defRPr>
      </a:lvl5pPr>
      <a:lvl6pPr marL="457200" algn="ctr" rtl="0" eaLnBrk="1" fontAlgn="base" hangingPunct="1">
        <a:spcBef>
          <a:spcPct val="0"/>
        </a:spcBef>
        <a:spcAft>
          <a:spcPct val="0"/>
        </a:spcAft>
        <a:defRPr sz="4400">
          <a:solidFill>
            <a:schemeClr val="tx1"/>
          </a:solidFill>
          <a:latin typeface="Candara" pitchFamily="34" charset="0"/>
        </a:defRPr>
      </a:lvl6pPr>
      <a:lvl7pPr marL="914400" algn="ctr" rtl="0" eaLnBrk="1" fontAlgn="base" hangingPunct="1">
        <a:spcBef>
          <a:spcPct val="0"/>
        </a:spcBef>
        <a:spcAft>
          <a:spcPct val="0"/>
        </a:spcAft>
        <a:defRPr sz="4400">
          <a:solidFill>
            <a:schemeClr val="tx1"/>
          </a:solidFill>
          <a:latin typeface="Candara" pitchFamily="34" charset="0"/>
        </a:defRPr>
      </a:lvl7pPr>
      <a:lvl8pPr marL="1371600" algn="ctr" rtl="0" eaLnBrk="1" fontAlgn="base" hangingPunct="1">
        <a:spcBef>
          <a:spcPct val="0"/>
        </a:spcBef>
        <a:spcAft>
          <a:spcPct val="0"/>
        </a:spcAft>
        <a:defRPr sz="4400">
          <a:solidFill>
            <a:schemeClr val="tx1"/>
          </a:solidFill>
          <a:latin typeface="Candara" pitchFamily="34" charset="0"/>
        </a:defRPr>
      </a:lvl8pPr>
      <a:lvl9pPr marL="1828800" algn="ctr" rtl="0" eaLnBrk="1" fontAlgn="base" hangingPunct="1">
        <a:spcBef>
          <a:spcPct val="0"/>
        </a:spcBef>
        <a:spcAft>
          <a:spcPct val="0"/>
        </a:spcAft>
        <a:defRPr sz="4400">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0596557-D7FA-4042-B042-D4E1A04E6CC0}"/>
              </a:ext>
            </a:extLst>
          </p:cNvPr>
          <p:cNvSpPr>
            <a:spLocks noGrp="1" noChangeArrowheads="1"/>
          </p:cNvSpPr>
          <p:nvPr>
            <p:ph type="title"/>
          </p:nvPr>
        </p:nvSpPr>
        <p:spPr bwMode="auto">
          <a:xfrm>
            <a:off x="457200" y="5334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C455B6F-64B9-40F7-934F-EB85F93DB930}"/>
              </a:ext>
            </a:extLst>
          </p:cNvPr>
          <p:cNvSpPr>
            <a:spLocks noGrp="1" noChangeArrowheads="1"/>
          </p:cNvSpPr>
          <p:nvPr>
            <p:ph type="body" idx="1"/>
          </p:nvPr>
        </p:nvSpPr>
        <p:spPr bwMode="auto">
          <a:xfrm>
            <a:off x="457200" y="1828800"/>
            <a:ext cx="8229600" cy="430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964" name="Rectangle 4">
            <a:extLst>
              <a:ext uri="{FF2B5EF4-FFF2-40B4-BE49-F238E27FC236}">
                <a16:creationId xmlns:a16="http://schemas.microsoft.com/office/drawing/2014/main" id="{27CB9C36-14A7-447C-8A49-E8912DA14897}"/>
              </a:ext>
            </a:extLst>
          </p:cNvPr>
          <p:cNvSpPr>
            <a:spLocks noGrp="1" noChangeArrowheads="1"/>
          </p:cNvSpPr>
          <p:nvPr>
            <p:ph type="dt" sz="half" idx="2"/>
          </p:nvPr>
        </p:nvSpPr>
        <p:spPr bwMode="auto">
          <a:xfrm>
            <a:off x="457200" y="6248400"/>
            <a:ext cx="16764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pitchFamily="34" charset="0"/>
                <a:cs typeface="+mn-cs"/>
              </a:defRPr>
            </a:lvl1pPr>
          </a:lstStyle>
          <a:p>
            <a:pPr>
              <a:defRPr/>
            </a:pPr>
            <a:endParaRPr lang="en-US"/>
          </a:p>
        </p:txBody>
      </p:sp>
      <p:sp>
        <p:nvSpPr>
          <p:cNvPr id="40965" name="Rectangle 5">
            <a:extLst>
              <a:ext uri="{FF2B5EF4-FFF2-40B4-BE49-F238E27FC236}">
                <a16:creationId xmlns:a16="http://schemas.microsoft.com/office/drawing/2014/main" id="{A27D7075-8382-4E74-853C-E53842CACDDB}"/>
              </a:ext>
            </a:extLst>
          </p:cNvPr>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Arial" pitchFamily="34" charset="0"/>
                <a:cs typeface="+mn-cs"/>
              </a:defRPr>
            </a:lvl1pPr>
          </a:lstStyle>
          <a:p>
            <a:pPr>
              <a:defRPr/>
            </a:pPr>
            <a:endParaRPr lang="en-US"/>
          </a:p>
        </p:txBody>
      </p:sp>
      <p:sp>
        <p:nvSpPr>
          <p:cNvPr id="40966" name="Rectangle 6">
            <a:extLst>
              <a:ext uri="{FF2B5EF4-FFF2-40B4-BE49-F238E27FC236}">
                <a16:creationId xmlns:a16="http://schemas.microsoft.com/office/drawing/2014/main" id="{D8EEC562-72FE-41C1-BEA8-556F181BF621}"/>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Arial" pitchFamily="34" charset="0"/>
                <a:cs typeface="+mn-cs"/>
              </a:defRPr>
            </a:lvl1pPr>
          </a:lstStyle>
          <a:p>
            <a:pPr>
              <a:defRPr/>
            </a:pPr>
            <a:fld id="{3C807142-97E4-40C1-BB3F-C3E2DAA49604}" type="slidenum">
              <a:rPr lang="en-US"/>
              <a:pPr>
                <a:defRPr/>
              </a:pPr>
              <a:t>‹#›</a:t>
            </a:fld>
            <a:endParaRPr lang="en-US"/>
          </a:p>
        </p:txBody>
      </p:sp>
      <p:sp>
        <p:nvSpPr>
          <p:cNvPr id="2055" name="Rectangle 9">
            <a:extLst>
              <a:ext uri="{FF2B5EF4-FFF2-40B4-BE49-F238E27FC236}">
                <a16:creationId xmlns:a16="http://schemas.microsoft.com/office/drawing/2014/main" id="{0A961C83-F61F-4455-A1B0-377E7007CCFD}"/>
              </a:ext>
            </a:extLst>
          </p:cNvPr>
          <p:cNvSpPr>
            <a:spLocks noChangeArrowheads="1"/>
          </p:cNvSpPr>
          <p:nvPr/>
        </p:nvSpPr>
        <p:spPr bwMode="auto">
          <a:xfrm>
            <a:off x="8737600" y="152400"/>
            <a:ext cx="228600" cy="185738"/>
          </a:xfrm>
          <a:prstGeom prst="rect">
            <a:avLst/>
          </a:prstGeom>
          <a:solidFill>
            <a:schemeClr val="bg2"/>
          </a:solidFill>
          <a:ln w="12700">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en-US" altLang="en-US" sz="2400">
              <a:solidFill>
                <a:srgbClr val="000000"/>
              </a:solidFill>
              <a:latin typeface="Arial" panose="020B0604020202020204" pitchFamily="34" charset="0"/>
              <a:cs typeface="Arial" panose="020B0604020202020204" pitchFamily="34" charset="0"/>
            </a:endParaRPr>
          </a:p>
        </p:txBody>
      </p:sp>
      <p:sp>
        <p:nvSpPr>
          <p:cNvPr id="2056" name="Rectangle 10">
            <a:extLst>
              <a:ext uri="{FF2B5EF4-FFF2-40B4-BE49-F238E27FC236}">
                <a16:creationId xmlns:a16="http://schemas.microsoft.com/office/drawing/2014/main" id="{7675AEE3-768A-465F-8399-E3E6BE18CA4E}"/>
              </a:ext>
            </a:extLst>
          </p:cNvPr>
          <p:cNvSpPr>
            <a:spLocks noChangeArrowheads="1"/>
          </p:cNvSpPr>
          <p:nvPr/>
        </p:nvSpPr>
        <p:spPr bwMode="auto">
          <a:xfrm>
            <a:off x="279400" y="152400"/>
            <a:ext cx="8455025" cy="185738"/>
          </a:xfrm>
          <a:prstGeom prst="rect">
            <a:avLst/>
          </a:prstGeom>
          <a:solidFill>
            <a:schemeClr val="accent2"/>
          </a:solidFill>
          <a:ln w="12700">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en-US" altLang="en-US" sz="2400">
              <a:solidFill>
                <a:srgbClr val="000000"/>
              </a:solidFill>
              <a:latin typeface="Arial" panose="020B0604020202020204" pitchFamily="34" charset="0"/>
              <a:cs typeface="Arial" panose="020B0604020202020204" pitchFamily="34" charset="0"/>
            </a:endParaRPr>
          </a:p>
        </p:txBody>
      </p:sp>
      <p:sp>
        <p:nvSpPr>
          <p:cNvPr id="2057" name="Rectangle 11">
            <a:extLst>
              <a:ext uri="{FF2B5EF4-FFF2-40B4-BE49-F238E27FC236}">
                <a16:creationId xmlns:a16="http://schemas.microsoft.com/office/drawing/2014/main" id="{49AB8BE5-AF83-4CE1-8DF2-7A05B5CDF868}"/>
              </a:ext>
            </a:extLst>
          </p:cNvPr>
          <p:cNvSpPr>
            <a:spLocks noChangeArrowheads="1"/>
          </p:cNvSpPr>
          <p:nvPr/>
        </p:nvSpPr>
        <p:spPr bwMode="auto">
          <a:xfrm>
            <a:off x="279400" y="338138"/>
            <a:ext cx="8455025" cy="114300"/>
          </a:xfrm>
          <a:prstGeom prst="rect">
            <a:avLst/>
          </a:prstGeom>
          <a:solidFill>
            <a:schemeClr val="bg2"/>
          </a:solidFill>
          <a:ln w="12700">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en-US" altLang="en-US" sz="2400">
              <a:solidFill>
                <a:srgbClr val="000000"/>
              </a:solidFill>
              <a:latin typeface="Arial" panose="020B0604020202020204" pitchFamily="34" charset="0"/>
              <a:cs typeface="Arial" panose="020B0604020202020204" pitchFamily="34" charset="0"/>
            </a:endParaRPr>
          </a:p>
        </p:txBody>
      </p:sp>
      <p:sp>
        <p:nvSpPr>
          <p:cNvPr id="2058" name="Rectangle 12">
            <a:extLst>
              <a:ext uri="{FF2B5EF4-FFF2-40B4-BE49-F238E27FC236}">
                <a16:creationId xmlns:a16="http://schemas.microsoft.com/office/drawing/2014/main" id="{75EC5A84-BD47-4845-9155-4B4DC9C00BC8}"/>
              </a:ext>
            </a:extLst>
          </p:cNvPr>
          <p:cNvSpPr>
            <a:spLocks noChangeArrowheads="1"/>
          </p:cNvSpPr>
          <p:nvPr/>
        </p:nvSpPr>
        <p:spPr bwMode="auto">
          <a:xfrm>
            <a:off x="8737600" y="338138"/>
            <a:ext cx="228600" cy="111125"/>
          </a:xfrm>
          <a:prstGeom prst="rect">
            <a:avLst/>
          </a:prstGeom>
          <a:solidFill>
            <a:schemeClr val="accent2"/>
          </a:solidFill>
          <a:ln w="12700">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defRPr/>
            </a:pPr>
            <a:endParaRPr lang="en-US" altLang="en-US" sz="2400">
              <a:solidFill>
                <a:srgbClr val="000000"/>
              </a:solidFill>
              <a:latin typeface="Arial" panose="020B0604020202020204" pitchFamily="34" charset="0"/>
              <a:cs typeface="Arial" panose="020B0604020202020204" pitchFamily="34" charset="0"/>
            </a:endParaRPr>
          </a:p>
        </p:txBody>
      </p:sp>
      <p:pic>
        <p:nvPicPr>
          <p:cNvPr id="2059" name="Picture 12" descr="MTN LOGO_Final">
            <a:extLst>
              <a:ext uri="{FF2B5EF4-FFF2-40B4-BE49-F238E27FC236}">
                <a16:creationId xmlns:a16="http://schemas.microsoft.com/office/drawing/2014/main" id="{E3D6C6CC-2879-4AF1-BF4D-3219BC31A9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6096000"/>
            <a:ext cx="1169988" cy="69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86" r:id="rId1"/>
    <p:sldLayoutId id="2147484187" r:id="rId2"/>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pitchFamily="34" charset="0"/>
        </a:defRPr>
      </a:lvl2pPr>
      <a:lvl3pPr algn="l" rtl="0" eaLnBrk="0" fontAlgn="base" hangingPunct="0">
        <a:spcBef>
          <a:spcPct val="0"/>
        </a:spcBef>
        <a:spcAft>
          <a:spcPct val="0"/>
        </a:spcAft>
        <a:defRPr sz="4400">
          <a:solidFill>
            <a:schemeClr val="tx2"/>
          </a:solidFill>
          <a:latin typeface="Arial" pitchFamily="34" charset="0"/>
        </a:defRPr>
      </a:lvl3pPr>
      <a:lvl4pPr algn="l" rtl="0" eaLnBrk="0" fontAlgn="base" hangingPunct="0">
        <a:spcBef>
          <a:spcPct val="0"/>
        </a:spcBef>
        <a:spcAft>
          <a:spcPct val="0"/>
        </a:spcAft>
        <a:defRPr sz="4400">
          <a:solidFill>
            <a:schemeClr val="tx2"/>
          </a:solidFill>
          <a:latin typeface="Arial" pitchFamily="34" charset="0"/>
        </a:defRPr>
      </a:lvl4pPr>
      <a:lvl5pPr algn="l" rtl="0" eaLnBrk="0" fontAlgn="base" hangingPunct="0">
        <a:spcBef>
          <a:spcPct val="0"/>
        </a:spcBef>
        <a:spcAft>
          <a:spcPct val="0"/>
        </a:spcAft>
        <a:defRPr sz="4400">
          <a:solidFill>
            <a:schemeClr val="tx2"/>
          </a:solidFill>
          <a:latin typeface="Arial" pitchFamily="34" charset="0"/>
        </a:defRPr>
      </a:lvl5pPr>
      <a:lvl6pPr marL="457200" algn="l" rtl="0" eaLnBrk="1" fontAlgn="base" hangingPunct="1">
        <a:spcBef>
          <a:spcPct val="0"/>
        </a:spcBef>
        <a:spcAft>
          <a:spcPct val="0"/>
        </a:spcAft>
        <a:defRPr sz="4400">
          <a:solidFill>
            <a:schemeClr val="tx2"/>
          </a:solidFill>
          <a:latin typeface="Arial" pitchFamily="34" charset="0"/>
        </a:defRPr>
      </a:lvl6pPr>
      <a:lvl7pPr marL="914400" algn="l" rtl="0" eaLnBrk="1" fontAlgn="base" hangingPunct="1">
        <a:spcBef>
          <a:spcPct val="0"/>
        </a:spcBef>
        <a:spcAft>
          <a:spcPct val="0"/>
        </a:spcAft>
        <a:defRPr sz="4400">
          <a:solidFill>
            <a:schemeClr val="tx2"/>
          </a:solidFill>
          <a:latin typeface="Arial" pitchFamily="34" charset="0"/>
        </a:defRPr>
      </a:lvl7pPr>
      <a:lvl8pPr marL="1371600" algn="l" rtl="0" eaLnBrk="1" fontAlgn="base" hangingPunct="1">
        <a:spcBef>
          <a:spcPct val="0"/>
        </a:spcBef>
        <a:spcAft>
          <a:spcPct val="0"/>
        </a:spcAft>
        <a:defRPr sz="4400">
          <a:solidFill>
            <a:schemeClr val="tx2"/>
          </a:solidFill>
          <a:latin typeface="Arial" pitchFamily="34" charset="0"/>
        </a:defRPr>
      </a:lvl8pPr>
      <a:lvl9pPr marL="1828800" algn="l" rtl="0" eaLnBrk="1" fontAlgn="base" hangingPunct="1">
        <a:spcBef>
          <a:spcPct val="0"/>
        </a:spcBef>
        <a:spcAft>
          <a:spcPct val="0"/>
        </a:spcAft>
        <a:defRPr sz="4400">
          <a:solidFill>
            <a:schemeClr val="tx2"/>
          </a:solidFill>
          <a:latin typeface="Arial"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5pPr>
      <a:lvl6pPr marL="27543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eaLnBrk="1" fontAlgn="base" hangingPunct="1">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B35228F9-C4D2-4DA5-8C4A-C45EC141160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EA18B43D-BAD8-458D-B983-C8DB8A5A17C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DE0FA53-7286-4170-AEE8-DDCBB2780C7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C95FF0E4-7A5A-4798-A5E6-DD4DAECA7B6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9A09532-908B-412A-AFFD-3BFA9D345000}"/>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defRPr>
            </a:lvl1pPr>
          </a:lstStyle>
          <a:p>
            <a:pPr>
              <a:defRPr/>
            </a:pPr>
            <a:fld id="{26065E69-1442-4A6D-B788-893F8E3728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ndara" pitchFamily="34" charset="0"/>
        </a:defRPr>
      </a:lvl2pPr>
      <a:lvl3pPr algn="ctr" rtl="0" eaLnBrk="0" fontAlgn="base" hangingPunct="0">
        <a:spcBef>
          <a:spcPct val="0"/>
        </a:spcBef>
        <a:spcAft>
          <a:spcPct val="0"/>
        </a:spcAft>
        <a:defRPr sz="4400">
          <a:solidFill>
            <a:schemeClr val="tx1"/>
          </a:solidFill>
          <a:latin typeface="Candara" pitchFamily="34" charset="0"/>
        </a:defRPr>
      </a:lvl3pPr>
      <a:lvl4pPr algn="ctr" rtl="0" eaLnBrk="0" fontAlgn="base" hangingPunct="0">
        <a:spcBef>
          <a:spcPct val="0"/>
        </a:spcBef>
        <a:spcAft>
          <a:spcPct val="0"/>
        </a:spcAft>
        <a:defRPr sz="4400">
          <a:solidFill>
            <a:schemeClr val="tx1"/>
          </a:solidFill>
          <a:latin typeface="Candara" pitchFamily="34" charset="0"/>
        </a:defRPr>
      </a:lvl4pPr>
      <a:lvl5pPr algn="ctr" rtl="0" eaLnBrk="0" fontAlgn="base" hangingPunct="0">
        <a:spcBef>
          <a:spcPct val="0"/>
        </a:spcBef>
        <a:spcAft>
          <a:spcPct val="0"/>
        </a:spcAft>
        <a:defRPr sz="4400">
          <a:solidFill>
            <a:schemeClr val="tx1"/>
          </a:solidFill>
          <a:latin typeface="Candara" pitchFamily="34" charset="0"/>
        </a:defRPr>
      </a:lvl5pPr>
      <a:lvl6pPr marL="457200" algn="ctr" rtl="0" eaLnBrk="1" fontAlgn="base" hangingPunct="1">
        <a:spcBef>
          <a:spcPct val="0"/>
        </a:spcBef>
        <a:spcAft>
          <a:spcPct val="0"/>
        </a:spcAft>
        <a:defRPr sz="4400">
          <a:solidFill>
            <a:schemeClr val="tx1"/>
          </a:solidFill>
          <a:latin typeface="Candara" pitchFamily="34" charset="0"/>
        </a:defRPr>
      </a:lvl6pPr>
      <a:lvl7pPr marL="914400" algn="ctr" rtl="0" eaLnBrk="1" fontAlgn="base" hangingPunct="1">
        <a:spcBef>
          <a:spcPct val="0"/>
        </a:spcBef>
        <a:spcAft>
          <a:spcPct val="0"/>
        </a:spcAft>
        <a:defRPr sz="4400">
          <a:solidFill>
            <a:schemeClr val="tx1"/>
          </a:solidFill>
          <a:latin typeface="Candara" pitchFamily="34" charset="0"/>
        </a:defRPr>
      </a:lvl7pPr>
      <a:lvl8pPr marL="1371600" algn="ctr" rtl="0" eaLnBrk="1" fontAlgn="base" hangingPunct="1">
        <a:spcBef>
          <a:spcPct val="0"/>
        </a:spcBef>
        <a:spcAft>
          <a:spcPct val="0"/>
        </a:spcAft>
        <a:defRPr sz="4400">
          <a:solidFill>
            <a:schemeClr val="tx1"/>
          </a:solidFill>
          <a:latin typeface="Candara" pitchFamily="34" charset="0"/>
        </a:defRPr>
      </a:lvl8pPr>
      <a:lvl9pPr marL="1828800" algn="ctr" rtl="0" eaLnBrk="1" fontAlgn="base" hangingPunct="1">
        <a:spcBef>
          <a:spcPct val="0"/>
        </a:spcBef>
        <a:spcAft>
          <a:spcPct val="0"/>
        </a:spcAft>
        <a:defRPr sz="4400">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mtn041mgmt@mtnstopshiv.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mtn041mgmt@mtnstopshiv.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diagramQuickStyle" Target="../diagrams/quickStyle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1.png"/><Relationship Id="rId9" Type="http://schemas.microsoft.com/office/2007/relationships/diagramDrawing" Target="../diagrams/drawing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8FE7699-3596-4CF6-8042-591C5B257207}"/>
              </a:ext>
            </a:extLst>
          </p:cNvPr>
          <p:cNvSpPr>
            <a:spLocks noGrp="1"/>
          </p:cNvSpPr>
          <p:nvPr>
            <p:ph type="ctrTitle"/>
          </p:nvPr>
        </p:nvSpPr>
        <p:spPr/>
        <p:txBody>
          <a:bodyPr/>
          <a:lstStyle/>
          <a:p>
            <a:r>
              <a:rPr lang="en-US" altLang="en-US" b="1" dirty="0"/>
              <a:t>MTN-041 (MAMMA)</a:t>
            </a:r>
            <a:br>
              <a:rPr lang="en-US" altLang="en-US" b="1" dirty="0"/>
            </a:br>
            <a:r>
              <a:rPr lang="en-US" altLang="en-US" b="1" dirty="0"/>
              <a:t>Study Specific Training</a:t>
            </a:r>
          </a:p>
        </p:txBody>
      </p:sp>
      <p:sp>
        <p:nvSpPr>
          <p:cNvPr id="20483" name="Subtitle 2">
            <a:extLst>
              <a:ext uri="{FF2B5EF4-FFF2-40B4-BE49-F238E27FC236}">
                <a16:creationId xmlns:a16="http://schemas.microsoft.com/office/drawing/2014/main" id="{06D6D9EF-C734-41CE-BFAE-DB5EAA22489D}"/>
              </a:ext>
            </a:extLst>
          </p:cNvPr>
          <p:cNvSpPr>
            <a:spLocks noGrp="1"/>
          </p:cNvSpPr>
          <p:nvPr>
            <p:ph type="subTitle" idx="1"/>
          </p:nvPr>
        </p:nvSpPr>
        <p:spPr>
          <a:xfrm>
            <a:off x="649840" y="4267200"/>
            <a:ext cx="7772400" cy="1752600"/>
          </a:xfrm>
        </p:spPr>
        <p:txBody>
          <a:bodyPr/>
          <a:lstStyle/>
          <a:p>
            <a:r>
              <a:rPr lang="en-US" altLang="en-US" dirty="0"/>
              <a:t>Julia Ryan &amp; Ariana Katz</a:t>
            </a:r>
          </a:p>
          <a:p>
            <a:r>
              <a:rPr lang="en-US" altLang="en-US" dirty="0"/>
              <a:t>Women’s Global Health Imperative (WGHI)</a:t>
            </a:r>
          </a:p>
          <a:p>
            <a:pPr eaLnBrk="1" hangingPunct="1"/>
            <a:r>
              <a:rPr lang="en-US" altLang="en-US" dirty="0"/>
              <a:t>RTI International</a:t>
            </a:r>
          </a:p>
          <a:p>
            <a:endParaRPr lang="en-US" altLang="en-US" dirty="0"/>
          </a:p>
          <a:p>
            <a:endParaRPr lang="en-US" altLang="en-US" dirty="0"/>
          </a:p>
          <a:p>
            <a:endParaRPr lang="en-US" altLang="en-US" dirty="0"/>
          </a:p>
        </p:txBody>
      </p:sp>
    </p:spTree>
    <p:extLst>
      <p:ext uri="{BB962C8B-B14F-4D97-AF65-F5344CB8AC3E}">
        <p14:creationId xmlns:p14="http://schemas.microsoft.com/office/powerpoint/2010/main" val="2135668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B91C7F-45FA-48C5-B4B2-4F935463BA5A}"/>
              </a:ext>
            </a:extLst>
          </p:cNvPr>
          <p:cNvSpPr>
            <a:spLocks noGrp="1"/>
          </p:cNvSpPr>
          <p:nvPr>
            <p:ph idx="1"/>
          </p:nvPr>
        </p:nvSpPr>
        <p:spPr>
          <a:xfrm>
            <a:off x="457200" y="2133600"/>
            <a:ext cx="8229600" cy="4251832"/>
          </a:xfrm>
        </p:spPr>
        <p:txBody>
          <a:bodyPr/>
          <a:lstStyle/>
          <a:p>
            <a:r>
              <a:rPr lang="en-US" b="1" dirty="0"/>
              <a:t>Male Partners</a:t>
            </a:r>
            <a:r>
              <a:rPr lang="en-US" dirty="0"/>
              <a:t>: Men aged 18 or older whose partners are currently P or BF, or whose partners were P or BF within the previous two years </a:t>
            </a:r>
          </a:p>
          <a:p>
            <a:endParaRPr lang="en-US" dirty="0"/>
          </a:p>
        </p:txBody>
      </p:sp>
      <p:sp>
        <p:nvSpPr>
          <p:cNvPr id="4" name="Title 1">
            <a:extLst>
              <a:ext uri="{FF2B5EF4-FFF2-40B4-BE49-F238E27FC236}">
                <a16:creationId xmlns:a16="http://schemas.microsoft.com/office/drawing/2014/main" id="{9FF981B4-25FF-46BE-9F7F-F7CE93D5CEF0}"/>
              </a:ext>
            </a:extLst>
          </p:cNvPr>
          <p:cNvSpPr>
            <a:spLocks noGrp="1"/>
          </p:cNvSpPr>
          <p:nvPr>
            <p:ph type="title"/>
          </p:nvPr>
        </p:nvSpPr>
        <p:spPr/>
        <p:txBody>
          <a:bodyPr/>
          <a:lstStyle/>
          <a:p>
            <a:r>
              <a:rPr lang="en-US" sz="4000" b="1" dirty="0"/>
              <a:t>Inclusion Criteria: Male Partner FGDs</a:t>
            </a:r>
          </a:p>
        </p:txBody>
      </p:sp>
    </p:spTree>
    <p:extLst>
      <p:ext uri="{BB962C8B-B14F-4D97-AF65-F5344CB8AC3E}">
        <p14:creationId xmlns:p14="http://schemas.microsoft.com/office/powerpoint/2010/main" val="1346346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7597A3-C1E7-4B35-ADDD-81C897BAF566}"/>
              </a:ext>
            </a:extLst>
          </p:cNvPr>
          <p:cNvSpPr>
            <a:spLocks noGrp="1"/>
          </p:cNvSpPr>
          <p:nvPr>
            <p:ph idx="1"/>
          </p:nvPr>
        </p:nvSpPr>
        <p:spPr>
          <a:xfrm>
            <a:off x="457200" y="2057400"/>
            <a:ext cx="8229600" cy="4328032"/>
          </a:xfrm>
        </p:spPr>
        <p:txBody>
          <a:bodyPr/>
          <a:lstStyle/>
          <a:p>
            <a:r>
              <a:rPr lang="en-US" b="1" dirty="0"/>
              <a:t>Grandmothers</a:t>
            </a:r>
            <a:r>
              <a:rPr lang="en-US" dirty="0"/>
              <a:t>: Maternal and paternal grandmothers whose daughters or daughters-in-law are currently P or BF, or were P or BF within the previous two years</a:t>
            </a:r>
          </a:p>
          <a:p>
            <a:endParaRPr lang="en-US" dirty="0"/>
          </a:p>
        </p:txBody>
      </p:sp>
      <p:sp>
        <p:nvSpPr>
          <p:cNvPr id="4" name="Title 1">
            <a:extLst>
              <a:ext uri="{FF2B5EF4-FFF2-40B4-BE49-F238E27FC236}">
                <a16:creationId xmlns:a16="http://schemas.microsoft.com/office/drawing/2014/main" id="{F46152D5-A7E0-40F5-A127-A07E4AE9DB38}"/>
              </a:ext>
            </a:extLst>
          </p:cNvPr>
          <p:cNvSpPr>
            <a:spLocks noGrp="1"/>
          </p:cNvSpPr>
          <p:nvPr>
            <p:ph type="title"/>
          </p:nvPr>
        </p:nvSpPr>
        <p:spPr/>
        <p:txBody>
          <a:bodyPr/>
          <a:lstStyle/>
          <a:p>
            <a:r>
              <a:rPr lang="en-US" sz="4000" b="1" dirty="0"/>
              <a:t>Inclusion Criteria: Grandmother FGDs</a:t>
            </a:r>
          </a:p>
        </p:txBody>
      </p:sp>
    </p:spTree>
    <p:extLst>
      <p:ext uri="{BB962C8B-B14F-4D97-AF65-F5344CB8AC3E}">
        <p14:creationId xmlns:p14="http://schemas.microsoft.com/office/powerpoint/2010/main" val="2980941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2D28-357B-4029-9B6A-3E1E88D0FA91}"/>
              </a:ext>
            </a:extLst>
          </p:cNvPr>
          <p:cNvSpPr>
            <a:spLocks noGrp="1"/>
          </p:cNvSpPr>
          <p:nvPr>
            <p:ph type="title"/>
          </p:nvPr>
        </p:nvSpPr>
        <p:spPr>
          <a:xfrm>
            <a:off x="457200" y="228600"/>
            <a:ext cx="8229600" cy="1143000"/>
          </a:xfrm>
        </p:spPr>
        <p:txBody>
          <a:bodyPr/>
          <a:lstStyle/>
          <a:p>
            <a:r>
              <a:rPr lang="en-US" b="1" dirty="0"/>
              <a:t>Inclusion Criteria: Key Informant IDIs</a:t>
            </a:r>
          </a:p>
        </p:txBody>
      </p:sp>
      <p:sp>
        <p:nvSpPr>
          <p:cNvPr id="3" name="Content Placeholder 2">
            <a:extLst>
              <a:ext uri="{FF2B5EF4-FFF2-40B4-BE49-F238E27FC236}">
                <a16:creationId xmlns:a16="http://schemas.microsoft.com/office/drawing/2014/main" id="{2CB4B185-D674-4CB6-9347-49853CCB5738}"/>
              </a:ext>
            </a:extLst>
          </p:cNvPr>
          <p:cNvSpPr>
            <a:spLocks noGrp="1"/>
          </p:cNvSpPr>
          <p:nvPr>
            <p:ph idx="1"/>
          </p:nvPr>
        </p:nvSpPr>
        <p:spPr/>
        <p:txBody>
          <a:bodyPr/>
          <a:lstStyle/>
          <a:p>
            <a:r>
              <a:rPr lang="en-US" dirty="0"/>
              <a:t>Individuals who:</a:t>
            </a:r>
          </a:p>
          <a:p>
            <a:pPr lvl="1"/>
            <a:r>
              <a:rPr lang="en-US" dirty="0"/>
              <a:t>Currently work as:</a:t>
            </a:r>
          </a:p>
          <a:p>
            <a:pPr lvl="2"/>
            <a:r>
              <a:rPr lang="en-US" dirty="0"/>
              <a:t> A clinician (e.g., obstetrician, nurse, pharmacist, etc.)</a:t>
            </a:r>
          </a:p>
          <a:p>
            <a:pPr lvl="2"/>
            <a:r>
              <a:rPr lang="en-US" dirty="0"/>
              <a:t>Traditional care provider (e.g., TBA, healer, midwife, etc.)</a:t>
            </a:r>
          </a:p>
          <a:p>
            <a:pPr lvl="2"/>
            <a:r>
              <a:rPr lang="en-US" dirty="0"/>
              <a:t>Social service provider (e.g., social worker, family planning counselor, etc.) </a:t>
            </a:r>
          </a:p>
          <a:p>
            <a:pPr lvl="2"/>
            <a:r>
              <a:rPr lang="en-US" dirty="0"/>
              <a:t>Community health worker in one of the study countries, verified per site SOPs</a:t>
            </a:r>
          </a:p>
          <a:p>
            <a:pPr lvl="1"/>
            <a:r>
              <a:rPr lang="en-US" dirty="0"/>
              <a:t>Currently acts in a community leadership role (e.g., local chief, religious leader, etc.)</a:t>
            </a:r>
          </a:p>
          <a:p>
            <a:endParaRPr lang="en-US" dirty="0"/>
          </a:p>
        </p:txBody>
      </p:sp>
    </p:spTree>
    <p:extLst>
      <p:ext uri="{BB962C8B-B14F-4D97-AF65-F5344CB8AC3E}">
        <p14:creationId xmlns:p14="http://schemas.microsoft.com/office/powerpoint/2010/main" val="2868072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BD9AD4E3-4AD7-458C-8A3C-250B152AF9FF}"/>
              </a:ext>
            </a:extLst>
          </p:cNvPr>
          <p:cNvSpPr>
            <a:spLocks noGrp="1"/>
          </p:cNvSpPr>
          <p:nvPr>
            <p:ph type="title"/>
          </p:nvPr>
        </p:nvSpPr>
        <p:spPr>
          <a:xfrm>
            <a:off x="381000" y="304800"/>
            <a:ext cx="8229600" cy="1143000"/>
          </a:xfrm>
        </p:spPr>
        <p:txBody>
          <a:bodyPr/>
          <a:lstStyle/>
          <a:p>
            <a:r>
              <a:rPr lang="en-US" altLang="en-US" b="1"/>
              <a:t>Exclusion Criteria</a:t>
            </a:r>
          </a:p>
        </p:txBody>
      </p:sp>
      <p:sp>
        <p:nvSpPr>
          <p:cNvPr id="3" name="Content Placeholder 2">
            <a:extLst>
              <a:ext uri="{FF2B5EF4-FFF2-40B4-BE49-F238E27FC236}">
                <a16:creationId xmlns:a16="http://schemas.microsoft.com/office/drawing/2014/main" id="{4D7C6ADE-871E-4EF0-8963-5D2989DB30E5}"/>
              </a:ext>
            </a:extLst>
          </p:cNvPr>
          <p:cNvSpPr>
            <a:spLocks noGrp="1"/>
          </p:cNvSpPr>
          <p:nvPr>
            <p:ph idx="1"/>
          </p:nvPr>
        </p:nvSpPr>
        <p:spPr>
          <a:xfrm>
            <a:off x="381000" y="1752600"/>
            <a:ext cx="8229600" cy="3429000"/>
          </a:xfrm>
        </p:spPr>
        <p:txBody>
          <a:bodyPr/>
          <a:lstStyle/>
          <a:p>
            <a:pPr marL="514350" indent="-514350">
              <a:buFont typeface="+mj-lt"/>
              <a:buAutoNum type="arabicPeriod"/>
              <a:defRPr/>
            </a:pPr>
            <a:r>
              <a:rPr lang="en-US" sz="2800" dirty="0"/>
              <a:t>Has any condition that, in the opinion of the </a:t>
            </a:r>
            <a:r>
              <a:rPr lang="en-US" sz="2800" dirty="0" err="1"/>
              <a:t>IoR</a:t>
            </a:r>
            <a:r>
              <a:rPr lang="en-US" sz="2800" dirty="0"/>
              <a:t>/designee, would preclude informed consent, make study participation unsafe, complicate interpretation of study outcome data, or otherwise interfere with achieving the study objectives</a:t>
            </a:r>
          </a:p>
          <a:p>
            <a:pPr marL="514350" indent="-514350">
              <a:buFont typeface="+mj-lt"/>
              <a:buAutoNum type="arabicPeriod"/>
              <a:defRPr/>
            </a:pPr>
            <a:r>
              <a:rPr lang="en-US" sz="2800" dirty="0"/>
              <a:t>For currently or recently pregnant or breastfeeding women: known HIV-positive status, verified per recent health record or by self-report if health record(s) not available</a:t>
            </a:r>
          </a:p>
          <a:p>
            <a:pPr marL="0" indent="0">
              <a:buFont typeface="Arial" panose="020B0604020202020204" pitchFamily="34" charset="0"/>
              <a:buNone/>
              <a:defRPr/>
            </a:pPr>
            <a:endParaRPr lang="en-US" dirty="0"/>
          </a:p>
        </p:txBody>
      </p:sp>
      <p:sp>
        <p:nvSpPr>
          <p:cNvPr id="4" name="Slide Number Placeholder 3">
            <a:extLst>
              <a:ext uri="{FF2B5EF4-FFF2-40B4-BE49-F238E27FC236}">
                <a16:creationId xmlns:a16="http://schemas.microsoft.com/office/drawing/2014/main" id="{4EEA48B7-EAAE-4A66-8121-43B40F9E12D5}"/>
              </a:ext>
            </a:extLst>
          </p:cNvPr>
          <p:cNvSpPr>
            <a:spLocks noGrp="1"/>
          </p:cNvSpPr>
          <p:nvPr>
            <p:ph type="sldNum" sz="quarter" idx="4"/>
          </p:nvPr>
        </p:nvSpPr>
        <p:spPr>
          <a:xfrm>
            <a:off x="6781800" y="6248400"/>
            <a:ext cx="1905000" cy="457200"/>
          </a:xfrm>
        </p:spPr>
        <p:txBody>
          <a:bodyPr/>
          <a:lstStyle/>
          <a:p>
            <a:pPr>
              <a:defRPr/>
            </a:pPr>
            <a:fld id="{BBF39DBA-7102-46DA-A170-9BB5DF09FD9A}" type="slidenum">
              <a:rPr lang="en-US" smtClean="0">
                <a:solidFill>
                  <a:srgbClr val="000000"/>
                </a:solidFill>
              </a:rPr>
              <a:pPr>
                <a:defRPr/>
              </a:pPr>
              <a:t>13</a:t>
            </a:fld>
            <a:endParaRPr lang="en-US">
              <a:solidFill>
                <a:srgbClr val="000000"/>
              </a:solidFill>
            </a:endParaRPr>
          </a:p>
        </p:txBody>
      </p:sp>
    </p:spTree>
    <p:extLst>
      <p:ext uri="{BB962C8B-B14F-4D97-AF65-F5344CB8AC3E}">
        <p14:creationId xmlns:p14="http://schemas.microsoft.com/office/powerpoint/2010/main" val="2379904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CF7C8-AF7C-4B19-88D1-26B79DAB8A74}"/>
              </a:ext>
            </a:extLst>
          </p:cNvPr>
          <p:cNvSpPr>
            <a:spLocks noGrp="1"/>
          </p:cNvSpPr>
          <p:nvPr>
            <p:ph type="title"/>
          </p:nvPr>
        </p:nvSpPr>
        <p:spPr/>
        <p:txBody>
          <a:bodyPr/>
          <a:lstStyle/>
          <a:p>
            <a:r>
              <a:rPr lang="en-US" b="1" dirty="0"/>
              <a:t>Total Accrual Targets</a:t>
            </a:r>
          </a:p>
        </p:txBody>
      </p:sp>
      <p:sp>
        <p:nvSpPr>
          <p:cNvPr id="3" name="Content Placeholder 2">
            <a:extLst>
              <a:ext uri="{FF2B5EF4-FFF2-40B4-BE49-F238E27FC236}">
                <a16:creationId xmlns:a16="http://schemas.microsoft.com/office/drawing/2014/main" id="{95FD870D-8A25-42B3-B1FA-CA82C5E8842F}"/>
              </a:ext>
            </a:extLst>
          </p:cNvPr>
          <p:cNvSpPr>
            <a:spLocks noGrp="1"/>
          </p:cNvSpPr>
          <p:nvPr>
            <p:ph idx="1"/>
          </p:nvPr>
        </p:nvSpPr>
        <p:spPr>
          <a:xfrm>
            <a:off x="457200" y="1752600"/>
            <a:ext cx="8229600" cy="4632832"/>
          </a:xfrm>
        </p:spPr>
        <p:txBody>
          <a:bodyPr/>
          <a:lstStyle/>
          <a:p>
            <a:r>
              <a:rPr lang="en-US" dirty="0"/>
              <a:t>Total sample size across all sites should not exceed </a:t>
            </a:r>
            <a:r>
              <a:rPr lang="en-US" b="1" dirty="0"/>
              <a:t>200 </a:t>
            </a:r>
            <a:r>
              <a:rPr lang="en-US" dirty="0"/>
              <a:t>FGD participants and </a:t>
            </a:r>
            <a:r>
              <a:rPr lang="en-US" b="1" dirty="0"/>
              <a:t>40 </a:t>
            </a:r>
            <a:r>
              <a:rPr lang="en-US" dirty="0"/>
              <a:t>KI IDIs</a:t>
            </a:r>
            <a:endParaRPr lang="en-US" b="1" dirty="0"/>
          </a:p>
          <a:p>
            <a:r>
              <a:rPr lang="en-US" b="1" dirty="0"/>
              <a:t>Per site: ~50 </a:t>
            </a:r>
            <a:r>
              <a:rPr lang="en-US" dirty="0"/>
              <a:t>male and female community members for focus group discussions (FGDs) and </a:t>
            </a:r>
            <a:r>
              <a:rPr lang="en-US" b="1" dirty="0"/>
              <a:t>~10 </a:t>
            </a:r>
            <a:r>
              <a:rPr lang="en-US" dirty="0"/>
              <a:t>key informants (KI) for IDIs </a:t>
            </a:r>
          </a:p>
          <a:p>
            <a:pPr lvl="1"/>
            <a:r>
              <a:rPr lang="en-US" i="1" dirty="0"/>
              <a:t>Sites should be mindful of sample size and not exceed these targets, unless approved by the MTN-041 Management Team</a:t>
            </a:r>
          </a:p>
        </p:txBody>
      </p:sp>
    </p:spTree>
    <p:extLst>
      <p:ext uri="{BB962C8B-B14F-4D97-AF65-F5344CB8AC3E}">
        <p14:creationId xmlns:p14="http://schemas.microsoft.com/office/powerpoint/2010/main" val="4630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Accrual Targets by Study Group</a:t>
            </a:r>
          </a:p>
        </p:txBody>
      </p:sp>
      <p:graphicFrame>
        <p:nvGraphicFramePr>
          <p:cNvPr id="13" name="Table 12">
            <a:extLst>
              <a:ext uri="{FF2B5EF4-FFF2-40B4-BE49-F238E27FC236}">
                <a16:creationId xmlns:a16="http://schemas.microsoft.com/office/drawing/2014/main" id="{8F6E8FB1-ACDB-4B97-9629-715E633148A1}"/>
              </a:ext>
            </a:extLst>
          </p:cNvPr>
          <p:cNvGraphicFramePr>
            <a:graphicFrameLocks noGrp="1"/>
          </p:cNvGraphicFramePr>
          <p:nvPr>
            <p:extLst>
              <p:ext uri="{D42A27DB-BD31-4B8C-83A1-F6EECF244321}">
                <p14:modId xmlns:p14="http://schemas.microsoft.com/office/powerpoint/2010/main" val="1730740507"/>
              </p:ext>
            </p:extLst>
          </p:nvPr>
        </p:nvGraphicFramePr>
        <p:xfrm>
          <a:off x="533400" y="1981200"/>
          <a:ext cx="8305799" cy="4161473"/>
        </p:xfrm>
        <a:graphic>
          <a:graphicData uri="http://schemas.openxmlformats.org/drawingml/2006/table">
            <a:tbl>
              <a:tblPr firstRow="1" firstCol="1" bandRow="1">
                <a:tableStyleId>{5C22544A-7EE6-4342-B048-85BDC9FD1C3A}</a:tableStyleId>
              </a:tblPr>
              <a:tblGrid>
                <a:gridCol w="2667000">
                  <a:extLst>
                    <a:ext uri="{9D8B030D-6E8A-4147-A177-3AD203B41FA5}">
                      <a16:colId xmlns:a16="http://schemas.microsoft.com/office/drawing/2014/main" val="427694636"/>
                    </a:ext>
                  </a:extLst>
                </a:gridCol>
                <a:gridCol w="2057400">
                  <a:extLst>
                    <a:ext uri="{9D8B030D-6E8A-4147-A177-3AD203B41FA5}">
                      <a16:colId xmlns:a16="http://schemas.microsoft.com/office/drawing/2014/main" val="3354451348"/>
                    </a:ext>
                  </a:extLst>
                </a:gridCol>
                <a:gridCol w="1857554">
                  <a:extLst>
                    <a:ext uri="{9D8B030D-6E8A-4147-A177-3AD203B41FA5}">
                      <a16:colId xmlns:a16="http://schemas.microsoft.com/office/drawing/2014/main" val="2467295640"/>
                    </a:ext>
                  </a:extLst>
                </a:gridCol>
                <a:gridCol w="1723845">
                  <a:extLst>
                    <a:ext uri="{9D8B030D-6E8A-4147-A177-3AD203B41FA5}">
                      <a16:colId xmlns:a16="http://schemas.microsoft.com/office/drawing/2014/main" val="2374281423"/>
                    </a:ext>
                  </a:extLst>
                </a:gridCol>
              </a:tblGrid>
              <a:tr h="1699736">
                <a:tc>
                  <a:txBody>
                    <a:bodyPr/>
                    <a:lstStyle/>
                    <a:p>
                      <a:pPr marL="0" marR="0" algn="l">
                        <a:spcBef>
                          <a:spcPts val="0"/>
                        </a:spcBef>
                        <a:spcAft>
                          <a:spcPts val="0"/>
                        </a:spcAft>
                      </a:pPr>
                      <a:r>
                        <a:rPr lang="en-US" sz="2500" dirty="0">
                          <a:effectLst/>
                        </a:rPr>
                        <a:t>Participant Group</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500" dirty="0">
                          <a:effectLst/>
                        </a:rPr>
                        <a:t>~No. of participants/ per site for KI IDI</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500" dirty="0">
                          <a:effectLst/>
                        </a:rPr>
                        <a:t>~No. of participants/ per FGD</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500" dirty="0">
                          <a:effectLst/>
                        </a:rPr>
                        <a:t>Number of FGDs/per site</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94801358"/>
                  </a:ext>
                </a:extLst>
              </a:tr>
              <a:tr h="566579">
                <a:tc>
                  <a:txBody>
                    <a:bodyPr/>
                    <a:lstStyle/>
                    <a:p>
                      <a:pPr marL="0" marR="0">
                        <a:spcBef>
                          <a:spcPts val="0"/>
                        </a:spcBef>
                        <a:spcAft>
                          <a:spcPts val="0"/>
                        </a:spcAft>
                      </a:pPr>
                      <a:r>
                        <a:rPr lang="en-US" sz="2500" dirty="0">
                          <a:effectLst/>
                        </a:rPr>
                        <a:t>P/BF Women FGD</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rPr>
                        <a:t>N/A</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rPr>
                        <a:t>6-10</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rPr>
                        <a:t>2</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71742089"/>
                  </a:ext>
                </a:extLst>
              </a:tr>
              <a:tr h="566579">
                <a:tc>
                  <a:txBody>
                    <a:bodyPr/>
                    <a:lstStyle/>
                    <a:p>
                      <a:pPr marL="0" marR="0">
                        <a:spcBef>
                          <a:spcPts val="0"/>
                        </a:spcBef>
                        <a:spcAft>
                          <a:spcPts val="0"/>
                        </a:spcAft>
                      </a:pPr>
                      <a:r>
                        <a:rPr lang="en-US" sz="2500" dirty="0">
                          <a:effectLst/>
                          <a:latin typeface="+mj-lt"/>
                        </a:rPr>
                        <a:t>Male Partner FGD </a:t>
                      </a:r>
                      <a:endParaRPr lang="en-US" sz="25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rPr>
                        <a:t>N/A</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latin typeface="+mj-lt"/>
                        </a:rPr>
                        <a:t>6-10</a:t>
                      </a:r>
                      <a:endParaRPr lang="en-US" sz="2500" dirty="0">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latin typeface="+mj-lt"/>
                          <a:ea typeface="Times New Roman" panose="02020603050405020304" pitchFamily="18" charset="0"/>
                          <a:cs typeface="Times New Roman" panose="02020603050405020304" pitchFamily="18" charset="0"/>
                        </a:rPr>
                        <a:t>1-2</a:t>
                      </a:r>
                    </a:p>
                  </a:txBody>
                  <a:tcPr marL="68580" marR="68580" marT="0" marB="0"/>
                </a:tc>
                <a:extLst>
                  <a:ext uri="{0D108BD9-81ED-4DB2-BD59-A6C34878D82A}">
                    <a16:rowId xmlns:a16="http://schemas.microsoft.com/office/drawing/2014/main" val="594466752"/>
                  </a:ext>
                </a:extLst>
              </a:tr>
              <a:tr h="566579">
                <a:tc>
                  <a:txBody>
                    <a:bodyPr/>
                    <a:lstStyle/>
                    <a:p>
                      <a:pPr marL="0" marR="0">
                        <a:spcBef>
                          <a:spcPts val="0"/>
                        </a:spcBef>
                        <a:spcAft>
                          <a:spcPts val="0"/>
                        </a:spcAft>
                      </a:pPr>
                      <a:r>
                        <a:rPr lang="en-US" sz="2500" dirty="0">
                          <a:effectLst/>
                          <a:latin typeface="+mj-lt"/>
                          <a:ea typeface="Times New Roman" panose="02020603050405020304" pitchFamily="18" charset="0"/>
                          <a:cs typeface="Times New Roman" panose="02020603050405020304" pitchFamily="18" charset="0"/>
                        </a:rPr>
                        <a:t>Grandmother FGD</a:t>
                      </a:r>
                    </a:p>
                  </a:txBody>
                  <a:tcPr marL="68580" marR="68580" marT="0" marB="0"/>
                </a:tc>
                <a:tc>
                  <a:txBody>
                    <a:bodyPr/>
                    <a:lstStyle/>
                    <a:p>
                      <a:pPr marL="0" marR="0" algn="ctr">
                        <a:spcBef>
                          <a:spcPts val="0"/>
                        </a:spcBef>
                        <a:spcAft>
                          <a:spcPts val="0"/>
                        </a:spcAft>
                      </a:pPr>
                      <a:r>
                        <a:rPr lang="en-US" sz="2500">
                          <a:effectLst/>
                        </a:rPr>
                        <a:t>N/A</a:t>
                      </a:r>
                      <a:endParaRPr lang="en-US" sz="25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rPr>
                        <a:t>6-10</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kern="1200" dirty="0">
                          <a:solidFill>
                            <a:schemeClr val="dk1"/>
                          </a:solidFill>
                          <a:effectLst/>
                          <a:latin typeface="+mn-lt"/>
                          <a:ea typeface="Times New Roman" panose="02020603050405020304" pitchFamily="18" charset="0"/>
                          <a:cs typeface="Times New Roman" panose="02020603050405020304" pitchFamily="18" charset="0"/>
                        </a:rPr>
                        <a:t>1-2</a:t>
                      </a:r>
                    </a:p>
                  </a:txBody>
                  <a:tcPr marL="68580" marR="68580" marT="0" marB="0"/>
                </a:tc>
                <a:extLst>
                  <a:ext uri="{0D108BD9-81ED-4DB2-BD59-A6C34878D82A}">
                    <a16:rowId xmlns:a16="http://schemas.microsoft.com/office/drawing/2014/main" val="1830610299"/>
                  </a:ext>
                </a:extLst>
              </a:tr>
              <a:tr h="566579">
                <a:tc>
                  <a:txBody>
                    <a:bodyPr/>
                    <a:lstStyle/>
                    <a:p>
                      <a:pPr marL="0" marR="0">
                        <a:spcBef>
                          <a:spcPts val="0"/>
                        </a:spcBef>
                        <a:spcAft>
                          <a:spcPts val="0"/>
                        </a:spcAft>
                      </a:pPr>
                      <a:r>
                        <a:rPr lang="en-US" sz="2500" dirty="0">
                          <a:effectLst/>
                        </a:rPr>
                        <a:t>Key Informant IDIs</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rPr>
                        <a:t>10</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500" dirty="0">
                          <a:effectLst/>
                        </a:rPr>
                        <a:t>N/A</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500" dirty="0">
                          <a:effectLst/>
                        </a:rPr>
                        <a:t>N/A</a:t>
                      </a:r>
                      <a:endParaRPr lang="en-US" sz="2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87128455"/>
                  </a:ext>
                </a:extLst>
              </a:tr>
            </a:tbl>
          </a:graphicData>
        </a:graphic>
      </p:graphicFrame>
    </p:spTree>
    <p:extLst>
      <p:ext uri="{BB962C8B-B14F-4D97-AF65-F5344CB8AC3E}">
        <p14:creationId xmlns:p14="http://schemas.microsoft.com/office/powerpoint/2010/main" val="174911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ED44-1D3A-4E4A-AA61-6F73BD591C8B}"/>
              </a:ext>
            </a:extLst>
          </p:cNvPr>
          <p:cNvSpPr>
            <a:spLocks noGrp="1"/>
          </p:cNvSpPr>
          <p:nvPr>
            <p:ph type="title"/>
          </p:nvPr>
        </p:nvSpPr>
        <p:spPr/>
        <p:txBody>
          <a:bodyPr/>
          <a:lstStyle/>
          <a:p>
            <a:r>
              <a:rPr lang="en-US" b="1" dirty="0"/>
              <a:t>Accrual Considerations</a:t>
            </a:r>
          </a:p>
        </p:txBody>
      </p:sp>
      <p:sp>
        <p:nvSpPr>
          <p:cNvPr id="3" name="Content Placeholder 2">
            <a:extLst>
              <a:ext uri="{FF2B5EF4-FFF2-40B4-BE49-F238E27FC236}">
                <a16:creationId xmlns:a16="http://schemas.microsoft.com/office/drawing/2014/main" id="{760D6E65-F3EE-49C4-B4B1-855F4AF1A1A6}"/>
              </a:ext>
            </a:extLst>
          </p:cNvPr>
          <p:cNvSpPr>
            <a:spLocks noGrp="1"/>
          </p:cNvSpPr>
          <p:nvPr>
            <p:ph idx="1"/>
          </p:nvPr>
        </p:nvSpPr>
        <p:spPr/>
        <p:txBody>
          <a:bodyPr/>
          <a:lstStyle/>
          <a:p>
            <a:r>
              <a:rPr lang="en-US" sz="2400" dirty="0"/>
              <a:t>Sites should aim to enroll a </a:t>
            </a:r>
            <a:r>
              <a:rPr lang="en-US" sz="2400" b="1" dirty="0"/>
              <a:t>diverse</a:t>
            </a:r>
            <a:r>
              <a:rPr lang="en-US" sz="2400" dirty="0"/>
              <a:t> study sample </a:t>
            </a:r>
          </a:p>
          <a:p>
            <a:pPr lvl="1"/>
            <a:r>
              <a:rPr lang="en-US" sz="2000" dirty="0"/>
              <a:t>Sites should </a:t>
            </a:r>
            <a:r>
              <a:rPr lang="en-US" sz="2000" b="1" dirty="0"/>
              <a:t>not</a:t>
            </a:r>
            <a:r>
              <a:rPr lang="en-US" sz="2000" dirty="0"/>
              <a:t> intentionally enroll participants who are related (i.e. P/BF women, </a:t>
            </a:r>
            <a:r>
              <a:rPr lang="en-US" sz="2000" i="1" dirty="0"/>
              <a:t>their</a:t>
            </a:r>
            <a:r>
              <a:rPr lang="en-US" sz="2000" dirty="0"/>
              <a:t> partners, </a:t>
            </a:r>
            <a:r>
              <a:rPr lang="en-US" sz="2000" i="1" dirty="0"/>
              <a:t>their</a:t>
            </a:r>
            <a:r>
              <a:rPr lang="en-US" sz="2000" dirty="0"/>
              <a:t> mothers)</a:t>
            </a:r>
          </a:p>
          <a:p>
            <a:pPr lvl="1"/>
            <a:r>
              <a:rPr lang="en-US" sz="2000" dirty="0"/>
              <a:t>However, it is not prohibited for related individuals to enroll</a:t>
            </a:r>
          </a:p>
          <a:p>
            <a:r>
              <a:rPr lang="en-US" sz="2400" dirty="0"/>
              <a:t>FGDs with P and BF women will focus on the recruitment of product-</a:t>
            </a:r>
            <a:r>
              <a:rPr lang="en-US" sz="2400" b="1" dirty="0"/>
              <a:t>naïve</a:t>
            </a:r>
            <a:r>
              <a:rPr lang="en-US" sz="2400" dirty="0"/>
              <a:t> women (who </a:t>
            </a:r>
            <a:r>
              <a:rPr lang="en-US" sz="2400" u="sng" dirty="0"/>
              <a:t>do not have</a:t>
            </a:r>
            <a:r>
              <a:rPr lang="en-US" sz="2400" dirty="0"/>
              <a:t> previous microbicide/</a:t>
            </a:r>
            <a:r>
              <a:rPr lang="en-US" sz="2400" dirty="0" err="1"/>
              <a:t>PrEP</a:t>
            </a:r>
            <a:r>
              <a:rPr lang="en-US" sz="2400" dirty="0"/>
              <a:t> experience)</a:t>
            </a:r>
          </a:p>
          <a:p>
            <a:pPr lvl="1"/>
            <a:r>
              <a:rPr lang="en-US" sz="2000" dirty="0"/>
              <a:t>Note: it is not prohibited for women with prior experience with microbicides/PrEP to enroll</a:t>
            </a:r>
          </a:p>
          <a:p>
            <a:r>
              <a:rPr lang="en-US" sz="2400" dirty="0"/>
              <a:t>Key Informant IDIs should be approved by the MTN-041 Management Team prior to interviewing*</a:t>
            </a:r>
          </a:p>
          <a:p>
            <a:pPr lvl="1"/>
            <a:r>
              <a:rPr lang="en-US" sz="2000" dirty="0"/>
              <a:t>Email </a:t>
            </a:r>
            <a:r>
              <a:rPr lang="en-US" sz="2000" dirty="0">
                <a:hlinkClick r:id="rId3"/>
              </a:rPr>
              <a:t>mtn041mgmt@mtnstopshiv.org</a:t>
            </a:r>
            <a:r>
              <a:rPr lang="en-US" sz="2000" dirty="0"/>
              <a:t> with short description of participant’s background, print/file approval email</a:t>
            </a:r>
          </a:p>
          <a:p>
            <a:endParaRPr lang="en-US" dirty="0"/>
          </a:p>
        </p:txBody>
      </p:sp>
    </p:spTree>
    <p:extLst>
      <p:ext uri="{BB962C8B-B14F-4D97-AF65-F5344CB8AC3E}">
        <p14:creationId xmlns:p14="http://schemas.microsoft.com/office/powerpoint/2010/main" val="331083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30B4-A457-4592-907C-592AD8C1CDF8}"/>
              </a:ext>
            </a:extLst>
          </p:cNvPr>
          <p:cNvSpPr>
            <a:spLocks noGrp="1"/>
          </p:cNvSpPr>
          <p:nvPr>
            <p:ph type="title"/>
          </p:nvPr>
        </p:nvSpPr>
        <p:spPr/>
        <p:txBody>
          <a:bodyPr/>
          <a:lstStyle/>
          <a:p>
            <a:r>
              <a:rPr lang="en-US" b="1" dirty="0"/>
              <a:t>Accrual Considerations cont.</a:t>
            </a:r>
          </a:p>
        </p:txBody>
      </p:sp>
      <p:sp>
        <p:nvSpPr>
          <p:cNvPr id="3" name="Content Placeholder 2">
            <a:extLst>
              <a:ext uri="{FF2B5EF4-FFF2-40B4-BE49-F238E27FC236}">
                <a16:creationId xmlns:a16="http://schemas.microsoft.com/office/drawing/2014/main" id="{E43CEAC8-965C-4937-AFB3-ABF20F872802}"/>
              </a:ext>
            </a:extLst>
          </p:cNvPr>
          <p:cNvSpPr>
            <a:spLocks noGrp="1"/>
          </p:cNvSpPr>
          <p:nvPr>
            <p:ph idx="1"/>
          </p:nvPr>
        </p:nvSpPr>
        <p:spPr/>
        <p:txBody>
          <a:bodyPr/>
          <a:lstStyle/>
          <a:p>
            <a:r>
              <a:rPr lang="en-US" sz="2800" dirty="0"/>
              <a:t>All potentially eligible non-KI participants will be asked to complete a single FGD </a:t>
            </a:r>
          </a:p>
          <a:p>
            <a:pPr lvl="1"/>
            <a:r>
              <a:rPr lang="en-US" sz="2400" dirty="0"/>
              <a:t>If sites think a single IDI should occur instead of an FGD for a certain participant, consult with the MTN-041 Management Team for approval</a:t>
            </a:r>
          </a:p>
          <a:p>
            <a:pPr lvl="1"/>
            <a:r>
              <a:rPr lang="en-US" sz="2400" dirty="0"/>
              <a:t>Email </a:t>
            </a:r>
            <a:r>
              <a:rPr lang="en-US" sz="2400" dirty="0">
                <a:hlinkClick r:id="rId3"/>
              </a:rPr>
              <a:t>mtn041mgmt@mtnstopshiv.org</a:t>
            </a:r>
            <a:r>
              <a:rPr lang="en-US" sz="2400" dirty="0"/>
              <a:t> with a brief description of the participant’s circumstances, including a rationale for wanting to interview him/her and the  circumstances preventing FGD participation; print/file approval email</a:t>
            </a:r>
          </a:p>
          <a:p>
            <a:pPr lvl="1"/>
            <a:r>
              <a:rPr lang="en-US" sz="2400" dirty="0"/>
              <a:t>Expected to be rare</a:t>
            </a:r>
          </a:p>
        </p:txBody>
      </p:sp>
    </p:spTree>
    <p:extLst>
      <p:ext uri="{BB962C8B-B14F-4D97-AF65-F5344CB8AC3E}">
        <p14:creationId xmlns:p14="http://schemas.microsoft.com/office/powerpoint/2010/main" val="524645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Accrual Timelines</a:t>
            </a:r>
          </a:p>
        </p:txBody>
      </p:sp>
      <p:sp>
        <p:nvSpPr>
          <p:cNvPr id="3" name="Content Placeholder 2"/>
          <p:cNvSpPr>
            <a:spLocks noGrp="1"/>
          </p:cNvSpPr>
          <p:nvPr>
            <p:ph idx="1"/>
          </p:nvPr>
        </p:nvSpPr>
        <p:spPr>
          <a:xfrm>
            <a:off x="457200" y="1752600"/>
            <a:ext cx="8229600" cy="1219200"/>
          </a:xfrm>
        </p:spPr>
        <p:txBody>
          <a:bodyPr/>
          <a:lstStyle/>
          <a:p>
            <a:r>
              <a:rPr lang="en-US" dirty="0"/>
              <a:t>Accrual is targeted to be completed within approximately 3 months from initiation of enrollment at each site</a:t>
            </a:r>
          </a:p>
        </p:txBody>
      </p:sp>
      <p:pic>
        <p:nvPicPr>
          <p:cNvPr id="5" name="Picture 4">
            <a:extLst>
              <a:ext uri="{FF2B5EF4-FFF2-40B4-BE49-F238E27FC236}">
                <a16:creationId xmlns:a16="http://schemas.microsoft.com/office/drawing/2014/main" id="{5036148D-9A70-4BF1-B9DB-DDC996F5F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505200"/>
            <a:ext cx="4419600" cy="2737104"/>
          </a:xfrm>
          <a:prstGeom prst="rect">
            <a:avLst/>
          </a:prstGeom>
        </p:spPr>
      </p:pic>
    </p:spTree>
    <p:extLst>
      <p:ext uri="{BB962C8B-B14F-4D97-AF65-F5344CB8AC3E}">
        <p14:creationId xmlns:p14="http://schemas.microsoft.com/office/powerpoint/2010/main" val="3978687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Questions? </a:t>
            </a:r>
          </a:p>
        </p:txBody>
      </p:sp>
      <p:pic>
        <p:nvPicPr>
          <p:cNvPr id="6" name="Content Placeholder 5">
            <a:extLst>
              <a:ext uri="{FF2B5EF4-FFF2-40B4-BE49-F238E27FC236}">
                <a16:creationId xmlns:a16="http://schemas.microsoft.com/office/drawing/2014/main" id="{BB898B99-50F3-431D-A753-5A5F6F9A689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11383" y="2209800"/>
            <a:ext cx="4321233" cy="3577504"/>
          </a:xfrm>
          <a:prstGeom prst="rect">
            <a:avLst/>
          </a:prstGeom>
        </p:spPr>
      </p:pic>
    </p:spTree>
    <p:extLst>
      <p:ext uri="{BB962C8B-B14F-4D97-AF65-F5344CB8AC3E}">
        <p14:creationId xmlns:p14="http://schemas.microsoft.com/office/powerpoint/2010/main" val="232627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272D33B9-1583-41A2-99C8-A7E1081C31DA}"/>
              </a:ext>
            </a:extLst>
          </p:cNvPr>
          <p:cNvSpPr>
            <a:spLocks noGrp="1"/>
          </p:cNvSpPr>
          <p:nvPr>
            <p:ph type="title"/>
          </p:nvPr>
        </p:nvSpPr>
        <p:spPr/>
        <p:txBody>
          <a:bodyPr/>
          <a:lstStyle/>
          <a:p>
            <a:r>
              <a:rPr lang="en-US" altLang="en-US" sz="4000" b="1" dirty="0"/>
              <a:t>Morning Agenda</a:t>
            </a:r>
          </a:p>
        </p:txBody>
      </p:sp>
      <p:sp>
        <p:nvSpPr>
          <p:cNvPr id="3" name="Content Placeholder 2">
            <a:extLst>
              <a:ext uri="{FF2B5EF4-FFF2-40B4-BE49-F238E27FC236}">
                <a16:creationId xmlns:a16="http://schemas.microsoft.com/office/drawing/2014/main" id="{CE4A3DBD-B2D8-4B97-A605-F08D17035262}"/>
              </a:ext>
            </a:extLst>
          </p:cNvPr>
          <p:cNvSpPr>
            <a:spLocks noGrp="1"/>
          </p:cNvSpPr>
          <p:nvPr>
            <p:ph idx="1"/>
          </p:nvPr>
        </p:nvSpPr>
        <p:spPr>
          <a:xfrm>
            <a:off x="457200" y="1905000"/>
            <a:ext cx="8229600" cy="4784725"/>
          </a:xfrm>
        </p:spPr>
        <p:txBody>
          <a:bodyPr/>
          <a:lstStyle/>
          <a:p>
            <a:pPr>
              <a:defRPr/>
            </a:pPr>
            <a:r>
              <a:rPr lang="en-US" sz="2800" dirty="0"/>
              <a:t>Welcome and Introductions</a:t>
            </a:r>
          </a:p>
          <a:p>
            <a:pPr>
              <a:defRPr/>
            </a:pPr>
            <a:r>
              <a:rPr lang="en-US" sz="2800" dirty="0"/>
              <a:t>Overview of 041</a:t>
            </a:r>
          </a:p>
          <a:p>
            <a:pPr lvl="1">
              <a:defRPr/>
            </a:pPr>
            <a:r>
              <a:rPr lang="en-US" sz="2400" dirty="0"/>
              <a:t>Objectives, Eligibility Criteria, Sample</a:t>
            </a:r>
          </a:p>
          <a:p>
            <a:pPr>
              <a:defRPr/>
            </a:pPr>
            <a:r>
              <a:rPr lang="en-US" sz="2800" dirty="0"/>
              <a:t>Study Procedures </a:t>
            </a:r>
          </a:p>
          <a:p>
            <a:pPr lvl="1">
              <a:defRPr/>
            </a:pPr>
            <a:r>
              <a:rPr lang="en-US" sz="2400" dirty="0"/>
              <a:t>Recruitment/prescreening, IC Process, Data Collection</a:t>
            </a:r>
          </a:p>
          <a:p>
            <a:pPr>
              <a:defRPr/>
            </a:pPr>
            <a:r>
              <a:rPr lang="en-US" sz="2800" dirty="0"/>
              <a:t>Data Management Process &amp; Timeline </a:t>
            </a:r>
          </a:p>
          <a:p>
            <a:pPr>
              <a:defRPr/>
            </a:pPr>
            <a:r>
              <a:rPr lang="en-US" sz="2800" dirty="0"/>
              <a:t>Analysis Plan Overview</a:t>
            </a:r>
          </a:p>
          <a:p>
            <a:pPr>
              <a:defRPr/>
            </a:pPr>
            <a:r>
              <a:rPr lang="en-US" sz="2800" dirty="0"/>
              <a:t>Questions </a:t>
            </a:r>
          </a:p>
          <a:p>
            <a:pPr marL="0" indent="0">
              <a:buFont typeface="Arial" panose="020B0604020202020204" pitchFamily="34" charset="0"/>
              <a:buNone/>
              <a:defRPr/>
            </a:pPr>
            <a:endParaRPr lang="en-US" dirty="0"/>
          </a:p>
        </p:txBody>
      </p:sp>
    </p:spTree>
    <p:extLst>
      <p:ext uri="{BB962C8B-B14F-4D97-AF65-F5344CB8AC3E}">
        <p14:creationId xmlns:p14="http://schemas.microsoft.com/office/powerpoint/2010/main" val="59930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3AC53AA-20BF-4D28-99BB-643F20C3A475}"/>
              </a:ext>
            </a:extLst>
          </p:cNvPr>
          <p:cNvSpPr>
            <a:spLocks noGrp="1" noChangeArrowheads="1"/>
          </p:cNvSpPr>
          <p:nvPr>
            <p:ph type="ctrTitle"/>
          </p:nvPr>
        </p:nvSpPr>
        <p:spPr>
          <a:xfrm>
            <a:off x="685800" y="1905000"/>
            <a:ext cx="8153400" cy="1447800"/>
          </a:xfrm>
        </p:spPr>
        <p:txBody>
          <a:bodyPr/>
          <a:lstStyle/>
          <a:p>
            <a:pPr eaLnBrk="1" hangingPunct="1"/>
            <a:r>
              <a:rPr lang="en-US" altLang="en-US" b="1" dirty="0"/>
              <a:t>Study Procedures:</a:t>
            </a:r>
            <a:br>
              <a:rPr lang="en-US" altLang="en-US" b="1" dirty="0"/>
            </a:br>
            <a:r>
              <a:rPr lang="en-US" altLang="en-US" sz="3800" b="1" dirty="0"/>
              <a:t>Recruitment/Prescreening, IC Process &amp; Data Collection</a:t>
            </a:r>
          </a:p>
        </p:txBody>
      </p:sp>
      <p:sp>
        <p:nvSpPr>
          <p:cNvPr id="3" name="Subtitle 2">
            <a:extLst>
              <a:ext uri="{FF2B5EF4-FFF2-40B4-BE49-F238E27FC236}">
                <a16:creationId xmlns:a16="http://schemas.microsoft.com/office/drawing/2014/main" id="{9311D9DB-C7BF-45AE-97B6-D1DDFFA35521}"/>
              </a:ext>
            </a:extLst>
          </p:cNvPr>
          <p:cNvSpPr>
            <a:spLocks noGrp="1"/>
          </p:cNvSpPr>
          <p:nvPr>
            <p:ph type="subTitle" idx="1"/>
          </p:nvPr>
        </p:nvSpPr>
        <p:spPr>
          <a:xfrm>
            <a:off x="914400" y="4114800"/>
            <a:ext cx="7696200" cy="1752600"/>
          </a:xfrm>
        </p:spPr>
        <p:txBody>
          <a:bodyPr/>
          <a:lstStyle/>
          <a:p>
            <a:pPr eaLnBrk="1" hangingPunct="1">
              <a:lnSpc>
                <a:spcPct val="150000"/>
              </a:lnSpc>
            </a:pPr>
            <a:r>
              <a:rPr lang="en-US" altLang="en-US" dirty="0" err="1"/>
              <a:t>Petina</a:t>
            </a:r>
            <a:r>
              <a:rPr lang="en-US" altLang="en-US" dirty="0"/>
              <a:t> </a:t>
            </a:r>
            <a:r>
              <a:rPr lang="en-US" altLang="en-US" dirty="0" err="1"/>
              <a:t>Musara</a:t>
            </a:r>
            <a:endParaRPr lang="en-US" altLang="en-US" dirty="0"/>
          </a:p>
          <a:p>
            <a:pPr eaLnBrk="1" hangingPunct="1"/>
            <a:r>
              <a:rPr lang="en-US" altLang="en-US" dirty="0"/>
              <a:t>Protocol Co-chair, MTN-041</a:t>
            </a:r>
          </a:p>
          <a:p>
            <a:pPr eaLnBrk="1" hangingPunct="1"/>
            <a:r>
              <a:rPr lang="en-US" altLang="en-US"/>
              <a:t>UZCHS-CTRC</a:t>
            </a:r>
            <a:endParaRPr lang="en-US" altLang="en-US" dirty="0"/>
          </a:p>
          <a:p>
            <a:endParaRPr lang="en-US" dirty="0"/>
          </a:p>
        </p:txBody>
      </p:sp>
    </p:spTree>
    <p:extLst>
      <p:ext uri="{BB962C8B-B14F-4D97-AF65-F5344CB8AC3E}">
        <p14:creationId xmlns:p14="http://schemas.microsoft.com/office/powerpoint/2010/main" val="23236035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18" y="152400"/>
            <a:ext cx="8229600" cy="1143000"/>
          </a:xfrm>
        </p:spPr>
        <p:txBody>
          <a:bodyPr/>
          <a:lstStyle/>
          <a:p>
            <a:r>
              <a:rPr lang="en-US" sz="4000" b="1" dirty="0"/>
              <a:t>Recruitment/Prescreening - Definitions</a:t>
            </a:r>
          </a:p>
        </p:txBody>
      </p:sp>
      <p:sp>
        <p:nvSpPr>
          <p:cNvPr id="3" name="Content Placeholder 2"/>
          <p:cNvSpPr>
            <a:spLocks noGrp="1"/>
          </p:cNvSpPr>
          <p:nvPr>
            <p:ph idx="1"/>
          </p:nvPr>
        </p:nvSpPr>
        <p:spPr>
          <a:xfrm>
            <a:off x="457200" y="1828800"/>
            <a:ext cx="8229600" cy="4556632"/>
          </a:xfrm>
        </p:spPr>
        <p:txBody>
          <a:bodyPr/>
          <a:lstStyle/>
          <a:p>
            <a:r>
              <a:rPr lang="en-US" sz="2800" dirty="0"/>
              <a:t>“Prescreening/recruitment”</a:t>
            </a:r>
            <a:r>
              <a:rPr lang="en-US" sz="2800" b="1" dirty="0"/>
              <a:t> </a:t>
            </a:r>
            <a:r>
              <a:rPr lang="en-US" sz="2800" dirty="0"/>
              <a:t>for this study refers to any procedures taking place before informed consent</a:t>
            </a:r>
          </a:p>
          <a:p>
            <a:pPr lvl="1"/>
            <a:r>
              <a:rPr lang="en-US" sz="2400" b="1" u="sng" dirty="0"/>
              <a:t>Should not </a:t>
            </a:r>
            <a:r>
              <a:rPr lang="en-US" sz="2400" dirty="0"/>
              <a:t>include any ‘on study’ procedures </a:t>
            </a:r>
            <a:r>
              <a:rPr lang="en-US" sz="2400" i="1" dirty="0"/>
              <a:t>(for example, formal evaluation of eligibility, assignment of PTIDs, collection of identifiable participant information, etc.)</a:t>
            </a:r>
          </a:p>
        </p:txBody>
      </p:sp>
    </p:spTree>
    <p:extLst>
      <p:ext uri="{BB962C8B-B14F-4D97-AF65-F5344CB8AC3E}">
        <p14:creationId xmlns:p14="http://schemas.microsoft.com/office/powerpoint/2010/main" val="168964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2683-E9DA-4493-9E9D-E00F746B2039}"/>
              </a:ext>
            </a:extLst>
          </p:cNvPr>
          <p:cNvSpPr>
            <a:spLocks noGrp="1"/>
          </p:cNvSpPr>
          <p:nvPr>
            <p:ph type="title"/>
          </p:nvPr>
        </p:nvSpPr>
        <p:spPr/>
        <p:txBody>
          <a:bodyPr/>
          <a:lstStyle/>
          <a:p>
            <a:r>
              <a:rPr lang="en-US" b="1" dirty="0"/>
              <a:t>Community Sensitization Plans</a:t>
            </a:r>
          </a:p>
        </p:txBody>
      </p:sp>
      <p:sp>
        <p:nvSpPr>
          <p:cNvPr id="3" name="Content Placeholder 2">
            <a:extLst>
              <a:ext uri="{FF2B5EF4-FFF2-40B4-BE49-F238E27FC236}">
                <a16:creationId xmlns:a16="http://schemas.microsoft.com/office/drawing/2014/main" id="{20582CAD-950B-47D1-89B9-D219B7F249C6}"/>
              </a:ext>
            </a:extLst>
          </p:cNvPr>
          <p:cNvSpPr>
            <a:spLocks noGrp="1"/>
          </p:cNvSpPr>
          <p:nvPr>
            <p:ph idx="1"/>
          </p:nvPr>
        </p:nvSpPr>
        <p:spPr>
          <a:xfrm>
            <a:off x="381000" y="1752600"/>
            <a:ext cx="8305800" cy="4632832"/>
          </a:xfrm>
        </p:spPr>
        <p:txBody>
          <a:bodyPr/>
          <a:lstStyle/>
          <a:p>
            <a:pPr lvl="0"/>
            <a:r>
              <a:rPr lang="en-US" dirty="0"/>
              <a:t>Any Community Sensitization Plans should be described in site accrual/eligibility SOPs:</a:t>
            </a:r>
            <a:endParaRPr lang="en-US" sz="3600" dirty="0"/>
          </a:p>
          <a:p>
            <a:pPr lvl="1"/>
            <a:r>
              <a:rPr lang="en-US" sz="2600" i="1" dirty="0"/>
              <a:t>For example, will any meetings with CAB members be held?</a:t>
            </a:r>
            <a:r>
              <a:rPr lang="en-US" sz="2600" dirty="0"/>
              <a:t> </a:t>
            </a:r>
          </a:p>
          <a:p>
            <a:pPr lvl="1"/>
            <a:r>
              <a:rPr lang="en-US" sz="2600" i="1" dirty="0"/>
              <a:t>If so, what will be the goal of this/these meetings (e.g. to generate list of stakeholders, to seek input on recruitment locations and/or strategies for engaging target study population for community (FGD participants and key informant (IDI) participants)?</a:t>
            </a:r>
            <a:endParaRPr lang="en-US" sz="2600" dirty="0"/>
          </a:p>
          <a:p>
            <a:endParaRPr lang="en-US" dirty="0"/>
          </a:p>
        </p:txBody>
      </p:sp>
    </p:spTree>
    <p:extLst>
      <p:ext uri="{BB962C8B-B14F-4D97-AF65-F5344CB8AC3E}">
        <p14:creationId xmlns:p14="http://schemas.microsoft.com/office/powerpoint/2010/main" val="5490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DDB1-7795-4955-9CE4-37C829376E9B}"/>
              </a:ext>
            </a:extLst>
          </p:cNvPr>
          <p:cNvSpPr>
            <a:spLocks noGrp="1"/>
          </p:cNvSpPr>
          <p:nvPr>
            <p:ph type="title"/>
          </p:nvPr>
        </p:nvSpPr>
        <p:spPr>
          <a:xfrm>
            <a:off x="457200" y="228600"/>
            <a:ext cx="8229600" cy="1143000"/>
          </a:xfrm>
        </p:spPr>
        <p:txBody>
          <a:bodyPr/>
          <a:lstStyle/>
          <a:p>
            <a:r>
              <a:rPr lang="en-US" sz="4000" b="1" dirty="0"/>
              <a:t>Recruitment/Prescreening - Materials</a:t>
            </a:r>
          </a:p>
        </p:txBody>
      </p:sp>
      <p:sp>
        <p:nvSpPr>
          <p:cNvPr id="3" name="Content Placeholder 2">
            <a:extLst>
              <a:ext uri="{FF2B5EF4-FFF2-40B4-BE49-F238E27FC236}">
                <a16:creationId xmlns:a16="http://schemas.microsoft.com/office/drawing/2014/main" id="{0612DBA6-5B0A-464B-84DE-BC03E7CD1B86}"/>
              </a:ext>
            </a:extLst>
          </p:cNvPr>
          <p:cNvSpPr>
            <a:spLocks noGrp="1"/>
          </p:cNvSpPr>
          <p:nvPr>
            <p:ph idx="1"/>
          </p:nvPr>
        </p:nvSpPr>
        <p:spPr>
          <a:xfrm>
            <a:off x="457200" y="1905000"/>
            <a:ext cx="8229600" cy="4480432"/>
          </a:xfrm>
        </p:spPr>
        <p:txBody>
          <a:bodyPr/>
          <a:lstStyle/>
          <a:p>
            <a:r>
              <a:rPr lang="en-US" sz="2400" dirty="0"/>
              <a:t>Note that use of printed materials and/or formal prescreening checklists may only be implemented with appropriate approvals from site IRBs</a:t>
            </a:r>
          </a:p>
          <a:p>
            <a:r>
              <a:rPr lang="en-US" sz="2400" dirty="0"/>
              <a:t>Fine to do generalized education about the study (verbal), followed by scheduling of MTN-041 screening and enrollment visits to formally evaluate eligibility</a:t>
            </a:r>
          </a:p>
          <a:p>
            <a:pPr marL="0" indent="0">
              <a:buNone/>
            </a:pPr>
            <a:endParaRPr lang="en-US" dirty="0"/>
          </a:p>
        </p:txBody>
      </p:sp>
      <p:pic>
        <p:nvPicPr>
          <p:cNvPr id="6" name="Picture 5">
            <a:extLst>
              <a:ext uri="{FF2B5EF4-FFF2-40B4-BE49-F238E27FC236}">
                <a16:creationId xmlns:a16="http://schemas.microsoft.com/office/drawing/2014/main" id="{FBBD9658-07B8-4B1D-9FFD-B8D3697263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4724400"/>
            <a:ext cx="2590800" cy="1817134"/>
          </a:xfrm>
          <a:prstGeom prst="rect">
            <a:avLst/>
          </a:prstGeom>
        </p:spPr>
      </p:pic>
    </p:spTree>
    <p:extLst>
      <p:ext uri="{BB962C8B-B14F-4D97-AF65-F5344CB8AC3E}">
        <p14:creationId xmlns:p14="http://schemas.microsoft.com/office/powerpoint/2010/main" val="212190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Recruitment - Discussion</a:t>
            </a:r>
          </a:p>
        </p:txBody>
      </p:sp>
      <p:sp>
        <p:nvSpPr>
          <p:cNvPr id="3" name="Content Placeholder 2"/>
          <p:cNvSpPr>
            <a:spLocks noGrp="1"/>
          </p:cNvSpPr>
          <p:nvPr>
            <p:ph idx="1"/>
          </p:nvPr>
        </p:nvSpPr>
        <p:spPr>
          <a:xfrm>
            <a:off x="457200" y="1828800"/>
            <a:ext cx="5594092" cy="4785232"/>
          </a:xfrm>
        </p:spPr>
        <p:txBody>
          <a:bodyPr/>
          <a:lstStyle/>
          <a:p>
            <a:r>
              <a:rPr lang="en-US" sz="2600" dirty="0"/>
              <a:t>Who will be responsible for conducting recruitment activities?</a:t>
            </a:r>
          </a:p>
          <a:p>
            <a:r>
              <a:rPr lang="en-US" sz="2600" dirty="0"/>
              <a:t>What recruitment venues will you target for different study groups?</a:t>
            </a:r>
          </a:p>
          <a:p>
            <a:r>
              <a:rPr lang="en-US" sz="2600" dirty="0"/>
              <a:t>What are your site-specific plans to educate participants about MTN-041?  </a:t>
            </a:r>
          </a:p>
          <a:p>
            <a:r>
              <a:rPr lang="en-US" sz="2600" dirty="0"/>
              <a:t>What educational materials/prescreening tools will you utilize, if any?</a:t>
            </a:r>
          </a:p>
        </p:txBody>
      </p:sp>
      <p:pic>
        <p:nvPicPr>
          <p:cNvPr id="5" name="Picture 4">
            <a:extLst>
              <a:ext uri="{FF2B5EF4-FFF2-40B4-BE49-F238E27FC236}">
                <a16:creationId xmlns:a16="http://schemas.microsoft.com/office/drawing/2014/main" id="{9C668E29-F067-4B26-B408-B207FB7A5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124200"/>
            <a:ext cx="2609025" cy="2017046"/>
          </a:xfrm>
          <a:prstGeom prst="rect">
            <a:avLst/>
          </a:prstGeom>
        </p:spPr>
      </p:pic>
    </p:spTree>
    <p:extLst>
      <p:ext uri="{BB962C8B-B14F-4D97-AF65-F5344CB8AC3E}">
        <p14:creationId xmlns:p14="http://schemas.microsoft.com/office/powerpoint/2010/main" val="2220875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BECF-45AF-4A53-81B9-D5E9803EAC26}"/>
              </a:ext>
            </a:extLst>
          </p:cNvPr>
          <p:cNvSpPr>
            <a:spLocks noGrp="1"/>
          </p:cNvSpPr>
          <p:nvPr>
            <p:ph type="title"/>
          </p:nvPr>
        </p:nvSpPr>
        <p:spPr>
          <a:xfrm>
            <a:off x="457200" y="274638"/>
            <a:ext cx="8382000" cy="1020762"/>
          </a:xfrm>
        </p:spPr>
        <p:txBody>
          <a:bodyPr/>
          <a:lstStyle/>
          <a:p>
            <a:r>
              <a:rPr lang="en-US" sz="4000" b="1" dirty="0"/>
              <a:t>Discussion - Strategies for Scheduling FGDs</a:t>
            </a:r>
          </a:p>
        </p:txBody>
      </p:sp>
      <p:sp>
        <p:nvSpPr>
          <p:cNvPr id="3" name="Content Placeholder 2">
            <a:extLst>
              <a:ext uri="{FF2B5EF4-FFF2-40B4-BE49-F238E27FC236}">
                <a16:creationId xmlns:a16="http://schemas.microsoft.com/office/drawing/2014/main" id="{1A43DB73-8C0A-4C30-BB69-94646763B168}"/>
              </a:ext>
            </a:extLst>
          </p:cNvPr>
          <p:cNvSpPr>
            <a:spLocks noGrp="1"/>
          </p:cNvSpPr>
          <p:nvPr>
            <p:ph idx="1"/>
          </p:nvPr>
        </p:nvSpPr>
        <p:spPr/>
        <p:txBody>
          <a:bodyPr/>
          <a:lstStyle/>
          <a:p>
            <a:r>
              <a:rPr lang="en-US" sz="2700" dirty="0"/>
              <a:t>What strategies will your team use to schedule FGDs, considering:</a:t>
            </a:r>
          </a:p>
          <a:p>
            <a:pPr lvl="1"/>
            <a:r>
              <a:rPr lang="en-US" sz="2300" dirty="0"/>
              <a:t>How to get ideal number of participants to present to clinic for FGD participation (ideal: 6-10, </a:t>
            </a:r>
            <a:r>
              <a:rPr lang="en-US" sz="2300" i="1" dirty="0"/>
              <a:t>no less than 4, no more than 12</a:t>
            </a:r>
            <a:r>
              <a:rPr lang="en-US" sz="2300" dirty="0"/>
              <a:t>)?</a:t>
            </a:r>
          </a:p>
          <a:p>
            <a:pPr lvl="1"/>
            <a:r>
              <a:rPr lang="en-US" sz="2300" dirty="0"/>
              <a:t>How to complete all visit procedures efficiently?</a:t>
            </a:r>
          </a:p>
          <a:p>
            <a:pPr lvl="2"/>
            <a:r>
              <a:rPr lang="en-US" sz="1900" dirty="0"/>
              <a:t>Note that MTN-041 Screening and Enrollment Visit procedures include IC, determination of eligibility, CRF administration, and conduct of the FGD/IDI</a:t>
            </a:r>
          </a:p>
          <a:p>
            <a:pPr lvl="2"/>
            <a:r>
              <a:rPr lang="en-US" sz="1900" dirty="0"/>
              <a:t>Participants may complete MTN-041 visit procedures over multiple visits, as needed </a:t>
            </a:r>
          </a:p>
          <a:p>
            <a:pPr lvl="1"/>
            <a:r>
              <a:rPr lang="en-US" sz="2300" dirty="0"/>
              <a:t>How to balance visit length (if all procedures done in same day) with potential loss of participants (if visits are split)?</a:t>
            </a:r>
          </a:p>
          <a:p>
            <a:pPr marL="0" indent="0">
              <a:buNone/>
            </a:pPr>
            <a:endParaRPr lang="en-US" dirty="0"/>
          </a:p>
        </p:txBody>
      </p:sp>
    </p:spTree>
    <p:extLst>
      <p:ext uri="{BB962C8B-B14F-4D97-AF65-F5344CB8AC3E}">
        <p14:creationId xmlns:p14="http://schemas.microsoft.com/office/powerpoint/2010/main" val="101881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BE2E3-5237-4651-9EEC-6F80EEFDD742}"/>
              </a:ext>
            </a:extLst>
          </p:cNvPr>
          <p:cNvSpPr>
            <a:spLocks noGrp="1"/>
          </p:cNvSpPr>
          <p:nvPr>
            <p:ph type="title"/>
          </p:nvPr>
        </p:nvSpPr>
        <p:spPr/>
        <p:txBody>
          <a:bodyPr/>
          <a:lstStyle/>
          <a:p>
            <a:r>
              <a:rPr lang="en-US" b="1" dirty="0"/>
              <a:t>Recruitment Logs/Tracking</a:t>
            </a:r>
          </a:p>
        </p:txBody>
      </p:sp>
      <p:sp>
        <p:nvSpPr>
          <p:cNvPr id="3" name="Content Placeholder 2">
            <a:extLst>
              <a:ext uri="{FF2B5EF4-FFF2-40B4-BE49-F238E27FC236}">
                <a16:creationId xmlns:a16="http://schemas.microsoft.com/office/drawing/2014/main" id="{0F4BCC29-CFC6-47DF-92FE-A12A3E5018D4}"/>
              </a:ext>
            </a:extLst>
          </p:cNvPr>
          <p:cNvSpPr>
            <a:spLocks noGrp="1"/>
          </p:cNvSpPr>
          <p:nvPr>
            <p:ph idx="1"/>
          </p:nvPr>
        </p:nvSpPr>
        <p:spPr/>
        <p:txBody>
          <a:bodyPr/>
          <a:lstStyle/>
          <a:p>
            <a:r>
              <a:rPr lang="en-US" sz="2800" dirty="0"/>
              <a:t>Recruitment activities should be tracked on site-specific logs to monitor progress towards accrual goals</a:t>
            </a:r>
          </a:p>
          <a:p>
            <a:r>
              <a:rPr lang="en-US" sz="2800" dirty="0"/>
              <a:t>These logs should include only summary level, non-identifiable information such as: </a:t>
            </a:r>
          </a:p>
          <a:p>
            <a:pPr lvl="1"/>
            <a:r>
              <a:rPr lang="en-US" sz="2400" dirty="0"/>
              <a:t>Recruitment venue</a:t>
            </a:r>
          </a:p>
          <a:p>
            <a:pPr lvl="1"/>
            <a:r>
              <a:rPr lang="en-US" sz="2400" dirty="0"/>
              <a:t>Study Group (P/BF FGD, Male Partner FGD, Grandmother FGD, KI IDI)</a:t>
            </a:r>
          </a:p>
          <a:p>
            <a:pPr lvl="1"/>
            <a:r>
              <a:rPr lang="en-US" sz="2400" dirty="0"/>
              <a:t>Total # of potential participants contacted</a:t>
            </a:r>
          </a:p>
          <a:p>
            <a:pPr lvl="1"/>
            <a:r>
              <a:rPr lang="en-US" sz="2400" dirty="0"/>
              <a:t># of potential participants booked for S&amp;E visits</a:t>
            </a:r>
          </a:p>
          <a:p>
            <a:pPr lvl="1"/>
            <a:r>
              <a:rPr lang="en-US" sz="2400" dirty="0"/>
              <a:t>Date of scheduled visit/interview</a:t>
            </a:r>
          </a:p>
          <a:p>
            <a:pPr marL="0" indent="0">
              <a:buNone/>
            </a:pPr>
            <a:endParaRPr lang="en-US" dirty="0"/>
          </a:p>
        </p:txBody>
      </p:sp>
    </p:spTree>
    <p:extLst>
      <p:ext uri="{BB962C8B-B14F-4D97-AF65-F5344CB8AC3E}">
        <p14:creationId xmlns:p14="http://schemas.microsoft.com/office/powerpoint/2010/main" val="3285095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A3AC53AA-20BF-4D28-99BB-643F20C3A475}"/>
              </a:ext>
            </a:extLst>
          </p:cNvPr>
          <p:cNvSpPr>
            <a:spLocks noGrp="1" noChangeArrowheads="1"/>
          </p:cNvSpPr>
          <p:nvPr>
            <p:ph type="ctrTitle"/>
          </p:nvPr>
        </p:nvSpPr>
        <p:spPr>
          <a:xfrm>
            <a:off x="685800" y="1905000"/>
            <a:ext cx="8153400" cy="1447800"/>
          </a:xfrm>
        </p:spPr>
        <p:txBody>
          <a:bodyPr/>
          <a:lstStyle/>
          <a:p>
            <a:pPr eaLnBrk="1" hangingPunct="1"/>
            <a:r>
              <a:rPr lang="en-US" altLang="en-US" b="1" dirty="0"/>
              <a:t>Informed Consent &amp; Eligibility Determination</a:t>
            </a:r>
            <a:endParaRPr lang="en-US" altLang="en-US" sz="3800" b="1" dirty="0"/>
          </a:p>
        </p:txBody>
      </p:sp>
      <p:sp>
        <p:nvSpPr>
          <p:cNvPr id="6" name="Subtitle 1">
            <a:extLst>
              <a:ext uri="{FF2B5EF4-FFF2-40B4-BE49-F238E27FC236}">
                <a16:creationId xmlns:a16="http://schemas.microsoft.com/office/drawing/2014/main" id="{782288BA-EBE0-4ED5-8B11-AD8CE0DD0752}"/>
              </a:ext>
            </a:extLst>
          </p:cNvPr>
          <p:cNvSpPr>
            <a:spLocks noGrp="1"/>
          </p:cNvSpPr>
          <p:nvPr>
            <p:ph type="subTitle" idx="1"/>
          </p:nvPr>
        </p:nvSpPr>
        <p:spPr>
          <a:xfrm>
            <a:off x="1371600" y="4114800"/>
            <a:ext cx="6705600" cy="2268538"/>
          </a:xfrm>
        </p:spPr>
        <p:txBody>
          <a:bodyPr/>
          <a:lstStyle/>
          <a:p>
            <a:pPr eaLnBrk="1" hangingPunct="1">
              <a:lnSpc>
                <a:spcPct val="150000"/>
              </a:lnSpc>
            </a:pPr>
            <a:r>
              <a:rPr lang="en-US" altLang="en-US" sz="2800" dirty="0"/>
              <a:t>Julia Ryan </a:t>
            </a:r>
          </a:p>
          <a:p>
            <a:pPr eaLnBrk="1" hangingPunct="1"/>
            <a:r>
              <a:rPr lang="en-US" altLang="en-US" sz="2800" dirty="0"/>
              <a:t>Women’s Global Health Imperative (WGHI)</a:t>
            </a:r>
          </a:p>
          <a:p>
            <a:pPr eaLnBrk="1" hangingPunct="1"/>
            <a:r>
              <a:rPr lang="en-US" altLang="en-US" sz="2800" dirty="0"/>
              <a:t>RTI International</a:t>
            </a:r>
          </a:p>
        </p:txBody>
      </p:sp>
    </p:spTree>
    <p:extLst>
      <p:ext uri="{BB962C8B-B14F-4D97-AF65-F5344CB8AC3E}">
        <p14:creationId xmlns:p14="http://schemas.microsoft.com/office/powerpoint/2010/main" val="200229511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856B-7C82-464D-9D49-0384B2E2A672}"/>
              </a:ext>
            </a:extLst>
          </p:cNvPr>
          <p:cNvSpPr>
            <a:spLocks noGrp="1"/>
          </p:cNvSpPr>
          <p:nvPr>
            <p:ph type="title"/>
          </p:nvPr>
        </p:nvSpPr>
        <p:spPr/>
        <p:txBody>
          <a:bodyPr/>
          <a:lstStyle/>
          <a:p>
            <a:r>
              <a:rPr lang="en-US" b="1" dirty="0"/>
              <a:t>Informed Consent Overview</a:t>
            </a:r>
          </a:p>
        </p:txBody>
      </p:sp>
      <p:sp>
        <p:nvSpPr>
          <p:cNvPr id="3" name="Content Placeholder 2">
            <a:extLst>
              <a:ext uri="{FF2B5EF4-FFF2-40B4-BE49-F238E27FC236}">
                <a16:creationId xmlns:a16="http://schemas.microsoft.com/office/drawing/2014/main" id="{00B2017B-1872-4090-97BB-70B9C6EC3BFE}"/>
              </a:ext>
            </a:extLst>
          </p:cNvPr>
          <p:cNvSpPr>
            <a:spLocks noGrp="1"/>
          </p:cNvSpPr>
          <p:nvPr>
            <p:ph idx="1"/>
          </p:nvPr>
        </p:nvSpPr>
        <p:spPr>
          <a:xfrm>
            <a:off x="457200" y="1600200"/>
            <a:ext cx="8229600" cy="4785232"/>
          </a:xfrm>
        </p:spPr>
        <p:txBody>
          <a:bodyPr/>
          <a:lstStyle/>
          <a:p>
            <a:r>
              <a:rPr lang="en-US" dirty="0"/>
              <a:t>Each study participant will provide written informed consent </a:t>
            </a:r>
            <a:r>
              <a:rPr lang="en-US" u="sng" dirty="0"/>
              <a:t>prior</a:t>
            </a:r>
            <a:r>
              <a:rPr lang="en-US" dirty="0"/>
              <a:t> to completing any study procedures.</a:t>
            </a:r>
          </a:p>
          <a:p>
            <a:pPr marL="0" indent="0">
              <a:buNone/>
            </a:pPr>
            <a:endParaRPr lang="en-US" dirty="0"/>
          </a:p>
          <a:p>
            <a:r>
              <a:rPr lang="en-US" dirty="0"/>
              <a:t>The IC process will cover these topics:</a:t>
            </a:r>
          </a:p>
          <a:p>
            <a:pPr lvl="1"/>
            <a:r>
              <a:rPr lang="en-US" dirty="0"/>
              <a:t>Purpose of the study</a:t>
            </a:r>
          </a:p>
          <a:p>
            <a:pPr lvl="1"/>
            <a:r>
              <a:rPr lang="en-US" dirty="0"/>
              <a:t>Potential risks &amp; benefits</a:t>
            </a:r>
          </a:p>
          <a:p>
            <a:pPr lvl="1"/>
            <a:r>
              <a:rPr lang="en-US" dirty="0"/>
              <a:t>Participant rights</a:t>
            </a:r>
          </a:p>
          <a:p>
            <a:pPr lvl="1"/>
            <a:r>
              <a:rPr lang="en-US" dirty="0"/>
              <a:t>Compensation</a:t>
            </a:r>
          </a:p>
          <a:p>
            <a:pPr marL="0" indent="0">
              <a:buNone/>
            </a:pPr>
            <a:endParaRPr lang="en-US" b="1" dirty="0"/>
          </a:p>
        </p:txBody>
      </p:sp>
    </p:spTree>
    <p:extLst>
      <p:ext uri="{BB962C8B-B14F-4D97-AF65-F5344CB8AC3E}">
        <p14:creationId xmlns:p14="http://schemas.microsoft.com/office/powerpoint/2010/main" val="3263740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C2BD-4905-4BE2-A058-9B83BCB22821}"/>
              </a:ext>
            </a:extLst>
          </p:cNvPr>
          <p:cNvSpPr>
            <a:spLocks noGrp="1"/>
          </p:cNvSpPr>
          <p:nvPr>
            <p:ph type="title"/>
          </p:nvPr>
        </p:nvSpPr>
        <p:spPr/>
        <p:txBody>
          <a:bodyPr/>
          <a:lstStyle/>
          <a:p>
            <a:r>
              <a:rPr lang="en-US" b="1" dirty="0"/>
              <a:t>Informed Consent Considerations</a:t>
            </a:r>
          </a:p>
        </p:txBody>
      </p:sp>
      <p:sp>
        <p:nvSpPr>
          <p:cNvPr id="3" name="Content Placeholder 2">
            <a:extLst>
              <a:ext uri="{FF2B5EF4-FFF2-40B4-BE49-F238E27FC236}">
                <a16:creationId xmlns:a16="http://schemas.microsoft.com/office/drawing/2014/main" id="{640B4858-8AC0-43A6-90A5-EF22A6F42C39}"/>
              </a:ext>
            </a:extLst>
          </p:cNvPr>
          <p:cNvSpPr>
            <a:spLocks noGrp="1"/>
          </p:cNvSpPr>
          <p:nvPr>
            <p:ph idx="1"/>
          </p:nvPr>
        </p:nvSpPr>
        <p:spPr>
          <a:xfrm>
            <a:off x="152400" y="1676400"/>
            <a:ext cx="8610600" cy="5105400"/>
          </a:xfrm>
        </p:spPr>
        <p:txBody>
          <a:bodyPr/>
          <a:lstStyle/>
          <a:p>
            <a:pPr marL="0" indent="0">
              <a:buNone/>
            </a:pPr>
            <a:r>
              <a:rPr lang="en-US" sz="2800" dirty="0"/>
              <a:t>There are two main ICFs for MTN-041:</a:t>
            </a:r>
          </a:p>
          <a:p>
            <a:r>
              <a:rPr lang="en-US" sz="2800" b="1" dirty="0"/>
              <a:t>Key Informant ICF</a:t>
            </a:r>
          </a:p>
          <a:p>
            <a:pPr lvl="1"/>
            <a:r>
              <a:rPr lang="en-US" sz="2400" dirty="0"/>
              <a:t>Used for KIs participating in an IDI</a:t>
            </a:r>
          </a:p>
          <a:p>
            <a:endParaRPr lang="en-US" sz="1100" b="1" dirty="0"/>
          </a:p>
          <a:p>
            <a:r>
              <a:rPr lang="en-US" sz="2800" b="1" dirty="0"/>
              <a:t>FGD (Community) ICF</a:t>
            </a:r>
          </a:p>
          <a:p>
            <a:pPr lvl="1"/>
            <a:r>
              <a:rPr lang="en-US" sz="2400" dirty="0"/>
              <a:t>Used for </a:t>
            </a:r>
            <a:r>
              <a:rPr lang="en-US" sz="2400" i="1" dirty="0"/>
              <a:t>P&amp;BF Women</a:t>
            </a:r>
            <a:r>
              <a:rPr lang="en-US" sz="2400" dirty="0"/>
              <a:t>, </a:t>
            </a:r>
            <a:r>
              <a:rPr lang="en-US" sz="2400" i="1" dirty="0"/>
              <a:t>Male Partners </a:t>
            </a:r>
            <a:r>
              <a:rPr lang="en-US" sz="2400" dirty="0"/>
              <a:t>and </a:t>
            </a:r>
            <a:r>
              <a:rPr lang="en-US" sz="2400" i="1" dirty="0"/>
              <a:t>Grandmothers</a:t>
            </a:r>
            <a:r>
              <a:rPr lang="en-US" sz="2400" dirty="0"/>
              <a:t> participating in an FGD</a:t>
            </a:r>
          </a:p>
          <a:p>
            <a:pPr lvl="1"/>
            <a:endParaRPr lang="en-US" sz="900" dirty="0"/>
          </a:p>
          <a:p>
            <a:pPr marL="288925" lvl="1" indent="-115888">
              <a:buNone/>
            </a:pPr>
            <a:r>
              <a:rPr lang="en-US" sz="2000" b="1" dirty="0">
                <a:solidFill>
                  <a:srgbClr val="9A004D"/>
                </a:solidFill>
              </a:rPr>
              <a:t>Note:</a:t>
            </a:r>
            <a:r>
              <a:rPr lang="en-US" sz="2000" b="1" dirty="0"/>
              <a:t> </a:t>
            </a:r>
          </a:p>
          <a:p>
            <a:pPr marL="515937" lvl="1" indent="-342900"/>
            <a:r>
              <a:rPr lang="en-US" sz="2000" i="1" dirty="0"/>
              <a:t>During IC review, </a:t>
            </a:r>
            <a:r>
              <a:rPr lang="en-US" sz="2000" b="1" i="1" u="sng" dirty="0"/>
              <a:t>only</a:t>
            </a:r>
            <a:r>
              <a:rPr lang="en-US" sz="2000" i="1" dirty="0"/>
              <a:t> P&amp;BF women are asked to provide access to medical records to confirm their eligibility. However, self-report is acceptable if not provided.</a:t>
            </a:r>
          </a:p>
          <a:p>
            <a:pPr marL="457200" lvl="1" indent="0">
              <a:buNone/>
            </a:pPr>
            <a:endParaRPr lang="en-US" sz="2400" b="1" dirty="0"/>
          </a:p>
          <a:p>
            <a:pPr lvl="1"/>
            <a:endParaRPr lang="en-US" sz="1800" dirty="0"/>
          </a:p>
        </p:txBody>
      </p:sp>
    </p:spTree>
    <p:extLst>
      <p:ext uri="{BB962C8B-B14F-4D97-AF65-F5344CB8AC3E}">
        <p14:creationId xmlns:p14="http://schemas.microsoft.com/office/powerpoint/2010/main" val="1806104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9">
            <a:extLst>
              <a:ext uri="{FF2B5EF4-FFF2-40B4-BE49-F238E27FC236}">
                <a16:creationId xmlns:a16="http://schemas.microsoft.com/office/drawing/2014/main" id="{D8EED0E8-F1E0-4F2F-83C1-2233CA241BBC}"/>
              </a:ext>
            </a:extLst>
          </p:cNvPr>
          <p:cNvSpPr>
            <a:spLocks noGrp="1"/>
          </p:cNvSpPr>
          <p:nvPr>
            <p:ph type="ctrTitle"/>
          </p:nvPr>
        </p:nvSpPr>
        <p:spPr>
          <a:xfrm>
            <a:off x="685800" y="1066800"/>
            <a:ext cx="7772400" cy="2381250"/>
          </a:xfrm>
        </p:spPr>
        <p:txBody>
          <a:bodyPr/>
          <a:lstStyle/>
          <a:p>
            <a:br>
              <a:rPr lang="en-US" altLang="en-US" sz="5400" b="1" dirty="0"/>
            </a:br>
            <a:br>
              <a:rPr lang="en-US" altLang="en-US" sz="5400" b="1" dirty="0"/>
            </a:br>
            <a:br>
              <a:rPr lang="en-US" altLang="en-US" sz="5400" b="1" dirty="0"/>
            </a:br>
            <a:r>
              <a:rPr lang="en-US" sz="4000" b="1" dirty="0"/>
              <a:t>Overview of MTN-041</a:t>
            </a:r>
            <a:br>
              <a:rPr lang="en-US" altLang="en-US" sz="4000" b="1" dirty="0"/>
            </a:br>
            <a:br>
              <a:rPr lang="en-US" altLang="en-US" sz="5400" b="1" dirty="0"/>
            </a:br>
            <a:endParaRPr lang="en-US" altLang="en-US" sz="5400" b="1" dirty="0"/>
          </a:p>
        </p:txBody>
      </p:sp>
      <p:sp>
        <p:nvSpPr>
          <p:cNvPr id="21507" name="Subtitle 1">
            <a:extLst>
              <a:ext uri="{FF2B5EF4-FFF2-40B4-BE49-F238E27FC236}">
                <a16:creationId xmlns:a16="http://schemas.microsoft.com/office/drawing/2014/main" id="{41E68262-15B2-420D-B288-656DE04CC8C5}"/>
              </a:ext>
            </a:extLst>
          </p:cNvPr>
          <p:cNvSpPr>
            <a:spLocks noGrp="1"/>
          </p:cNvSpPr>
          <p:nvPr>
            <p:ph type="subTitle" idx="1"/>
          </p:nvPr>
        </p:nvSpPr>
        <p:spPr>
          <a:xfrm>
            <a:off x="1371600" y="4114800"/>
            <a:ext cx="6705600" cy="2268538"/>
          </a:xfrm>
        </p:spPr>
        <p:txBody>
          <a:bodyPr/>
          <a:lstStyle/>
          <a:p>
            <a:pPr eaLnBrk="1" hangingPunct="1">
              <a:lnSpc>
                <a:spcPct val="150000"/>
              </a:lnSpc>
            </a:pPr>
            <a:r>
              <a:rPr lang="en-US" altLang="en-US" sz="2800" dirty="0"/>
              <a:t>Julia Ryan </a:t>
            </a:r>
          </a:p>
          <a:p>
            <a:pPr eaLnBrk="1" hangingPunct="1"/>
            <a:r>
              <a:rPr lang="en-US" altLang="en-US" sz="2800" dirty="0"/>
              <a:t>Women’s Global Health Imperative (WGHI)</a:t>
            </a:r>
          </a:p>
          <a:p>
            <a:pPr eaLnBrk="1" hangingPunct="1"/>
            <a:r>
              <a:rPr lang="en-US" altLang="en-US" sz="2800" dirty="0"/>
              <a:t>RTI International</a:t>
            </a:r>
          </a:p>
        </p:txBody>
      </p:sp>
    </p:spTree>
    <p:extLst>
      <p:ext uri="{BB962C8B-B14F-4D97-AF65-F5344CB8AC3E}">
        <p14:creationId xmlns:p14="http://schemas.microsoft.com/office/powerpoint/2010/main" val="3458966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A9A0-5E0F-4C75-8060-B6FD114FB686}"/>
              </a:ext>
            </a:extLst>
          </p:cNvPr>
          <p:cNvSpPr>
            <a:spLocks noGrp="1"/>
          </p:cNvSpPr>
          <p:nvPr>
            <p:ph type="title"/>
          </p:nvPr>
        </p:nvSpPr>
        <p:spPr>
          <a:xfrm>
            <a:off x="838200" y="76200"/>
            <a:ext cx="7620000" cy="533400"/>
          </a:xfrm>
        </p:spPr>
        <p:txBody>
          <a:bodyPr/>
          <a:lstStyle/>
          <a:p>
            <a:r>
              <a:rPr lang="en-US" sz="3200" dirty="0"/>
              <a:t>Documentation of IC Process</a:t>
            </a:r>
          </a:p>
        </p:txBody>
      </p:sp>
      <p:pic>
        <p:nvPicPr>
          <p:cNvPr id="6" name="Picture 5">
            <a:extLst>
              <a:ext uri="{FF2B5EF4-FFF2-40B4-BE49-F238E27FC236}">
                <a16:creationId xmlns:a16="http://schemas.microsoft.com/office/drawing/2014/main" id="{CB478DE8-C945-404F-952F-16AB39B5EA29}"/>
              </a:ext>
            </a:extLst>
          </p:cNvPr>
          <p:cNvPicPr/>
          <p:nvPr/>
        </p:nvPicPr>
        <p:blipFill rotWithShape="1">
          <a:blip r:embed="rId3"/>
          <a:srcRect l="41654" t="13229" r="41780" b="35581"/>
          <a:stretch/>
        </p:blipFill>
        <p:spPr bwMode="auto">
          <a:xfrm>
            <a:off x="0" y="1600200"/>
            <a:ext cx="4038600" cy="511492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A4C184F9-BCB6-4060-902E-544236AE4D1F}"/>
              </a:ext>
            </a:extLst>
          </p:cNvPr>
          <p:cNvPicPr/>
          <p:nvPr/>
        </p:nvPicPr>
        <p:blipFill rotWithShape="1">
          <a:blip r:embed="rId4"/>
          <a:srcRect l="43129" t="14219" r="42416" b="33431"/>
          <a:stretch/>
        </p:blipFill>
        <p:spPr bwMode="auto">
          <a:xfrm>
            <a:off x="4762501" y="1600200"/>
            <a:ext cx="4343399" cy="5105399"/>
          </a:xfrm>
          <a:prstGeom prst="rect">
            <a:avLst/>
          </a:prstGeom>
          <a:ln>
            <a:noFill/>
          </a:ln>
          <a:extLst>
            <a:ext uri="{53640926-AAD7-44D8-BBD7-CCE9431645EC}">
              <a14:shadowObscured xmlns:a14="http://schemas.microsoft.com/office/drawing/2010/main"/>
            </a:ext>
          </a:extLst>
        </p:spPr>
      </p:pic>
      <p:graphicFrame>
        <p:nvGraphicFramePr>
          <p:cNvPr id="8" name="Diagram 7">
            <a:extLst>
              <a:ext uri="{FF2B5EF4-FFF2-40B4-BE49-F238E27FC236}">
                <a16:creationId xmlns:a16="http://schemas.microsoft.com/office/drawing/2014/main" id="{DECA948E-89CC-4A92-BDCD-AAF143ECCF7A}"/>
              </a:ext>
            </a:extLst>
          </p:cNvPr>
          <p:cNvGraphicFramePr/>
          <p:nvPr>
            <p:extLst/>
          </p:nvPr>
        </p:nvGraphicFramePr>
        <p:xfrm>
          <a:off x="3429000" y="1905000"/>
          <a:ext cx="1905000" cy="4769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FB82C3F9-933D-4540-9BD7-6E208887B5E5}"/>
              </a:ext>
            </a:extLst>
          </p:cNvPr>
          <p:cNvSpPr txBox="1"/>
          <p:nvPr/>
        </p:nvSpPr>
        <p:spPr>
          <a:xfrm>
            <a:off x="381000" y="965419"/>
            <a:ext cx="3657600" cy="400110"/>
          </a:xfrm>
          <a:prstGeom prst="rect">
            <a:avLst/>
          </a:prstGeom>
          <a:noFill/>
        </p:spPr>
        <p:txBody>
          <a:bodyPr wrap="square" rtlCol="0">
            <a:spAutoFit/>
          </a:bodyPr>
          <a:lstStyle/>
          <a:p>
            <a:r>
              <a:rPr lang="en-US" sz="2000" dirty="0">
                <a:solidFill>
                  <a:srgbClr val="669900"/>
                </a:solidFill>
                <a:latin typeface="+mj-lt"/>
                <a:ea typeface="+mj-ea"/>
                <a:cs typeface="+mj-cs"/>
              </a:rPr>
              <a:t>Informed Consent Coversheet</a:t>
            </a:r>
          </a:p>
        </p:txBody>
      </p:sp>
      <p:sp>
        <p:nvSpPr>
          <p:cNvPr id="9" name="TextBox 8">
            <a:extLst>
              <a:ext uri="{FF2B5EF4-FFF2-40B4-BE49-F238E27FC236}">
                <a16:creationId xmlns:a16="http://schemas.microsoft.com/office/drawing/2014/main" id="{FCA96B71-A974-42A3-B0AB-2B5E6F9F3AA3}"/>
              </a:ext>
            </a:extLst>
          </p:cNvPr>
          <p:cNvSpPr txBox="1"/>
          <p:nvPr/>
        </p:nvSpPr>
        <p:spPr>
          <a:xfrm>
            <a:off x="5181601" y="977620"/>
            <a:ext cx="3657600" cy="400110"/>
          </a:xfrm>
          <a:prstGeom prst="rect">
            <a:avLst/>
          </a:prstGeom>
          <a:noFill/>
        </p:spPr>
        <p:txBody>
          <a:bodyPr wrap="square" rtlCol="0">
            <a:spAutoFit/>
          </a:bodyPr>
          <a:lstStyle/>
          <a:p>
            <a:r>
              <a:rPr lang="en-US" sz="2000" dirty="0">
                <a:solidFill>
                  <a:srgbClr val="669900"/>
                </a:solidFill>
                <a:latin typeface="+mj-lt"/>
                <a:ea typeface="+mj-ea"/>
                <a:cs typeface="+mj-cs"/>
              </a:rPr>
              <a:t>IC Comprehension Assessment</a:t>
            </a:r>
          </a:p>
        </p:txBody>
      </p:sp>
      <p:sp>
        <p:nvSpPr>
          <p:cNvPr id="4" name="Arrow: Left 3">
            <a:extLst>
              <a:ext uri="{FF2B5EF4-FFF2-40B4-BE49-F238E27FC236}">
                <a16:creationId xmlns:a16="http://schemas.microsoft.com/office/drawing/2014/main" id="{C5E73FDF-B0D9-4440-A135-48217A84C450}"/>
              </a:ext>
            </a:extLst>
          </p:cNvPr>
          <p:cNvSpPr/>
          <p:nvPr/>
        </p:nvSpPr>
        <p:spPr>
          <a:xfrm>
            <a:off x="2819400" y="1905000"/>
            <a:ext cx="533400" cy="533400"/>
          </a:xfrm>
          <a:prstGeom prst="lef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C153E17D-523C-4850-9AA8-60B192D95295}"/>
              </a:ext>
            </a:extLst>
          </p:cNvPr>
          <p:cNvSpPr/>
          <p:nvPr/>
        </p:nvSpPr>
        <p:spPr>
          <a:xfrm rot="8129610">
            <a:off x="5375944" y="4304879"/>
            <a:ext cx="533400" cy="533400"/>
          </a:xfrm>
          <a:prstGeom prst="lef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1A8F73AB-99CA-4132-8BBE-5F1F973FEB3B}"/>
              </a:ext>
            </a:extLst>
          </p:cNvPr>
          <p:cNvSpPr/>
          <p:nvPr/>
        </p:nvSpPr>
        <p:spPr>
          <a:xfrm rot="1431010">
            <a:off x="2819400" y="5715000"/>
            <a:ext cx="533400" cy="533400"/>
          </a:xfrm>
          <a:prstGeom prst="leftArrow">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689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DC33-B3FE-482D-B065-261A9A5D1ED5}"/>
              </a:ext>
            </a:extLst>
          </p:cNvPr>
          <p:cNvSpPr>
            <a:spLocks noGrp="1"/>
          </p:cNvSpPr>
          <p:nvPr>
            <p:ph type="title"/>
          </p:nvPr>
        </p:nvSpPr>
        <p:spPr>
          <a:xfrm>
            <a:off x="685800" y="274638"/>
            <a:ext cx="8001000" cy="411162"/>
          </a:xfrm>
        </p:spPr>
        <p:txBody>
          <a:bodyPr/>
          <a:lstStyle/>
          <a:p>
            <a:r>
              <a:rPr lang="en-US" sz="4000" b="1" dirty="0"/>
              <a:t>Eligibility Assessment Worksheet</a:t>
            </a:r>
          </a:p>
        </p:txBody>
      </p:sp>
      <p:pic>
        <p:nvPicPr>
          <p:cNvPr id="4" name="Content Placeholder 3">
            <a:extLst>
              <a:ext uri="{FF2B5EF4-FFF2-40B4-BE49-F238E27FC236}">
                <a16:creationId xmlns:a16="http://schemas.microsoft.com/office/drawing/2014/main" id="{38E7A604-A39E-45E0-A7B6-FD8FA6C8B4CF}"/>
              </a:ext>
            </a:extLst>
          </p:cNvPr>
          <p:cNvPicPr>
            <a:picLocks noGrp="1"/>
          </p:cNvPicPr>
          <p:nvPr>
            <p:ph idx="1"/>
          </p:nvPr>
        </p:nvPicPr>
        <p:blipFill rotWithShape="1">
          <a:blip r:embed="rId3"/>
          <a:srcRect l="42228" t="13777" r="41942" b="36249"/>
          <a:stretch/>
        </p:blipFill>
        <p:spPr bwMode="auto">
          <a:xfrm>
            <a:off x="0" y="911772"/>
            <a:ext cx="6169273" cy="5943600"/>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C7EF9B9-AC28-4F9E-8B3F-66F8EF27C30B}"/>
              </a:ext>
            </a:extLst>
          </p:cNvPr>
          <p:cNvSpPr txBox="1"/>
          <p:nvPr/>
        </p:nvSpPr>
        <p:spPr>
          <a:xfrm>
            <a:off x="6308002" y="1828800"/>
            <a:ext cx="2611056" cy="4770537"/>
          </a:xfrm>
          <a:prstGeom prst="rect">
            <a:avLst/>
          </a:prstGeom>
          <a:noFill/>
        </p:spPr>
        <p:txBody>
          <a:bodyPr wrap="square" rtlCol="0">
            <a:spAutoFit/>
          </a:bodyPr>
          <a:lstStyle/>
          <a:p>
            <a:pPr marL="171450" indent="-171450">
              <a:buFont typeface="Arial" panose="020B0604020202020204" pitchFamily="34" charset="0"/>
              <a:buChar char="•"/>
            </a:pPr>
            <a:r>
              <a:rPr lang="en-US" sz="1900" dirty="0">
                <a:latin typeface="+mj-lt"/>
              </a:rPr>
              <a:t>Used for assessing eligibility criteria</a:t>
            </a:r>
          </a:p>
          <a:p>
            <a:pPr marL="171450" indent="-171450"/>
            <a:endParaRPr lang="en-US" sz="1900" dirty="0">
              <a:latin typeface="+mj-lt"/>
            </a:endParaRPr>
          </a:p>
          <a:p>
            <a:pPr marL="171450" indent="-171450">
              <a:buFont typeface="Arial" panose="020B0604020202020204" pitchFamily="34" charset="0"/>
              <a:buChar char="•"/>
            </a:pPr>
            <a:r>
              <a:rPr lang="en-US" sz="1900" dirty="0">
                <a:latin typeface="+mj-lt"/>
              </a:rPr>
              <a:t>Completed </a:t>
            </a:r>
            <a:r>
              <a:rPr lang="en-US" sz="1900" u="sng" dirty="0">
                <a:latin typeface="+mj-lt"/>
              </a:rPr>
              <a:t>after</a:t>
            </a:r>
            <a:r>
              <a:rPr lang="en-US" sz="1900" dirty="0">
                <a:latin typeface="+mj-lt"/>
              </a:rPr>
              <a:t> IC is obtained </a:t>
            </a:r>
          </a:p>
          <a:p>
            <a:pPr marL="171450" indent="-171450"/>
            <a:endParaRPr lang="en-US" sz="1900" dirty="0">
              <a:latin typeface="+mj-lt"/>
            </a:endParaRPr>
          </a:p>
          <a:p>
            <a:pPr marL="171450" indent="-171450">
              <a:buFont typeface="Arial" panose="020B0604020202020204" pitchFamily="34" charset="0"/>
              <a:buChar char="•"/>
            </a:pPr>
            <a:r>
              <a:rPr lang="en-US" sz="1900" dirty="0">
                <a:latin typeface="+mj-lt"/>
              </a:rPr>
              <a:t>Note additional criteria for each cohort</a:t>
            </a:r>
          </a:p>
          <a:p>
            <a:pPr marL="171450" indent="-171450">
              <a:buFont typeface="Arial" panose="020B0604020202020204" pitchFamily="34" charset="0"/>
              <a:buChar char="•"/>
            </a:pPr>
            <a:endParaRPr lang="en-US" sz="1900" dirty="0">
              <a:latin typeface="+mj-lt"/>
            </a:endParaRPr>
          </a:p>
          <a:p>
            <a:pPr marL="171450" indent="-171450">
              <a:buFont typeface="Arial" panose="020B0604020202020204" pitchFamily="34" charset="0"/>
              <a:buChar char="•"/>
            </a:pPr>
            <a:r>
              <a:rPr lang="en-US" sz="1900" dirty="0">
                <a:latin typeface="+mj-lt"/>
              </a:rPr>
              <a:t>To be eligible, participant responses (as applicable) must be ‘YES’ at his/her Screening / Enrollment Visit</a:t>
            </a:r>
          </a:p>
        </p:txBody>
      </p:sp>
    </p:spTree>
    <p:extLst>
      <p:ext uri="{BB962C8B-B14F-4D97-AF65-F5344CB8AC3E}">
        <p14:creationId xmlns:p14="http://schemas.microsoft.com/office/powerpoint/2010/main" val="1075861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70AE-8A20-47AD-936E-A9CF3EA8ECED}"/>
              </a:ext>
            </a:extLst>
          </p:cNvPr>
          <p:cNvSpPr>
            <a:spLocks noGrp="1"/>
          </p:cNvSpPr>
          <p:nvPr>
            <p:ph type="title"/>
          </p:nvPr>
        </p:nvSpPr>
        <p:spPr>
          <a:xfrm>
            <a:off x="685800" y="274638"/>
            <a:ext cx="8001000" cy="411162"/>
          </a:xfrm>
        </p:spPr>
        <p:txBody>
          <a:bodyPr/>
          <a:lstStyle/>
          <a:p>
            <a:r>
              <a:rPr lang="en-US" dirty="0">
                <a:solidFill>
                  <a:srgbClr val="740074"/>
                </a:solidFill>
              </a:rPr>
              <a:t>Eligibility Confirmation Checklist</a:t>
            </a:r>
          </a:p>
        </p:txBody>
      </p:sp>
      <p:sp>
        <p:nvSpPr>
          <p:cNvPr id="5" name="Content Placeholder 4">
            <a:extLst>
              <a:ext uri="{FF2B5EF4-FFF2-40B4-BE49-F238E27FC236}">
                <a16:creationId xmlns:a16="http://schemas.microsoft.com/office/drawing/2014/main" id="{CB0EA472-E3A7-4D61-B5FD-531A10DC6B22}"/>
              </a:ext>
            </a:extLst>
          </p:cNvPr>
          <p:cNvSpPr>
            <a:spLocks noGrp="1"/>
          </p:cNvSpPr>
          <p:nvPr>
            <p:ph sz="half" idx="2"/>
          </p:nvPr>
        </p:nvSpPr>
        <p:spPr>
          <a:xfrm>
            <a:off x="6168656" y="1828800"/>
            <a:ext cx="2946991" cy="5181600"/>
          </a:xfrm>
        </p:spPr>
        <p:txBody>
          <a:bodyPr/>
          <a:lstStyle/>
          <a:p>
            <a:pPr marL="228600" indent="-228600"/>
            <a:r>
              <a:rPr lang="en-US" sz="2000" dirty="0">
                <a:latin typeface="+mj-lt"/>
              </a:rPr>
              <a:t>Used to confirm and document eligibility prior to enrolling participant in study</a:t>
            </a:r>
          </a:p>
          <a:p>
            <a:pPr marL="0" indent="0">
              <a:buNone/>
            </a:pPr>
            <a:endParaRPr lang="en-US" sz="2000" dirty="0">
              <a:latin typeface="+mj-lt"/>
            </a:endParaRPr>
          </a:p>
          <a:p>
            <a:pPr marL="285750" lvl="0" indent="-285750" defTabSz="457200" fontAlgn="auto">
              <a:spcBef>
                <a:spcPts val="0"/>
              </a:spcBef>
              <a:spcAft>
                <a:spcPts val="0"/>
              </a:spcAft>
              <a:buFont typeface="Arial" panose="020B0604020202020204" pitchFamily="34" charset="0"/>
              <a:buChar char="•"/>
            </a:pPr>
            <a:r>
              <a:rPr lang="en-US" sz="2000" dirty="0">
                <a:latin typeface="+mj-lt"/>
              </a:rPr>
              <a:t>Guide for inclusion/exclusion criteria and source documentation</a:t>
            </a:r>
          </a:p>
          <a:p>
            <a:pPr marL="285750" lvl="0" indent="-285750" defTabSz="457200" fontAlgn="auto">
              <a:spcBef>
                <a:spcPts val="0"/>
              </a:spcBef>
              <a:spcAft>
                <a:spcPts val="0"/>
              </a:spcAft>
              <a:buFont typeface="Arial" panose="020B0604020202020204" pitchFamily="34" charset="0"/>
              <a:buChar char="•"/>
            </a:pPr>
            <a:endParaRPr lang="en-US" sz="2000" dirty="0">
              <a:latin typeface="+mj-lt"/>
            </a:endParaRPr>
          </a:p>
          <a:p>
            <a:pPr marL="285750" lvl="0" indent="-285750" defTabSz="457200" fontAlgn="auto">
              <a:spcBef>
                <a:spcPts val="0"/>
              </a:spcBef>
              <a:spcAft>
                <a:spcPts val="0"/>
              </a:spcAft>
              <a:buFont typeface="Arial" panose="020B0604020202020204" pitchFamily="34" charset="0"/>
              <a:buChar char="•"/>
            </a:pPr>
            <a:r>
              <a:rPr lang="en-US" sz="2000" dirty="0">
                <a:latin typeface="+mj-lt"/>
              </a:rPr>
              <a:t>As soon as the participant is deemed ineligible at Screening / Enrollment, no need to ask remaining questions</a:t>
            </a:r>
          </a:p>
          <a:p>
            <a:pPr marL="285750" lvl="0" indent="-285750" defTabSz="457200" fontAlgn="auto">
              <a:spcBef>
                <a:spcPts val="0"/>
              </a:spcBef>
              <a:spcAft>
                <a:spcPts val="0"/>
              </a:spcAft>
              <a:buFont typeface="Arial" panose="020B0604020202020204" pitchFamily="34" charset="0"/>
              <a:buChar char="•"/>
            </a:pPr>
            <a:endParaRPr lang="en-US" sz="1800" dirty="0">
              <a:solidFill>
                <a:srgbClr val="740074"/>
              </a:solidFill>
              <a:latin typeface="Gill Sans MT" panose="020B0502020104020203"/>
            </a:endParaRPr>
          </a:p>
          <a:p>
            <a:endParaRPr lang="en-US" sz="1800" dirty="0">
              <a:solidFill>
                <a:srgbClr val="740074"/>
              </a:solidFill>
              <a:latin typeface="Gill Sans MT" panose="020B0502020104020203" pitchFamily="34" charset="0"/>
            </a:endParaRPr>
          </a:p>
        </p:txBody>
      </p:sp>
      <p:pic>
        <p:nvPicPr>
          <p:cNvPr id="7" name="Content Placeholder 6">
            <a:extLst>
              <a:ext uri="{FF2B5EF4-FFF2-40B4-BE49-F238E27FC236}">
                <a16:creationId xmlns:a16="http://schemas.microsoft.com/office/drawing/2014/main" id="{0C6E3B59-FE4D-4283-B743-0436E702FBB5}"/>
              </a:ext>
            </a:extLst>
          </p:cNvPr>
          <p:cNvPicPr>
            <a:picLocks noGrp="1"/>
          </p:cNvPicPr>
          <p:nvPr>
            <p:ph sz="half" idx="1"/>
          </p:nvPr>
        </p:nvPicPr>
        <p:blipFill rotWithShape="1">
          <a:blip r:embed="rId3"/>
          <a:srcRect l="40923" t="12427" r="40920" b="34148"/>
          <a:stretch/>
        </p:blipFill>
        <p:spPr bwMode="auto">
          <a:xfrm>
            <a:off x="0" y="838200"/>
            <a:ext cx="6172200"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5510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AC6D77-7AB4-4EDE-9D1D-D274AFDB34D3}"/>
              </a:ext>
            </a:extLst>
          </p:cNvPr>
          <p:cNvSpPr/>
          <p:nvPr/>
        </p:nvSpPr>
        <p:spPr>
          <a:xfrm>
            <a:off x="4822" y="1600200"/>
            <a:ext cx="9062977" cy="1200329"/>
          </a:xfrm>
          <a:prstGeom prst="rect">
            <a:avLst/>
          </a:prstGeom>
        </p:spPr>
        <p:txBody>
          <a:bodyPr wrap="square">
            <a:spAutoFit/>
          </a:bodyPr>
          <a:lstStyle/>
          <a:p>
            <a:pPr lvl="0" algn="ctr" eaLnBrk="1" hangingPunct="1">
              <a:spcBef>
                <a:spcPct val="20000"/>
              </a:spcBef>
            </a:pPr>
            <a:r>
              <a:rPr lang="en-US" sz="2400" dirty="0">
                <a:solidFill>
                  <a:srgbClr val="740074"/>
                </a:solidFill>
                <a:latin typeface="+mj-lt"/>
              </a:rPr>
              <a:t>Once eligibility status is confirmed by reviewing and completing the Eligibility Checklist, the </a:t>
            </a:r>
            <a:r>
              <a:rPr lang="en-US" sz="2400" u="sng" dirty="0">
                <a:solidFill>
                  <a:srgbClr val="740074"/>
                </a:solidFill>
                <a:latin typeface="+mj-lt"/>
              </a:rPr>
              <a:t>IoR/designee </a:t>
            </a:r>
            <a:r>
              <a:rPr lang="en-US" sz="2400" dirty="0">
                <a:solidFill>
                  <a:srgbClr val="740074"/>
                </a:solidFill>
                <a:latin typeface="+mj-lt"/>
              </a:rPr>
              <a:t>and a </a:t>
            </a:r>
            <a:r>
              <a:rPr lang="en-US" sz="2400" u="sng" dirty="0">
                <a:solidFill>
                  <a:srgbClr val="740074"/>
                </a:solidFill>
                <a:latin typeface="+mj-lt"/>
              </a:rPr>
              <a:t>second staff member </a:t>
            </a:r>
            <a:r>
              <a:rPr lang="en-US" sz="2400" dirty="0">
                <a:solidFill>
                  <a:srgbClr val="740074"/>
                </a:solidFill>
                <a:latin typeface="+mj-lt"/>
              </a:rPr>
              <a:t>should sign and date the bottom of the checklist, verifying eligibility:</a:t>
            </a:r>
          </a:p>
        </p:txBody>
      </p:sp>
      <p:pic>
        <p:nvPicPr>
          <p:cNvPr id="5" name="Picture 4">
            <a:extLst>
              <a:ext uri="{FF2B5EF4-FFF2-40B4-BE49-F238E27FC236}">
                <a16:creationId xmlns:a16="http://schemas.microsoft.com/office/drawing/2014/main" id="{AB93AD9F-F36B-4DF1-AEB8-22C8D0EF7E92}"/>
              </a:ext>
            </a:extLst>
          </p:cNvPr>
          <p:cNvPicPr/>
          <p:nvPr/>
        </p:nvPicPr>
        <p:blipFill rotWithShape="1">
          <a:blip r:embed="rId3"/>
          <a:srcRect l="40861" t="27470" r="41660" b="44620"/>
          <a:stretch/>
        </p:blipFill>
        <p:spPr bwMode="auto">
          <a:xfrm>
            <a:off x="116710" y="3200400"/>
            <a:ext cx="8839200" cy="3657600"/>
          </a:xfrm>
          <a:prstGeom prst="rect">
            <a:avLst/>
          </a:prstGeom>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473FE23D-5C81-4BFE-8DCC-A19F407E12A7}"/>
              </a:ext>
            </a:extLst>
          </p:cNvPr>
          <p:cNvSpPr>
            <a:spLocks noGrp="1"/>
          </p:cNvSpPr>
          <p:nvPr>
            <p:ph type="title"/>
          </p:nvPr>
        </p:nvSpPr>
        <p:spPr>
          <a:xfrm>
            <a:off x="-378590" y="808038"/>
            <a:ext cx="9829800" cy="411162"/>
          </a:xfrm>
        </p:spPr>
        <p:txBody>
          <a:bodyPr/>
          <a:lstStyle/>
          <a:p>
            <a:r>
              <a:rPr lang="en-US" dirty="0">
                <a:solidFill>
                  <a:srgbClr val="740074"/>
                </a:solidFill>
              </a:rPr>
              <a:t>Eligibility Confirmation Checklist Cont.</a:t>
            </a:r>
            <a:br>
              <a:rPr lang="en-US" dirty="0">
                <a:solidFill>
                  <a:srgbClr val="740074"/>
                </a:solidFill>
              </a:rPr>
            </a:br>
            <a:endParaRPr lang="en-US" dirty="0">
              <a:solidFill>
                <a:srgbClr val="740074"/>
              </a:solidFill>
            </a:endParaRPr>
          </a:p>
        </p:txBody>
      </p:sp>
    </p:spTree>
    <p:extLst>
      <p:ext uri="{BB962C8B-B14F-4D97-AF65-F5344CB8AC3E}">
        <p14:creationId xmlns:p14="http://schemas.microsoft.com/office/powerpoint/2010/main" val="969415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91E4-9622-462F-B971-565A58080DC5}"/>
              </a:ext>
            </a:extLst>
          </p:cNvPr>
          <p:cNvSpPr>
            <a:spLocks noGrp="1"/>
          </p:cNvSpPr>
          <p:nvPr>
            <p:ph type="title"/>
          </p:nvPr>
        </p:nvSpPr>
        <p:spPr>
          <a:xfrm>
            <a:off x="838200" y="153808"/>
            <a:ext cx="7924800" cy="838200"/>
          </a:xfrm>
        </p:spPr>
        <p:txBody>
          <a:bodyPr/>
          <a:lstStyle/>
          <a:p>
            <a:r>
              <a:rPr lang="en-US" dirty="0"/>
              <a:t>Screening and Enrollment Log</a:t>
            </a:r>
          </a:p>
        </p:txBody>
      </p:sp>
      <p:sp>
        <p:nvSpPr>
          <p:cNvPr id="5" name="TextBox 4">
            <a:extLst>
              <a:ext uri="{FF2B5EF4-FFF2-40B4-BE49-F238E27FC236}">
                <a16:creationId xmlns:a16="http://schemas.microsoft.com/office/drawing/2014/main" id="{3559D78E-0198-4612-9E4E-C2B829DC8D92}"/>
              </a:ext>
            </a:extLst>
          </p:cNvPr>
          <p:cNvSpPr txBox="1"/>
          <p:nvPr/>
        </p:nvSpPr>
        <p:spPr>
          <a:xfrm>
            <a:off x="6055272" y="2209800"/>
            <a:ext cx="3048000" cy="4339650"/>
          </a:xfrm>
          <a:prstGeom prst="rect">
            <a:avLst/>
          </a:prstGeom>
          <a:noFill/>
        </p:spPr>
        <p:txBody>
          <a:bodyPr wrap="square" rtlCol="0">
            <a:spAutoFit/>
          </a:bodyPr>
          <a:lstStyle/>
          <a:p>
            <a:pPr marL="174625" lvl="0" indent="-174625" defTabSz="457200" eaLnBrk="1" fontAlgn="auto" hangingPunct="1">
              <a:spcBef>
                <a:spcPts val="0"/>
              </a:spcBef>
              <a:spcAft>
                <a:spcPts val="0"/>
              </a:spcAft>
              <a:buFont typeface="Arial" panose="020B0604020202020204" pitchFamily="34" charset="0"/>
              <a:buChar char="•"/>
              <a:defRPr/>
            </a:pPr>
            <a:r>
              <a:rPr lang="en-US" sz="2000" dirty="0">
                <a:latin typeface="+mj-lt"/>
              </a:rPr>
              <a:t>Use one log for all four participant groups: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mj-lt"/>
              <a:ea typeface="+mn-ea"/>
              <a:cs typeface="+mn-cs"/>
            </a:endParaRP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mj-lt"/>
                <a:ea typeface="+mn-ea"/>
                <a:cs typeface="+mn-cs"/>
              </a:rPr>
              <a:t>Only complete if participant provides IC</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mj-lt"/>
              <a:ea typeface="+mn-ea"/>
              <a:cs typeface="+mn-cs"/>
            </a:endParaRP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mj-lt"/>
                <a:ea typeface="+mn-ea"/>
                <a:cs typeface="+mn-cs"/>
              </a:rPr>
              <a:t>Completed </a:t>
            </a:r>
            <a:r>
              <a:rPr kumimoji="0" lang="en-US" sz="2000" b="0" i="0" u="sng" strike="noStrike" kern="1200" cap="none" spc="0" normalizeH="0" baseline="0" noProof="0" dirty="0">
                <a:ln>
                  <a:noFill/>
                </a:ln>
                <a:effectLst/>
                <a:uLnTx/>
                <a:uFillTx/>
                <a:latin typeface="+mj-lt"/>
                <a:ea typeface="+mn-ea"/>
                <a:cs typeface="+mn-cs"/>
              </a:rPr>
              <a:t>immediately after </a:t>
            </a:r>
            <a:r>
              <a:rPr kumimoji="0" lang="en-US" sz="2000" b="0" i="0" u="none" strike="noStrike" kern="1200" cap="none" spc="0" normalizeH="0" baseline="0" noProof="0" dirty="0">
                <a:ln>
                  <a:noFill/>
                </a:ln>
                <a:effectLst/>
                <a:uLnTx/>
                <a:uFillTx/>
                <a:latin typeface="+mj-lt"/>
                <a:ea typeface="+mn-ea"/>
                <a:cs typeface="+mn-cs"/>
              </a:rPr>
              <a:t>IC completion and eligibility determination</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mj-lt"/>
              <a:ea typeface="+mn-ea"/>
              <a:cs typeface="+mn-cs"/>
            </a:endParaRP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mj-lt"/>
                <a:ea typeface="+mn-ea"/>
                <a:cs typeface="+mn-cs"/>
              </a:rPr>
              <a:t>One entry for </a:t>
            </a:r>
            <a:r>
              <a:rPr kumimoji="0" lang="en-US" sz="2000" b="0" i="0" u="sng" strike="noStrike" kern="1200" cap="none" spc="0" normalizeH="0" baseline="0" noProof="0" dirty="0">
                <a:ln>
                  <a:noFill/>
                </a:ln>
                <a:effectLst/>
                <a:uLnTx/>
                <a:uFillTx/>
                <a:latin typeface="+mj-lt"/>
                <a:ea typeface="+mn-ea"/>
                <a:cs typeface="+mn-cs"/>
              </a:rPr>
              <a:t>each</a:t>
            </a:r>
            <a:r>
              <a:rPr kumimoji="0" lang="en-US" sz="2000" b="0" i="0" u="none" strike="noStrike" kern="1200" cap="none" spc="0" normalizeH="0" baseline="0" noProof="0" dirty="0">
                <a:ln>
                  <a:noFill/>
                </a:ln>
                <a:effectLst/>
                <a:uLnTx/>
                <a:uFillTx/>
                <a:latin typeface="+mj-lt"/>
                <a:ea typeface="+mn-ea"/>
                <a:cs typeface="+mn-cs"/>
              </a:rPr>
              <a:t> screening attempt</a:t>
            </a:r>
            <a:endParaRPr kumimoji="0" lang="en-US" sz="1800" b="0" i="0" u="none" strike="noStrike" kern="1200" cap="none" spc="0" normalizeH="0" baseline="0" noProof="0" dirty="0">
              <a:ln>
                <a:noFill/>
              </a:ln>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3" name="Picture 2">
            <a:extLst>
              <a:ext uri="{FF2B5EF4-FFF2-40B4-BE49-F238E27FC236}">
                <a16:creationId xmlns:a16="http://schemas.microsoft.com/office/drawing/2014/main" id="{38301943-E418-412F-AB30-5791B1910FB8}"/>
              </a:ext>
            </a:extLst>
          </p:cNvPr>
          <p:cNvPicPr>
            <a:picLocks noChangeAspect="1"/>
          </p:cNvPicPr>
          <p:nvPr/>
        </p:nvPicPr>
        <p:blipFill>
          <a:blip r:embed="rId3"/>
          <a:stretch>
            <a:fillRect/>
          </a:stretch>
        </p:blipFill>
        <p:spPr>
          <a:xfrm>
            <a:off x="0" y="1676400"/>
            <a:ext cx="6096000" cy="5050561"/>
          </a:xfrm>
          <a:prstGeom prst="rect">
            <a:avLst/>
          </a:prstGeom>
        </p:spPr>
      </p:pic>
      <p:sp>
        <p:nvSpPr>
          <p:cNvPr id="4" name="Oval 3">
            <a:extLst>
              <a:ext uri="{FF2B5EF4-FFF2-40B4-BE49-F238E27FC236}">
                <a16:creationId xmlns:a16="http://schemas.microsoft.com/office/drawing/2014/main" id="{9B1E37A2-B011-4363-936B-099FDA72A3CA}"/>
              </a:ext>
            </a:extLst>
          </p:cNvPr>
          <p:cNvSpPr/>
          <p:nvPr/>
        </p:nvSpPr>
        <p:spPr>
          <a:xfrm>
            <a:off x="2209800" y="1905000"/>
            <a:ext cx="9144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79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63A59-116D-4AC6-B187-45534C100A1E}"/>
              </a:ext>
            </a:extLst>
          </p:cNvPr>
          <p:cNvSpPr>
            <a:spLocks noGrp="1"/>
          </p:cNvSpPr>
          <p:nvPr>
            <p:ph type="title"/>
          </p:nvPr>
        </p:nvSpPr>
        <p:spPr/>
        <p:txBody>
          <a:bodyPr/>
          <a:lstStyle/>
          <a:p>
            <a:r>
              <a:rPr lang="en-US" b="1" dirty="0"/>
              <a:t>Required Documentation -  Screen Failures</a:t>
            </a:r>
          </a:p>
        </p:txBody>
      </p:sp>
      <p:sp>
        <p:nvSpPr>
          <p:cNvPr id="3" name="Content Placeholder 2">
            <a:extLst>
              <a:ext uri="{FF2B5EF4-FFF2-40B4-BE49-F238E27FC236}">
                <a16:creationId xmlns:a16="http://schemas.microsoft.com/office/drawing/2014/main" id="{4A5FD12F-F0E0-4BB0-ABBE-7F7BB614DC68}"/>
              </a:ext>
            </a:extLst>
          </p:cNvPr>
          <p:cNvSpPr>
            <a:spLocks noGrp="1"/>
          </p:cNvSpPr>
          <p:nvPr>
            <p:ph idx="1"/>
          </p:nvPr>
        </p:nvSpPr>
        <p:spPr>
          <a:xfrm>
            <a:off x="228600" y="1219200"/>
            <a:ext cx="8915400" cy="4800600"/>
          </a:xfrm>
        </p:spPr>
        <p:txBody>
          <a:bodyPr/>
          <a:lstStyle/>
          <a:p>
            <a:pPr marL="0" lvl="0" indent="0" defTabSz="457200" fontAlgn="auto">
              <a:spcAft>
                <a:spcPts val="600"/>
              </a:spcAft>
              <a:buClr>
                <a:srgbClr val="903163"/>
              </a:buClr>
              <a:buSzPct val="92000"/>
              <a:buNone/>
            </a:pPr>
            <a:endParaRPr lang="en-US" sz="2400" dirty="0">
              <a:latin typeface="+mj-lt"/>
            </a:endParaRPr>
          </a:p>
          <a:p>
            <a:pPr lvl="0" defTabSz="457200" fontAlgn="auto">
              <a:spcAft>
                <a:spcPts val="600"/>
              </a:spcAft>
              <a:buClr>
                <a:srgbClr val="903163"/>
              </a:buClr>
              <a:buSzPct val="92000"/>
              <a:buFont typeface="Arial" panose="020B0604020202020204" pitchFamily="34" charset="0"/>
              <a:buChar char="•"/>
            </a:pPr>
            <a:r>
              <a:rPr lang="en-US" sz="2400" dirty="0">
                <a:latin typeface="+mj-lt"/>
              </a:rPr>
              <a:t>Completed ICF</a:t>
            </a:r>
          </a:p>
          <a:p>
            <a:pPr lvl="0" defTabSz="457200" fontAlgn="auto">
              <a:spcAft>
                <a:spcPts val="600"/>
              </a:spcAft>
              <a:buClr>
                <a:srgbClr val="903163"/>
              </a:buClr>
              <a:buSzPct val="92000"/>
              <a:buFont typeface="Arial" panose="020B0604020202020204" pitchFamily="34" charset="0"/>
              <a:buChar char="•"/>
            </a:pPr>
            <a:r>
              <a:rPr lang="en-US" sz="2400" dirty="0">
                <a:latin typeface="+mj-lt"/>
              </a:rPr>
              <a:t>All source documentation complete up until the time that ineligibility was determined indicating screen failure reason(s) and date of ineligibility determination</a:t>
            </a:r>
          </a:p>
          <a:p>
            <a:pPr lvl="0" defTabSz="457200" fontAlgn="auto">
              <a:spcAft>
                <a:spcPts val="600"/>
              </a:spcAft>
              <a:buClr>
                <a:srgbClr val="903163"/>
              </a:buClr>
              <a:buSzPct val="92000"/>
              <a:buFont typeface="Arial" panose="020B0604020202020204" pitchFamily="34" charset="0"/>
              <a:buChar char="•"/>
            </a:pPr>
            <a:r>
              <a:rPr lang="en-US" sz="2400" dirty="0">
                <a:latin typeface="+mj-lt"/>
              </a:rPr>
              <a:t>Visit Checklist</a:t>
            </a:r>
          </a:p>
          <a:p>
            <a:pPr lvl="0" defTabSz="457200" fontAlgn="auto">
              <a:spcAft>
                <a:spcPts val="600"/>
              </a:spcAft>
              <a:buClr>
                <a:srgbClr val="903163"/>
              </a:buClr>
              <a:buSzPct val="92000"/>
              <a:buFont typeface="Arial" panose="020B0604020202020204" pitchFamily="34" charset="0"/>
              <a:buChar char="•"/>
            </a:pPr>
            <a:r>
              <a:rPr lang="en-US" sz="2400" dirty="0">
                <a:latin typeface="+mj-lt"/>
              </a:rPr>
              <a:t>Eligibility Checklist</a:t>
            </a:r>
          </a:p>
          <a:p>
            <a:pPr lvl="0" defTabSz="457200" fontAlgn="auto">
              <a:spcAft>
                <a:spcPts val="600"/>
              </a:spcAft>
              <a:buClr>
                <a:srgbClr val="903163"/>
              </a:buClr>
              <a:buSzPct val="92000"/>
              <a:buFont typeface="Arial" panose="020B0604020202020204" pitchFamily="34" charset="0"/>
              <a:buChar char="•"/>
            </a:pPr>
            <a:r>
              <a:rPr lang="en-US" sz="2400" dirty="0">
                <a:latin typeface="+mj-lt"/>
              </a:rPr>
              <a:t>Participant file notes</a:t>
            </a:r>
          </a:p>
          <a:p>
            <a:pPr lvl="0" defTabSz="457200" fontAlgn="auto">
              <a:spcAft>
                <a:spcPts val="600"/>
              </a:spcAft>
              <a:buClr>
                <a:srgbClr val="903163"/>
              </a:buClr>
              <a:buSzPct val="92000"/>
              <a:buFont typeface="Arial" panose="020B0604020202020204" pitchFamily="34" charset="0"/>
              <a:buChar char="•"/>
            </a:pPr>
            <a:r>
              <a:rPr lang="en-US" sz="2400" dirty="0">
                <a:latin typeface="+mj-lt"/>
              </a:rPr>
              <a:t>Completed Screening and Enrollment Log</a:t>
            </a:r>
          </a:p>
          <a:p>
            <a:pPr lvl="0" defTabSz="457200" fontAlgn="auto">
              <a:spcAft>
                <a:spcPts val="600"/>
              </a:spcAft>
              <a:buClr>
                <a:srgbClr val="903163"/>
              </a:buClr>
              <a:buSzPct val="92000"/>
              <a:buFont typeface="Arial" panose="020B0604020202020204" pitchFamily="34" charset="0"/>
              <a:buChar char="•"/>
            </a:pPr>
            <a:r>
              <a:rPr lang="en-US" sz="2400" dirty="0">
                <a:latin typeface="+mj-lt"/>
              </a:rPr>
              <a:t>Participant Status Form (PSF)</a:t>
            </a:r>
          </a:p>
          <a:p>
            <a:pPr marL="0" indent="0">
              <a:buNone/>
            </a:pPr>
            <a:endParaRPr lang="en-US" dirty="0"/>
          </a:p>
        </p:txBody>
      </p:sp>
    </p:spTree>
    <p:extLst>
      <p:ext uri="{BB962C8B-B14F-4D97-AF65-F5344CB8AC3E}">
        <p14:creationId xmlns:p14="http://schemas.microsoft.com/office/powerpoint/2010/main" val="1796479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49424D6C-5556-4F8B-880A-BD0C52405505}"/>
              </a:ext>
            </a:extLst>
          </p:cNvPr>
          <p:cNvSpPr>
            <a:spLocks noGrp="1"/>
          </p:cNvSpPr>
          <p:nvPr>
            <p:ph type="title"/>
          </p:nvPr>
        </p:nvSpPr>
        <p:spPr>
          <a:xfrm>
            <a:off x="457200" y="533400"/>
            <a:ext cx="8229600" cy="838200"/>
          </a:xfrm>
        </p:spPr>
        <p:txBody>
          <a:bodyPr/>
          <a:lstStyle/>
          <a:p>
            <a:r>
              <a:rPr lang="en-US" altLang="en-US" b="1" dirty="0"/>
              <a:t>Site Discussion</a:t>
            </a:r>
          </a:p>
        </p:txBody>
      </p:sp>
      <p:sp>
        <p:nvSpPr>
          <p:cNvPr id="62467" name="Content Placeholder 2">
            <a:extLst>
              <a:ext uri="{FF2B5EF4-FFF2-40B4-BE49-F238E27FC236}">
                <a16:creationId xmlns:a16="http://schemas.microsoft.com/office/drawing/2014/main" id="{D8852F30-CEAA-461D-AF3B-DD870EFFA3DB}"/>
              </a:ext>
            </a:extLst>
          </p:cNvPr>
          <p:cNvSpPr>
            <a:spLocks noGrp="1"/>
          </p:cNvSpPr>
          <p:nvPr>
            <p:ph idx="1"/>
          </p:nvPr>
        </p:nvSpPr>
        <p:spPr>
          <a:xfrm>
            <a:off x="438150" y="1752600"/>
            <a:ext cx="8229600" cy="4306887"/>
          </a:xfrm>
        </p:spPr>
        <p:txBody>
          <a:bodyPr/>
          <a:lstStyle/>
          <a:p>
            <a:r>
              <a:rPr lang="en-US" altLang="en-US" sz="2400" dirty="0"/>
              <a:t>Where will the IC process take place?</a:t>
            </a:r>
          </a:p>
          <a:p>
            <a:pPr lvl="1"/>
            <a:r>
              <a:rPr lang="en-US" altLang="en-US" sz="2400" dirty="0"/>
              <a:t>How will you ensure confidentiality? </a:t>
            </a:r>
          </a:p>
          <a:p>
            <a:r>
              <a:rPr lang="en-US" altLang="en-US" sz="2400" dirty="0"/>
              <a:t>Who at your site is responsible for obtaining IC?</a:t>
            </a:r>
          </a:p>
          <a:p>
            <a:r>
              <a:rPr lang="en-US" altLang="en-US" sz="2400" dirty="0"/>
              <a:t>How will the process be documented?</a:t>
            </a:r>
          </a:p>
          <a:p>
            <a:r>
              <a:rPr lang="en-US" altLang="en-US" sz="2400" dirty="0"/>
              <a:t>How will you handle group consent (minimize need for split visit and extra time)?</a:t>
            </a:r>
          </a:p>
          <a:p>
            <a:endParaRPr lang="en-US" altLang="en-US" sz="3000" dirty="0"/>
          </a:p>
          <a:p>
            <a:endParaRPr lang="en-US" altLang="en-US" sz="3000" dirty="0"/>
          </a:p>
        </p:txBody>
      </p:sp>
      <p:sp>
        <p:nvSpPr>
          <p:cNvPr id="4" name="Slide Number Placeholder 3">
            <a:extLst>
              <a:ext uri="{FF2B5EF4-FFF2-40B4-BE49-F238E27FC236}">
                <a16:creationId xmlns:a16="http://schemas.microsoft.com/office/drawing/2014/main" id="{B4808EAF-DEE7-4123-B818-16CA3D8EF471}"/>
              </a:ext>
            </a:extLst>
          </p:cNvPr>
          <p:cNvSpPr>
            <a:spLocks noGrp="1"/>
          </p:cNvSpPr>
          <p:nvPr>
            <p:ph type="sldNum" sz="quarter" idx="4294967295"/>
          </p:nvPr>
        </p:nvSpPr>
        <p:spPr>
          <a:xfrm>
            <a:off x="6781800" y="6248400"/>
            <a:ext cx="1905000" cy="457200"/>
          </a:xfrm>
          <a:prstGeom prst="rect">
            <a:avLst/>
          </a:prstGeom>
        </p:spPr>
        <p:txBody>
          <a:bodyPr/>
          <a:lstStyle/>
          <a:p>
            <a:pPr>
              <a:defRPr/>
            </a:pPr>
            <a:fld id="{28AF9030-1C0A-49B8-8B57-04619F9907CC}" type="slidenum">
              <a:rPr lang="en-US" smtClean="0">
                <a:solidFill>
                  <a:srgbClr val="000000"/>
                </a:solidFill>
              </a:rPr>
              <a:pPr>
                <a:defRPr/>
              </a:pPr>
              <a:t>36</a:t>
            </a:fld>
            <a:endParaRPr lang="en-US">
              <a:solidFill>
                <a:srgbClr val="000000"/>
              </a:solidFill>
            </a:endParaRPr>
          </a:p>
        </p:txBody>
      </p:sp>
      <p:pic>
        <p:nvPicPr>
          <p:cNvPr id="6" name="Picture 1">
            <a:extLst>
              <a:ext uri="{FF2B5EF4-FFF2-40B4-BE49-F238E27FC236}">
                <a16:creationId xmlns:a16="http://schemas.microsoft.com/office/drawing/2014/main" id="{B1CE64C2-CC2D-42FA-8295-1D90E3A26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4191000"/>
            <a:ext cx="3055605" cy="2362200"/>
          </a:xfrm>
          <a:prstGeom prst="rect">
            <a:avLst/>
          </a:prstGeom>
        </p:spPr>
      </p:pic>
    </p:spTree>
    <p:extLst>
      <p:ext uri="{BB962C8B-B14F-4D97-AF65-F5344CB8AC3E}">
        <p14:creationId xmlns:p14="http://schemas.microsoft.com/office/powerpoint/2010/main" val="934496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F587C1EB-2144-4EE5-8B2B-365482920EDA}"/>
              </a:ext>
            </a:extLst>
          </p:cNvPr>
          <p:cNvSpPr txBox="1">
            <a:spLocks/>
          </p:cNvSpPr>
          <p:nvPr/>
        </p:nvSpPr>
        <p:spPr>
          <a:xfrm>
            <a:off x="304800" y="838200"/>
            <a:ext cx="8341815" cy="19050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en-US" sz="4000"/>
              <a:t>What are your questions about recruitment and the informed consent process? </a:t>
            </a:r>
            <a:endParaRPr lang="en-US" altLang="en-US" sz="4000" dirty="0"/>
          </a:p>
        </p:txBody>
      </p:sp>
      <p:pic>
        <p:nvPicPr>
          <p:cNvPr id="3" name="Picture 2">
            <a:extLst>
              <a:ext uri="{FF2B5EF4-FFF2-40B4-BE49-F238E27FC236}">
                <a16:creationId xmlns:a16="http://schemas.microsoft.com/office/drawing/2014/main" id="{CE72FB76-CFE1-4497-AFCE-C1439C1669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048000"/>
            <a:ext cx="4345593" cy="3104852"/>
          </a:xfrm>
          <a:prstGeom prst="rect">
            <a:avLst/>
          </a:prstGeom>
        </p:spPr>
      </p:pic>
    </p:spTree>
    <p:extLst>
      <p:ext uri="{BB962C8B-B14F-4D97-AF65-F5344CB8AC3E}">
        <p14:creationId xmlns:p14="http://schemas.microsoft.com/office/powerpoint/2010/main" val="3197763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1129-E6CF-434B-8376-9BB9CDF83D0F}"/>
              </a:ext>
            </a:extLst>
          </p:cNvPr>
          <p:cNvSpPr>
            <a:spLocks noGrp="1"/>
          </p:cNvSpPr>
          <p:nvPr>
            <p:ph type="title"/>
          </p:nvPr>
        </p:nvSpPr>
        <p:spPr/>
        <p:txBody>
          <a:bodyPr/>
          <a:lstStyle/>
          <a:p>
            <a:r>
              <a:rPr lang="en-US" b="1" dirty="0"/>
              <a:t>PTID Assignment</a:t>
            </a:r>
            <a:endParaRPr lang="en-US" dirty="0"/>
          </a:p>
        </p:txBody>
      </p:sp>
      <p:sp>
        <p:nvSpPr>
          <p:cNvPr id="3" name="Content Placeholder 2">
            <a:extLst>
              <a:ext uri="{FF2B5EF4-FFF2-40B4-BE49-F238E27FC236}">
                <a16:creationId xmlns:a16="http://schemas.microsoft.com/office/drawing/2014/main" id="{3BC162F3-B436-4D60-8111-62FD62BDE9AE}"/>
              </a:ext>
            </a:extLst>
          </p:cNvPr>
          <p:cNvSpPr>
            <a:spLocks noGrp="1"/>
          </p:cNvSpPr>
          <p:nvPr>
            <p:ph idx="1"/>
          </p:nvPr>
        </p:nvSpPr>
        <p:spPr>
          <a:xfrm>
            <a:off x="457200" y="1828800"/>
            <a:ext cx="8229600" cy="4556632"/>
          </a:xfrm>
        </p:spPr>
        <p:txBody>
          <a:bodyPr/>
          <a:lstStyle/>
          <a:p>
            <a:r>
              <a:rPr lang="en-US" dirty="0"/>
              <a:t>One PTID will be assigned to each potential participant after informed consent for the study has been obtained</a:t>
            </a:r>
          </a:p>
          <a:p>
            <a:pPr lvl="1"/>
            <a:r>
              <a:rPr lang="en-US" dirty="0"/>
              <a:t>Staff should ensure each PTID is assigned only once and should track this using the Name/Link Log </a:t>
            </a:r>
          </a:p>
          <a:p>
            <a:pPr lvl="1"/>
            <a:r>
              <a:rPr lang="en-US" dirty="0"/>
              <a:t>Once assigned, a participant’s PTID should be used for all subsequent MTN-041 documentation</a:t>
            </a:r>
          </a:p>
        </p:txBody>
      </p:sp>
    </p:spTree>
    <p:extLst>
      <p:ext uri="{BB962C8B-B14F-4D97-AF65-F5344CB8AC3E}">
        <p14:creationId xmlns:p14="http://schemas.microsoft.com/office/powerpoint/2010/main" val="1679363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B567-A5F8-410E-969F-0C2A3DC93933}"/>
              </a:ext>
            </a:extLst>
          </p:cNvPr>
          <p:cNvSpPr>
            <a:spLocks noGrp="1"/>
          </p:cNvSpPr>
          <p:nvPr>
            <p:ph type="title"/>
          </p:nvPr>
        </p:nvSpPr>
        <p:spPr/>
        <p:txBody>
          <a:bodyPr/>
          <a:lstStyle/>
          <a:p>
            <a:r>
              <a:rPr lang="en-US" b="1" dirty="0"/>
              <a:t>PTID Assignment cont.</a:t>
            </a:r>
            <a:endParaRPr lang="en-US" dirty="0"/>
          </a:p>
        </p:txBody>
      </p:sp>
      <p:sp>
        <p:nvSpPr>
          <p:cNvPr id="3" name="Content Placeholder 2">
            <a:extLst>
              <a:ext uri="{FF2B5EF4-FFF2-40B4-BE49-F238E27FC236}">
                <a16:creationId xmlns:a16="http://schemas.microsoft.com/office/drawing/2014/main" id="{FD9B688E-024C-4007-BCEA-84E8791EED11}"/>
              </a:ext>
            </a:extLst>
          </p:cNvPr>
          <p:cNvSpPr>
            <a:spLocks noGrp="1"/>
          </p:cNvSpPr>
          <p:nvPr>
            <p:ph idx="1"/>
          </p:nvPr>
        </p:nvSpPr>
        <p:spPr/>
        <p:txBody>
          <a:bodyPr/>
          <a:lstStyle/>
          <a:p>
            <a:pPr marL="0" indent="0">
              <a:buNone/>
            </a:pPr>
            <a:r>
              <a:rPr lang="en-US" dirty="0"/>
              <a:t>PTIDs will be assigned in sequential order:</a:t>
            </a:r>
          </a:p>
          <a:p>
            <a:pPr lvl="1"/>
            <a:r>
              <a:rPr lang="en-US" sz="2400" dirty="0"/>
              <a:t>First two digits are 41 for all sites </a:t>
            </a:r>
            <a:endParaRPr lang="en-US" sz="1600" dirty="0"/>
          </a:p>
          <a:p>
            <a:pPr lvl="1"/>
            <a:r>
              <a:rPr lang="en-US" sz="2400" dirty="0"/>
              <a:t>Remaining digits are sequential for individual identification (or ‘F’ for focus group)</a:t>
            </a:r>
          </a:p>
          <a:p>
            <a:pPr lvl="1"/>
            <a:endParaRPr lang="en-US" sz="2400" dirty="0"/>
          </a:p>
          <a:p>
            <a:endParaRPr lang="en-US" dirty="0"/>
          </a:p>
        </p:txBody>
      </p:sp>
      <p:graphicFrame>
        <p:nvGraphicFramePr>
          <p:cNvPr id="4" name="Table 3">
            <a:extLst>
              <a:ext uri="{FF2B5EF4-FFF2-40B4-BE49-F238E27FC236}">
                <a16:creationId xmlns:a16="http://schemas.microsoft.com/office/drawing/2014/main" id="{B3EC13EF-514D-4F28-8AF5-C5E421D64366}"/>
              </a:ext>
            </a:extLst>
          </p:cNvPr>
          <p:cNvGraphicFramePr>
            <a:graphicFrameLocks noGrp="1"/>
          </p:cNvGraphicFramePr>
          <p:nvPr>
            <p:extLst>
              <p:ext uri="{D42A27DB-BD31-4B8C-83A1-F6EECF244321}">
                <p14:modId xmlns:p14="http://schemas.microsoft.com/office/powerpoint/2010/main" val="3263368425"/>
              </p:ext>
            </p:extLst>
          </p:nvPr>
        </p:nvGraphicFramePr>
        <p:xfrm>
          <a:off x="685800" y="3733800"/>
          <a:ext cx="7010399" cy="2438400"/>
        </p:xfrm>
        <a:graphic>
          <a:graphicData uri="http://schemas.openxmlformats.org/drawingml/2006/table">
            <a:tbl>
              <a:tblPr firstRow="1" firstCol="1" bandRow="1">
                <a:tableStyleId>{00A15C55-8517-42AA-B614-E9B94910E393}</a:tableStyleId>
              </a:tblPr>
              <a:tblGrid>
                <a:gridCol w="2224963">
                  <a:extLst>
                    <a:ext uri="{9D8B030D-6E8A-4147-A177-3AD203B41FA5}">
                      <a16:colId xmlns:a16="http://schemas.microsoft.com/office/drawing/2014/main" val="2965364947"/>
                    </a:ext>
                  </a:extLst>
                </a:gridCol>
                <a:gridCol w="2392718">
                  <a:extLst>
                    <a:ext uri="{9D8B030D-6E8A-4147-A177-3AD203B41FA5}">
                      <a16:colId xmlns:a16="http://schemas.microsoft.com/office/drawing/2014/main" val="2143175601"/>
                    </a:ext>
                  </a:extLst>
                </a:gridCol>
                <a:gridCol w="2392718">
                  <a:extLst>
                    <a:ext uri="{9D8B030D-6E8A-4147-A177-3AD203B41FA5}">
                      <a16:colId xmlns:a16="http://schemas.microsoft.com/office/drawing/2014/main" val="3692865766"/>
                    </a:ext>
                  </a:extLst>
                </a:gridCol>
              </a:tblGrid>
              <a:tr h="487680">
                <a:tc>
                  <a:txBody>
                    <a:bodyPr/>
                    <a:lstStyle/>
                    <a:p>
                      <a:pPr marL="0" marR="0">
                        <a:spcBef>
                          <a:spcPts val="0"/>
                        </a:spcBef>
                        <a:spcAft>
                          <a:spcPts val="0"/>
                        </a:spcAft>
                      </a:pPr>
                      <a:r>
                        <a:rPr lang="en-US" sz="2200" dirty="0">
                          <a:effectLst/>
                        </a:rPr>
                        <a:t>Site</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PTID Range </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FGD # Range</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26100228"/>
                  </a:ext>
                </a:extLst>
              </a:tr>
              <a:tr h="487680">
                <a:tc>
                  <a:txBody>
                    <a:bodyPr/>
                    <a:lstStyle/>
                    <a:p>
                      <a:pPr marL="0" marR="0">
                        <a:spcBef>
                          <a:spcPts val="0"/>
                        </a:spcBef>
                        <a:spcAft>
                          <a:spcPts val="0"/>
                        </a:spcAft>
                      </a:pPr>
                      <a:r>
                        <a:rPr lang="en-US" sz="2200" dirty="0">
                          <a:effectLst/>
                          <a:latin typeface="+mj-lt"/>
                          <a:ea typeface="Times New Roman" panose="02020603050405020304" pitchFamily="18" charset="0"/>
                          <a:cs typeface="Times New Roman" panose="02020603050405020304" pitchFamily="18" charset="0"/>
                        </a:rPr>
                        <a:t>WRHI</a:t>
                      </a:r>
                    </a:p>
                  </a:txBody>
                  <a:tcPr marL="68580" marR="68580" marT="0" marB="0"/>
                </a:tc>
                <a:tc>
                  <a:txBody>
                    <a:bodyPr/>
                    <a:lstStyle/>
                    <a:p>
                      <a:pPr marL="0" marR="0">
                        <a:spcBef>
                          <a:spcPts val="0"/>
                        </a:spcBef>
                        <a:spcAft>
                          <a:spcPts val="0"/>
                        </a:spcAft>
                      </a:pPr>
                      <a:r>
                        <a:rPr lang="en-US" sz="2200" dirty="0">
                          <a:effectLst/>
                        </a:rPr>
                        <a:t>41-2001 to 41-2099</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41-F21 to 41-F29</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34291922"/>
                  </a:ext>
                </a:extLst>
              </a:tr>
              <a:tr h="487680">
                <a:tc>
                  <a:txBody>
                    <a:bodyPr/>
                    <a:lstStyle/>
                    <a:p>
                      <a:pPr marL="0" marR="0">
                        <a:spcBef>
                          <a:spcPts val="0"/>
                        </a:spcBef>
                        <a:spcAft>
                          <a:spcPts val="0"/>
                        </a:spcAft>
                      </a:pPr>
                      <a:r>
                        <a:rPr lang="en-US" sz="2200" b="1" dirty="0" err="1">
                          <a:effectLst/>
                        </a:rPr>
                        <a:t>Zengeza</a:t>
                      </a:r>
                      <a:r>
                        <a:rPr lang="en-US" sz="2200" b="1" dirty="0">
                          <a:effectLst/>
                        </a:rPr>
                        <a:t> </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41-4001 to 41-4099</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41-F41 to 41-F49</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39203019"/>
                  </a:ext>
                </a:extLst>
              </a:tr>
              <a:tr h="487680">
                <a:tc>
                  <a:txBody>
                    <a:bodyPr/>
                    <a:lstStyle/>
                    <a:p>
                      <a:pPr marL="0" marR="0">
                        <a:spcBef>
                          <a:spcPts val="0"/>
                        </a:spcBef>
                        <a:spcAft>
                          <a:spcPts val="0"/>
                        </a:spcAft>
                      </a:pPr>
                      <a:r>
                        <a:rPr lang="en-US" sz="2200" dirty="0">
                          <a:effectLst/>
                        </a:rPr>
                        <a:t>MUJHU</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41-6001 to 41-6099</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41-F61 to 41-F69</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16389429"/>
                  </a:ext>
                </a:extLst>
              </a:tr>
              <a:tr h="487680">
                <a:tc>
                  <a:txBody>
                    <a:bodyPr/>
                    <a:lstStyle/>
                    <a:p>
                      <a:pPr marL="0" marR="0">
                        <a:spcBef>
                          <a:spcPts val="0"/>
                        </a:spcBef>
                        <a:spcAft>
                          <a:spcPts val="0"/>
                        </a:spcAft>
                      </a:pPr>
                      <a:r>
                        <a:rPr lang="en-US" sz="2200" dirty="0">
                          <a:effectLst/>
                        </a:rPr>
                        <a:t>Blantyre</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41-8001 to 41-8099 </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200" dirty="0">
                          <a:effectLst/>
                        </a:rPr>
                        <a:t>41-F81 to 41-F89</a:t>
                      </a:r>
                      <a:endParaRPr lang="en-US" sz="2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27200020"/>
                  </a:ext>
                </a:extLst>
              </a:tr>
            </a:tbl>
          </a:graphicData>
        </a:graphic>
      </p:graphicFrame>
    </p:spTree>
    <p:extLst>
      <p:ext uri="{BB962C8B-B14F-4D97-AF65-F5344CB8AC3E}">
        <p14:creationId xmlns:p14="http://schemas.microsoft.com/office/powerpoint/2010/main" val="14240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FCB827F8-73BE-4EC2-9B50-4509D9EABB29}"/>
              </a:ext>
            </a:extLst>
          </p:cNvPr>
          <p:cNvSpPr>
            <a:spLocks noGrp="1"/>
          </p:cNvSpPr>
          <p:nvPr>
            <p:ph type="title"/>
          </p:nvPr>
        </p:nvSpPr>
        <p:spPr/>
        <p:txBody>
          <a:bodyPr/>
          <a:lstStyle/>
          <a:p>
            <a:r>
              <a:rPr lang="en-US" altLang="en-US" sz="4000" b="1">
                <a:solidFill>
                  <a:srgbClr val="740074"/>
                </a:solidFill>
              </a:rPr>
              <a:t>Study Sites</a:t>
            </a:r>
          </a:p>
        </p:txBody>
      </p:sp>
      <p:sp>
        <p:nvSpPr>
          <p:cNvPr id="6" name="Content Placeholder 5">
            <a:extLst>
              <a:ext uri="{FF2B5EF4-FFF2-40B4-BE49-F238E27FC236}">
                <a16:creationId xmlns:a16="http://schemas.microsoft.com/office/drawing/2014/main" id="{70243FB2-D913-45B4-8904-549C93E8A2ED}"/>
              </a:ext>
            </a:extLst>
          </p:cNvPr>
          <p:cNvSpPr>
            <a:spLocks noGrp="1"/>
          </p:cNvSpPr>
          <p:nvPr>
            <p:ph sz="half" idx="2"/>
          </p:nvPr>
        </p:nvSpPr>
        <p:spPr>
          <a:xfrm>
            <a:off x="304800" y="1741488"/>
            <a:ext cx="4302125" cy="5116512"/>
          </a:xfrm>
        </p:spPr>
        <p:txBody>
          <a:bodyPr/>
          <a:lstStyle/>
          <a:p>
            <a:pPr>
              <a:defRPr/>
            </a:pPr>
            <a:r>
              <a:rPr lang="en-US" b="1" dirty="0"/>
              <a:t>Uganda</a:t>
            </a:r>
          </a:p>
          <a:p>
            <a:pPr marL="0" indent="0">
              <a:spcBef>
                <a:spcPts val="0"/>
              </a:spcBef>
              <a:buFont typeface="Arial" panose="020B0604020202020204" pitchFamily="34" charset="0"/>
              <a:buNone/>
              <a:defRPr/>
            </a:pPr>
            <a:r>
              <a:rPr lang="en-US" sz="2000" dirty="0"/>
              <a:t>       Kampala (MU-JHU)</a:t>
            </a:r>
          </a:p>
          <a:p>
            <a:pPr marL="0" indent="0">
              <a:spcBef>
                <a:spcPts val="0"/>
              </a:spcBef>
              <a:buFont typeface="Arial" panose="020B0604020202020204" pitchFamily="34" charset="0"/>
              <a:buNone/>
              <a:defRPr/>
            </a:pPr>
            <a:endParaRPr lang="en-US" sz="2000" dirty="0"/>
          </a:p>
          <a:p>
            <a:pPr>
              <a:spcBef>
                <a:spcPts val="0"/>
              </a:spcBef>
              <a:defRPr/>
            </a:pPr>
            <a:r>
              <a:rPr lang="en-US" b="1" dirty="0"/>
              <a:t>Malawi</a:t>
            </a:r>
          </a:p>
          <a:p>
            <a:pPr marL="0" indent="0">
              <a:buFont typeface="Arial" panose="020B0604020202020204" pitchFamily="34" charset="0"/>
              <a:buNone/>
              <a:defRPr/>
            </a:pPr>
            <a:r>
              <a:rPr lang="en-US" sz="2000" dirty="0"/>
              <a:t>      Blantyre (JHU-CTU)</a:t>
            </a:r>
          </a:p>
          <a:p>
            <a:pPr marL="0" indent="0">
              <a:buFont typeface="Arial" panose="020B0604020202020204" pitchFamily="34" charset="0"/>
              <a:buNone/>
              <a:defRPr/>
            </a:pPr>
            <a:endParaRPr lang="en-US" sz="2000" dirty="0"/>
          </a:p>
          <a:p>
            <a:pPr>
              <a:defRPr/>
            </a:pPr>
            <a:r>
              <a:rPr lang="en-US" b="1" dirty="0"/>
              <a:t>Zimbabwe</a:t>
            </a:r>
          </a:p>
          <a:p>
            <a:pPr marL="0" indent="0">
              <a:buFont typeface="Arial" panose="020B0604020202020204" pitchFamily="34" charset="0"/>
              <a:buNone/>
              <a:defRPr/>
            </a:pPr>
            <a:r>
              <a:rPr lang="en-US" sz="2000" dirty="0"/>
              <a:t>      </a:t>
            </a:r>
            <a:r>
              <a:rPr lang="en-US" sz="2000" dirty="0" err="1"/>
              <a:t>Zengeza</a:t>
            </a:r>
            <a:r>
              <a:rPr lang="en-US" sz="2000" dirty="0"/>
              <a:t> (UZCHS-CTRC)</a:t>
            </a:r>
          </a:p>
          <a:p>
            <a:pPr marL="0" indent="0">
              <a:buFont typeface="Arial" panose="020B0604020202020204" pitchFamily="34" charset="0"/>
              <a:buNone/>
              <a:defRPr/>
            </a:pPr>
            <a:endParaRPr lang="en-US" sz="2000" dirty="0"/>
          </a:p>
          <a:p>
            <a:pPr>
              <a:defRPr/>
            </a:pPr>
            <a:r>
              <a:rPr lang="en-US" b="1" dirty="0"/>
              <a:t>South Africa</a:t>
            </a:r>
          </a:p>
          <a:p>
            <a:pPr marL="0" indent="0">
              <a:buFont typeface="Arial" panose="020B0604020202020204" pitchFamily="34" charset="0"/>
              <a:buNone/>
              <a:defRPr/>
            </a:pPr>
            <a:r>
              <a:rPr lang="en-US" sz="2000" dirty="0"/>
              <a:t>      Johannesburg (Wits RHI)</a:t>
            </a:r>
          </a:p>
          <a:p>
            <a:pPr>
              <a:defRPr/>
            </a:pPr>
            <a:endParaRPr lang="en-US" dirty="0"/>
          </a:p>
        </p:txBody>
      </p:sp>
      <p:sp>
        <p:nvSpPr>
          <p:cNvPr id="33796" name="Content Placeholder 1">
            <a:extLst>
              <a:ext uri="{FF2B5EF4-FFF2-40B4-BE49-F238E27FC236}">
                <a16:creationId xmlns:a16="http://schemas.microsoft.com/office/drawing/2014/main" id="{4FE6CC33-4234-43DD-A3EC-33A4F8002A57}"/>
              </a:ext>
            </a:extLst>
          </p:cNvPr>
          <p:cNvSpPr>
            <a:spLocks noGrp="1"/>
          </p:cNvSpPr>
          <p:nvPr>
            <p:ph sz="quarter" idx="4"/>
          </p:nvPr>
        </p:nvSpPr>
        <p:spPr>
          <a:xfrm>
            <a:off x="4645025" y="2282825"/>
            <a:ext cx="4041775" cy="4286250"/>
          </a:xfrm>
        </p:spPr>
        <p:txBody>
          <a:bodyPr/>
          <a:lstStyle/>
          <a:p>
            <a:endParaRPr lang="en-US" altLang="en-US"/>
          </a:p>
        </p:txBody>
      </p:sp>
      <p:pic>
        <p:nvPicPr>
          <p:cNvPr id="33797" name="Picture 4" descr="http://imedia.io/illustrations/Africa-18.png">
            <a:extLst>
              <a:ext uri="{FF2B5EF4-FFF2-40B4-BE49-F238E27FC236}">
                <a16:creationId xmlns:a16="http://schemas.microsoft.com/office/drawing/2014/main" id="{C6510285-F4E4-4204-9DAF-213EAC38B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1741488"/>
            <a:ext cx="4246563" cy="4964112"/>
          </a:xfrm>
          <a:prstGeom prst="rect">
            <a:avLst/>
          </a:prstGeom>
          <a:noFill/>
          <a:ln w="15875" cmpd="thickThin">
            <a:solidFill>
              <a:srgbClr val="FFFFFF"/>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5-Point Star 12">
            <a:extLst>
              <a:ext uri="{FF2B5EF4-FFF2-40B4-BE49-F238E27FC236}">
                <a16:creationId xmlns:a16="http://schemas.microsoft.com/office/drawing/2014/main" id="{17448B2E-CFD0-4358-BA18-2B75AE18DC3F}"/>
              </a:ext>
            </a:extLst>
          </p:cNvPr>
          <p:cNvSpPr/>
          <p:nvPr/>
        </p:nvSpPr>
        <p:spPr bwMode="auto">
          <a:xfrm>
            <a:off x="7268369" y="5774373"/>
            <a:ext cx="260350" cy="225425"/>
          </a:xfrm>
          <a:prstGeom prst="star5">
            <a:avLst/>
          </a:prstGeom>
          <a:solidFill>
            <a:srgbClr val="800080"/>
          </a:solidFill>
          <a:ln w="15875" cap="flat" cmpd="thickThin"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kern="0">
              <a:solidFill>
                <a:srgbClr val="000000"/>
              </a:solidFill>
              <a:latin typeface="Arial"/>
              <a:ea typeface="ヒラギノ角ゴ Pro W3" pitchFamily="1" charset="-128"/>
            </a:endParaRPr>
          </a:p>
        </p:txBody>
      </p:sp>
      <p:sp>
        <p:nvSpPr>
          <p:cNvPr id="14" name="5-Point Star 13">
            <a:extLst>
              <a:ext uri="{FF2B5EF4-FFF2-40B4-BE49-F238E27FC236}">
                <a16:creationId xmlns:a16="http://schemas.microsoft.com/office/drawing/2014/main" id="{2ABC234F-962B-4C38-B69F-8C5E6DFEE8DA}"/>
              </a:ext>
            </a:extLst>
          </p:cNvPr>
          <p:cNvSpPr/>
          <p:nvPr/>
        </p:nvSpPr>
        <p:spPr bwMode="auto">
          <a:xfrm>
            <a:off x="7589839" y="5136673"/>
            <a:ext cx="260350" cy="225425"/>
          </a:xfrm>
          <a:prstGeom prst="star5">
            <a:avLst/>
          </a:prstGeom>
          <a:solidFill>
            <a:srgbClr val="800080"/>
          </a:solidFill>
          <a:ln w="15875" cap="flat" cmpd="thickThin"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kern="0">
              <a:solidFill>
                <a:srgbClr val="000000"/>
              </a:solidFill>
              <a:latin typeface="Arial"/>
              <a:ea typeface="ヒラギノ角ゴ Pro W3" pitchFamily="1" charset="-128"/>
            </a:endParaRPr>
          </a:p>
        </p:txBody>
      </p:sp>
      <p:sp>
        <p:nvSpPr>
          <p:cNvPr id="15" name="5-Point Star 14">
            <a:extLst>
              <a:ext uri="{FF2B5EF4-FFF2-40B4-BE49-F238E27FC236}">
                <a16:creationId xmlns:a16="http://schemas.microsoft.com/office/drawing/2014/main" id="{5883504C-1EF9-4EE3-B73B-3EB55ECDD0EB}"/>
              </a:ext>
            </a:extLst>
          </p:cNvPr>
          <p:cNvSpPr/>
          <p:nvPr/>
        </p:nvSpPr>
        <p:spPr bwMode="auto">
          <a:xfrm>
            <a:off x="7360444" y="5289073"/>
            <a:ext cx="261938" cy="225425"/>
          </a:xfrm>
          <a:prstGeom prst="star5">
            <a:avLst/>
          </a:prstGeom>
          <a:solidFill>
            <a:srgbClr val="800080"/>
          </a:solidFill>
          <a:ln w="15875" cap="flat" cmpd="thickThin"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kern="0">
              <a:solidFill>
                <a:srgbClr val="000000"/>
              </a:solidFill>
              <a:latin typeface="Arial"/>
              <a:ea typeface="ヒラギノ角ゴ Pro W3" pitchFamily="1" charset="-128"/>
            </a:endParaRPr>
          </a:p>
        </p:txBody>
      </p:sp>
      <p:sp>
        <p:nvSpPr>
          <p:cNvPr id="16" name="5-Point Star 15">
            <a:extLst>
              <a:ext uri="{FF2B5EF4-FFF2-40B4-BE49-F238E27FC236}">
                <a16:creationId xmlns:a16="http://schemas.microsoft.com/office/drawing/2014/main" id="{985771AE-57EB-40DB-82AC-30BA28C515A8}"/>
              </a:ext>
            </a:extLst>
          </p:cNvPr>
          <p:cNvSpPr/>
          <p:nvPr/>
        </p:nvSpPr>
        <p:spPr bwMode="auto">
          <a:xfrm>
            <a:off x="7491413" y="4122577"/>
            <a:ext cx="261938" cy="223838"/>
          </a:xfrm>
          <a:prstGeom prst="star5">
            <a:avLst/>
          </a:prstGeom>
          <a:solidFill>
            <a:srgbClr val="800080"/>
          </a:solidFill>
          <a:ln w="15875" cap="flat" cmpd="thickThin" algn="ctr">
            <a:solidFill>
              <a:srgbClr val="FFFFFF"/>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kern="0">
              <a:solidFill>
                <a:srgbClr val="000000"/>
              </a:solidFill>
              <a:latin typeface="Arial"/>
              <a:ea typeface="ヒラギノ角ゴ Pro W3" pitchFamily="1" charset="-128"/>
            </a:endParaRPr>
          </a:p>
        </p:txBody>
      </p:sp>
    </p:spTree>
    <p:extLst>
      <p:ext uri="{BB962C8B-B14F-4D97-AF65-F5344CB8AC3E}">
        <p14:creationId xmlns:p14="http://schemas.microsoft.com/office/powerpoint/2010/main" val="3207620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856B-7C82-464D-9D49-0384B2E2A672}"/>
              </a:ext>
            </a:extLst>
          </p:cNvPr>
          <p:cNvSpPr>
            <a:spLocks noGrp="1"/>
          </p:cNvSpPr>
          <p:nvPr>
            <p:ph type="title"/>
          </p:nvPr>
        </p:nvSpPr>
        <p:spPr/>
        <p:txBody>
          <a:bodyPr/>
          <a:lstStyle/>
          <a:p>
            <a:r>
              <a:rPr lang="en-US" b="1" dirty="0"/>
              <a:t>Visit Checklists</a:t>
            </a:r>
          </a:p>
        </p:txBody>
      </p:sp>
      <p:sp>
        <p:nvSpPr>
          <p:cNvPr id="3" name="Content Placeholder 2">
            <a:extLst>
              <a:ext uri="{FF2B5EF4-FFF2-40B4-BE49-F238E27FC236}">
                <a16:creationId xmlns:a16="http://schemas.microsoft.com/office/drawing/2014/main" id="{00B2017B-1872-4090-97BB-70B9C6EC3BFE}"/>
              </a:ext>
            </a:extLst>
          </p:cNvPr>
          <p:cNvSpPr>
            <a:spLocks noGrp="1"/>
          </p:cNvSpPr>
          <p:nvPr>
            <p:ph idx="1"/>
          </p:nvPr>
        </p:nvSpPr>
        <p:spPr>
          <a:xfrm>
            <a:off x="457200" y="1828800"/>
            <a:ext cx="8229600" cy="4556632"/>
          </a:xfrm>
        </p:spPr>
        <p:txBody>
          <a:bodyPr/>
          <a:lstStyle/>
          <a:p>
            <a:r>
              <a:rPr lang="en-US" dirty="0"/>
              <a:t>Visit checklists outline required study visit procedures, guides procedure flow/order, and documents completion of all procedures </a:t>
            </a:r>
          </a:p>
          <a:p>
            <a:r>
              <a:rPr lang="en-US" dirty="0"/>
              <a:t>3 types of visit checklists for MTN-041:</a:t>
            </a:r>
          </a:p>
          <a:p>
            <a:pPr lvl="1"/>
            <a:r>
              <a:rPr lang="en-US" b="1" dirty="0"/>
              <a:t>IDI Visit Checklist</a:t>
            </a:r>
            <a:endParaRPr lang="en-US" dirty="0"/>
          </a:p>
          <a:p>
            <a:pPr lvl="1"/>
            <a:r>
              <a:rPr lang="en-US" b="1" dirty="0"/>
              <a:t>Group FGD Visit Checklist</a:t>
            </a:r>
            <a:endParaRPr lang="en-US" dirty="0"/>
          </a:p>
          <a:p>
            <a:pPr lvl="1"/>
            <a:r>
              <a:rPr lang="en-US" b="1" dirty="0"/>
              <a:t>Individual FGD Visit Checklist</a:t>
            </a:r>
            <a:endParaRPr lang="en-US" dirty="0"/>
          </a:p>
          <a:p>
            <a:pPr marL="457200" lvl="1" indent="0">
              <a:buNone/>
            </a:pPr>
            <a:endParaRPr lang="en-US" dirty="0"/>
          </a:p>
        </p:txBody>
      </p:sp>
    </p:spTree>
    <p:extLst>
      <p:ext uri="{BB962C8B-B14F-4D97-AF65-F5344CB8AC3E}">
        <p14:creationId xmlns:p14="http://schemas.microsoft.com/office/powerpoint/2010/main" val="978734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AC2BD-4905-4BE2-A058-9B83BCB22821}"/>
              </a:ext>
            </a:extLst>
          </p:cNvPr>
          <p:cNvSpPr>
            <a:spLocks noGrp="1"/>
          </p:cNvSpPr>
          <p:nvPr>
            <p:ph type="title"/>
          </p:nvPr>
        </p:nvSpPr>
        <p:spPr/>
        <p:txBody>
          <a:bodyPr/>
          <a:lstStyle/>
          <a:p>
            <a:r>
              <a:rPr lang="en-US" sz="4000" b="1" dirty="0"/>
              <a:t>Visit Checklists: General Instructions</a:t>
            </a:r>
          </a:p>
        </p:txBody>
      </p:sp>
      <p:sp>
        <p:nvSpPr>
          <p:cNvPr id="3" name="Content Placeholder 2">
            <a:extLst>
              <a:ext uri="{FF2B5EF4-FFF2-40B4-BE49-F238E27FC236}">
                <a16:creationId xmlns:a16="http://schemas.microsoft.com/office/drawing/2014/main" id="{640B4858-8AC0-43A6-90A5-EF22A6F42C39}"/>
              </a:ext>
            </a:extLst>
          </p:cNvPr>
          <p:cNvSpPr>
            <a:spLocks noGrp="1"/>
          </p:cNvSpPr>
          <p:nvPr>
            <p:ph idx="1"/>
          </p:nvPr>
        </p:nvSpPr>
        <p:spPr>
          <a:xfrm>
            <a:off x="457200" y="1676400"/>
            <a:ext cx="8229600" cy="4709032"/>
          </a:xfrm>
        </p:spPr>
        <p:txBody>
          <a:bodyPr/>
          <a:lstStyle/>
          <a:p>
            <a:r>
              <a:rPr lang="en-US" sz="2400" dirty="0"/>
              <a:t>Complete staff initials next to items completed</a:t>
            </a:r>
          </a:p>
          <a:p>
            <a:pPr lvl="1"/>
            <a:r>
              <a:rPr lang="en-US" sz="2000" dirty="0"/>
              <a:t>Do not initial for other staff members</a:t>
            </a:r>
          </a:p>
          <a:p>
            <a:pPr lvl="1"/>
            <a:r>
              <a:rPr lang="en-US" sz="2000" dirty="0"/>
              <a:t>If other staff members are not available to initial checklist items themselves, initial and date a note on the checklist documenting who completed the item, e.g., “done by {name}” or “done by interviewer.”  </a:t>
            </a:r>
          </a:p>
          <a:p>
            <a:r>
              <a:rPr lang="en-US" sz="2400" dirty="0"/>
              <a:t>If an item listed on the checklist is </a:t>
            </a:r>
            <a:r>
              <a:rPr lang="en-US" sz="2400" i="1" u="sng" dirty="0"/>
              <a:t>not</a:t>
            </a:r>
            <a:r>
              <a:rPr lang="en-US" sz="2400" dirty="0"/>
              <a:t> performed, enter “ND” for “Not Done” or “NA” for “Not Applicable” beside the item and record the reason why (if not self-explanatory) </a:t>
            </a:r>
          </a:p>
          <a:p>
            <a:r>
              <a:rPr lang="en-US" sz="2400" dirty="0"/>
              <a:t>If any items are not completed on the date recorded at the top of the checklist, ensure that the procedure date is included in the comments section</a:t>
            </a:r>
          </a:p>
          <a:p>
            <a:pPr lvl="1"/>
            <a:r>
              <a:rPr lang="en-US" sz="2000" dirty="0"/>
              <a:t>Do NOT complete second visit checklist if visit is split</a:t>
            </a:r>
          </a:p>
          <a:p>
            <a:endParaRPr lang="en-US" sz="2400" dirty="0"/>
          </a:p>
        </p:txBody>
      </p:sp>
    </p:spTree>
    <p:extLst>
      <p:ext uri="{BB962C8B-B14F-4D97-AF65-F5344CB8AC3E}">
        <p14:creationId xmlns:p14="http://schemas.microsoft.com/office/powerpoint/2010/main" val="1389502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A9A0-5E0F-4C75-8060-B6FD114FB686}"/>
              </a:ext>
            </a:extLst>
          </p:cNvPr>
          <p:cNvSpPr>
            <a:spLocks noGrp="1"/>
          </p:cNvSpPr>
          <p:nvPr>
            <p:ph type="title"/>
          </p:nvPr>
        </p:nvSpPr>
        <p:spPr/>
        <p:txBody>
          <a:bodyPr/>
          <a:lstStyle/>
          <a:p>
            <a:r>
              <a:rPr lang="en-US" b="1" dirty="0"/>
              <a:t>Visit Checklist: General Sections</a:t>
            </a:r>
          </a:p>
        </p:txBody>
      </p:sp>
      <p:sp>
        <p:nvSpPr>
          <p:cNvPr id="3" name="Content Placeholder 2">
            <a:extLst>
              <a:ext uri="{FF2B5EF4-FFF2-40B4-BE49-F238E27FC236}">
                <a16:creationId xmlns:a16="http://schemas.microsoft.com/office/drawing/2014/main" id="{FFBE7AE4-2AF1-44EB-8339-48CBA2A159AB}"/>
              </a:ext>
            </a:extLst>
          </p:cNvPr>
          <p:cNvSpPr>
            <a:spLocks noGrp="1"/>
          </p:cNvSpPr>
          <p:nvPr>
            <p:ph idx="1"/>
          </p:nvPr>
        </p:nvSpPr>
        <p:spPr>
          <a:xfrm>
            <a:off x="457200" y="1752600"/>
            <a:ext cx="8229600" cy="4632832"/>
          </a:xfrm>
        </p:spPr>
        <p:txBody>
          <a:bodyPr/>
          <a:lstStyle/>
          <a:p>
            <a:r>
              <a:rPr lang="en-US" sz="2400" dirty="0"/>
              <a:t>Preparation</a:t>
            </a:r>
          </a:p>
          <a:p>
            <a:pPr lvl="1"/>
            <a:r>
              <a:rPr lang="en-US" sz="2000" dirty="0"/>
              <a:t>Complete </a:t>
            </a:r>
            <a:r>
              <a:rPr lang="en-US" sz="2000" u="sng" dirty="0"/>
              <a:t>prior to participant(s) arrival</a:t>
            </a:r>
          </a:p>
          <a:p>
            <a:pPr lvl="1"/>
            <a:r>
              <a:rPr lang="en-US" sz="2000" dirty="0"/>
              <a:t>Includes items such as confirming all necessary study materials/supplies are available, confirming availability of appropriate staff and venue/space</a:t>
            </a:r>
          </a:p>
          <a:p>
            <a:r>
              <a:rPr lang="en-US" sz="2400" dirty="0"/>
              <a:t>Participant Arrival, IC and Data Collection </a:t>
            </a:r>
          </a:p>
          <a:p>
            <a:pPr lvl="1"/>
            <a:r>
              <a:rPr lang="en-US" sz="2000" dirty="0"/>
              <a:t>Includes </a:t>
            </a:r>
            <a:r>
              <a:rPr lang="en-US" sz="2000" u="sng" dirty="0"/>
              <a:t>all study procedures involving participants</a:t>
            </a:r>
            <a:r>
              <a:rPr lang="en-US" sz="2000" dirty="0"/>
              <a:t>, such as IC, eligibility determination, PTID Assignment, CRF administration, conduct of IDI or FGD, reimbursement, etc.</a:t>
            </a:r>
          </a:p>
          <a:p>
            <a:r>
              <a:rPr lang="en-US" sz="2400" dirty="0"/>
              <a:t>Post-IDI or FGD</a:t>
            </a:r>
          </a:p>
          <a:p>
            <a:pPr lvl="1"/>
            <a:r>
              <a:rPr lang="en-US" sz="2000" dirty="0"/>
              <a:t>Includes all procedures to be done </a:t>
            </a:r>
            <a:r>
              <a:rPr lang="en-US" sz="2000" u="sng" dirty="0"/>
              <a:t>after participant(s) has/have left</a:t>
            </a:r>
            <a:r>
              <a:rPr lang="en-US" sz="2000" dirty="0"/>
              <a:t>, such as completion of debrief report, data backup, QC of file</a:t>
            </a:r>
          </a:p>
          <a:p>
            <a:pPr marL="457200" lvl="1" indent="0">
              <a:buNone/>
            </a:pPr>
            <a:endParaRPr lang="en-US" dirty="0"/>
          </a:p>
        </p:txBody>
      </p:sp>
    </p:spTree>
    <p:extLst>
      <p:ext uri="{BB962C8B-B14F-4D97-AF65-F5344CB8AC3E}">
        <p14:creationId xmlns:p14="http://schemas.microsoft.com/office/powerpoint/2010/main" val="1075219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91E4-9622-462F-B971-565A58080DC5}"/>
              </a:ext>
            </a:extLst>
          </p:cNvPr>
          <p:cNvSpPr>
            <a:spLocks noGrp="1"/>
          </p:cNvSpPr>
          <p:nvPr>
            <p:ph type="title"/>
          </p:nvPr>
        </p:nvSpPr>
        <p:spPr/>
        <p:txBody>
          <a:bodyPr/>
          <a:lstStyle/>
          <a:p>
            <a:r>
              <a:rPr lang="en-US" b="1" dirty="0"/>
              <a:t>IDI </a:t>
            </a:r>
            <a:r>
              <a:rPr lang="en-US" dirty="0"/>
              <a:t>Visit Checklist</a:t>
            </a:r>
          </a:p>
        </p:txBody>
      </p:sp>
      <p:sp>
        <p:nvSpPr>
          <p:cNvPr id="3" name="Content Placeholder 2">
            <a:extLst>
              <a:ext uri="{FF2B5EF4-FFF2-40B4-BE49-F238E27FC236}">
                <a16:creationId xmlns:a16="http://schemas.microsoft.com/office/drawing/2014/main" id="{DE26D49E-018C-40CF-B341-B38BB1EFA2DC}"/>
              </a:ext>
            </a:extLst>
          </p:cNvPr>
          <p:cNvSpPr>
            <a:spLocks noGrp="1"/>
          </p:cNvSpPr>
          <p:nvPr>
            <p:ph idx="1"/>
          </p:nvPr>
        </p:nvSpPr>
        <p:spPr>
          <a:xfrm>
            <a:off x="304800" y="1600200"/>
            <a:ext cx="3886200" cy="4632832"/>
          </a:xfrm>
        </p:spPr>
        <p:txBody>
          <a:bodyPr/>
          <a:lstStyle/>
          <a:p>
            <a:r>
              <a:rPr lang="en-US" dirty="0"/>
              <a:t>Completed for all IDIs, including:</a:t>
            </a:r>
          </a:p>
          <a:p>
            <a:pPr lvl="1"/>
            <a:r>
              <a:rPr lang="en-US" dirty="0"/>
              <a:t>Service provider key informants</a:t>
            </a:r>
          </a:p>
          <a:p>
            <a:pPr lvl="1"/>
            <a:r>
              <a:rPr lang="en-US" dirty="0"/>
              <a:t>Community leader key informants</a:t>
            </a:r>
          </a:p>
          <a:p>
            <a:pPr lvl="1"/>
            <a:r>
              <a:rPr lang="en-US" dirty="0"/>
              <a:t>IDIs of community members originally recruited for FGDs (rare) </a:t>
            </a:r>
          </a:p>
        </p:txBody>
      </p:sp>
      <p:pic>
        <p:nvPicPr>
          <p:cNvPr id="4" name="Picture 3">
            <a:extLst>
              <a:ext uri="{FF2B5EF4-FFF2-40B4-BE49-F238E27FC236}">
                <a16:creationId xmlns:a16="http://schemas.microsoft.com/office/drawing/2014/main" id="{28F19927-21C3-4E9A-9385-3711BE03B197}"/>
              </a:ext>
            </a:extLst>
          </p:cNvPr>
          <p:cNvPicPr>
            <a:picLocks noChangeAspect="1"/>
          </p:cNvPicPr>
          <p:nvPr/>
        </p:nvPicPr>
        <p:blipFill>
          <a:blip r:embed="rId2"/>
          <a:stretch>
            <a:fillRect/>
          </a:stretch>
        </p:blipFill>
        <p:spPr>
          <a:xfrm>
            <a:off x="4343400" y="2438400"/>
            <a:ext cx="4589162" cy="3200400"/>
          </a:xfrm>
          <a:prstGeom prst="rect">
            <a:avLst/>
          </a:prstGeom>
        </p:spPr>
      </p:pic>
    </p:spTree>
    <p:extLst>
      <p:ext uri="{BB962C8B-B14F-4D97-AF65-F5344CB8AC3E}">
        <p14:creationId xmlns:p14="http://schemas.microsoft.com/office/powerpoint/2010/main" val="30383167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BDC33-B3FE-482D-B065-261A9A5D1ED5}"/>
              </a:ext>
            </a:extLst>
          </p:cNvPr>
          <p:cNvSpPr>
            <a:spLocks noGrp="1"/>
          </p:cNvSpPr>
          <p:nvPr>
            <p:ph type="title"/>
          </p:nvPr>
        </p:nvSpPr>
        <p:spPr/>
        <p:txBody>
          <a:bodyPr/>
          <a:lstStyle/>
          <a:p>
            <a:r>
              <a:rPr lang="en-US" b="1" dirty="0"/>
              <a:t>FGD Individual </a:t>
            </a:r>
            <a:r>
              <a:rPr lang="en-US" dirty="0"/>
              <a:t>Visit Checklist</a:t>
            </a:r>
          </a:p>
        </p:txBody>
      </p:sp>
      <p:sp>
        <p:nvSpPr>
          <p:cNvPr id="3" name="Content Placeholder 2">
            <a:extLst>
              <a:ext uri="{FF2B5EF4-FFF2-40B4-BE49-F238E27FC236}">
                <a16:creationId xmlns:a16="http://schemas.microsoft.com/office/drawing/2014/main" id="{07D7DD39-B94F-4B8B-8ED9-AEEBB458B1DA}"/>
              </a:ext>
            </a:extLst>
          </p:cNvPr>
          <p:cNvSpPr>
            <a:spLocks noGrp="1"/>
          </p:cNvSpPr>
          <p:nvPr>
            <p:ph idx="1"/>
          </p:nvPr>
        </p:nvSpPr>
        <p:spPr/>
        <p:txBody>
          <a:bodyPr/>
          <a:lstStyle/>
          <a:p>
            <a:r>
              <a:rPr lang="en-US" dirty="0"/>
              <a:t>Used for participants of all FGD types (P/BF women, male partners, and grandmothers)</a:t>
            </a:r>
          </a:p>
          <a:p>
            <a:r>
              <a:rPr lang="en-US" dirty="0"/>
              <a:t>One individual FGD visit checklist is completed </a:t>
            </a:r>
            <a:r>
              <a:rPr lang="en-US" b="1" u="sng" dirty="0"/>
              <a:t>per FGD participant</a:t>
            </a:r>
            <a:endParaRPr lang="en-US" b="1" dirty="0"/>
          </a:p>
          <a:p>
            <a:r>
              <a:rPr lang="en-US" dirty="0"/>
              <a:t>Documents procedures that must be completed on an </a:t>
            </a:r>
            <a:r>
              <a:rPr lang="en-US" b="1" dirty="0"/>
              <a:t>individual level</a:t>
            </a:r>
          </a:p>
          <a:p>
            <a:pPr lvl="1"/>
            <a:r>
              <a:rPr lang="en-US" i="1" dirty="0"/>
              <a:t>For example, IC, Eligibility Determination, PTID Assignment, CRF completion, reimbursement, etc.  </a:t>
            </a:r>
          </a:p>
        </p:txBody>
      </p:sp>
    </p:spTree>
    <p:extLst>
      <p:ext uri="{BB962C8B-B14F-4D97-AF65-F5344CB8AC3E}">
        <p14:creationId xmlns:p14="http://schemas.microsoft.com/office/powerpoint/2010/main" val="1931540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470AE-8A20-47AD-936E-A9CF3EA8ECED}"/>
              </a:ext>
            </a:extLst>
          </p:cNvPr>
          <p:cNvSpPr>
            <a:spLocks noGrp="1"/>
          </p:cNvSpPr>
          <p:nvPr>
            <p:ph type="title"/>
          </p:nvPr>
        </p:nvSpPr>
        <p:spPr/>
        <p:txBody>
          <a:bodyPr/>
          <a:lstStyle/>
          <a:p>
            <a:r>
              <a:rPr lang="en-US" b="1" dirty="0">
                <a:solidFill>
                  <a:srgbClr val="740074"/>
                </a:solidFill>
              </a:rPr>
              <a:t>FGD Group </a:t>
            </a:r>
            <a:r>
              <a:rPr lang="en-US" dirty="0">
                <a:solidFill>
                  <a:srgbClr val="740074"/>
                </a:solidFill>
              </a:rPr>
              <a:t>Visit Checklist</a:t>
            </a:r>
          </a:p>
        </p:txBody>
      </p:sp>
      <p:pic>
        <p:nvPicPr>
          <p:cNvPr id="4" name="Content Placeholder 3">
            <a:extLst>
              <a:ext uri="{FF2B5EF4-FFF2-40B4-BE49-F238E27FC236}">
                <a16:creationId xmlns:a16="http://schemas.microsoft.com/office/drawing/2014/main" id="{D35B16E7-344F-4E13-AFAE-DA4BF10774BA}"/>
              </a:ext>
            </a:extLst>
          </p:cNvPr>
          <p:cNvPicPr>
            <a:picLocks noGrp="1" noChangeAspect="1"/>
          </p:cNvPicPr>
          <p:nvPr>
            <p:ph sz="half" idx="1"/>
          </p:nvPr>
        </p:nvPicPr>
        <p:blipFill rotWithShape="1">
          <a:blip r:embed="rId2"/>
          <a:stretch/>
        </p:blipFill>
        <p:spPr>
          <a:xfrm>
            <a:off x="1" y="1828800"/>
            <a:ext cx="4587549" cy="3809999"/>
          </a:xfrm>
          <a:prstGeom prst="rect">
            <a:avLst/>
          </a:prstGeom>
        </p:spPr>
      </p:pic>
      <p:sp>
        <p:nvSpPr>
          <p:cNvPr id="5" name="Content Placeholder 4">
            <a:extLst>
              <a:ext uri="{FF2B5EF4-FFF2-40B4-BE49-F238E27FC236}">
                <a16:creationId xmlns:a16="http://schemas.microsoft.com/office/drawing/2014/main" id="{CB0EA472-E3A7-4D61-B5FD-531A10DC6B22}"/>
              </a:ext>
            </a:extLst>
          </p:cNvPr>
          <p:cNvSpPr>
            <a:spLocks noGrp="1"/>
          </p:cNvSpPr>
          <p:nvPr>
            <p:ph sz="half" idx="2"/>
          </p:nvPr>
        </p:nvSpPr>
        <p:spPr>
          <a:xfrm>
            <a:off x="4587550" y="1600200"/>
            <a:ext cx="4327850" cy="4969649"/>
          </a:xfrm>
        </p:spPr>
        <p:txBody>
          <a:bodyPr/>
          <a:lstStyle/>
          <a:p>
            <a:r>
              <a:rPr lang="en-US" dirty="0"/>
              <a:t>Used for all FGD types </a:t>
            </a:r>
          </a:p>
          <a:p>
            <a:r>
              <a:rPr lang="en-US" dirty="0"/>
              <a:t>One group FGD visit checklist is completed </a:t>
            </a:r>
            <a:r>
              <a:rPr lang="en-US" b="1" u="sng" dirty="0"/>
              <a:t>per FGD</a:t>
            </a:r>
          </a:p>
          <a:p>
            <a:r>
              <a:rPr lang="en-US" dirty="0"/>
              <a:t>Documents </a:t>
            </a:r>
            <a:r>
              <a:rPr lang="en-US" b="1" dirty="0"/>
              <a:t>summary-level </a:t>
            </a:r>
            <a:r>
              <a:rPr lang="en-US" dirty="0"/>
              <a:t>information about FGD (type, date, start/stop time, PTIDs, pseudonyms), preparatory activities, and post-FGD activities</a:t>
            </a:r>
          </a:p>
          <a:p>
            <a:endParaRPr lang="en-US" dirty="0">
              <a:solidFill>
                <a:schemeClr val="accent4"/>
              </a:solidFill>
            </a:endParaRPr>
          </a:p>
        </p:txBody>
      </p:sp>
    </p:spTree>
    <p:extLst>
      <p:ext uri="{BB962C8B-B14F-4D97-AF65-F5344CB8AC3E}">
        <p14:creationId xmlns:p14="http://schemas.microsoft.com/office/powerpoint/2010/main" val="3413216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a:extLst>
              <a:ext uri="{FF2B5EF4-FFF2-40B4-BE49-F238E27FC236}">
                <a16:creationId xmlns:a16="http://schemas.microsoft.com/office/drawing/2014/main" id="{AB83BF72-BA2E-43EE-89CB-408E530B3631}"/>
              </a:ext>
            </a:extLst>
          </p:cNvPr>
          <p:cNvSpPr>
            <a:spLocks noGrp="1"/>
          </p:cNvSpPr>
          <p:nvPr>
            <p:ph type="title"/>
          </p:nvPr>
        </p:nvSpPr>
        <p:spPr/>
        <p:txBody>
          <a:bodyPr/>
          <a:lstStyle/>
          <a:p>
            <a:r>
              <a:rPr lang="en-US" altLang="en-US" b="1" dirty="0">
                <a:solidFill>
                  <a:srgbClr val="740074"/>
                </a:solidFill>
              </a:rPr>
              <a:t>Data</a:t>
            </a:r>
            <a:r>
              <a:rPr lang="en-US" altLang="en-US" sz="4000" b="1" dirty="0">
                <a:solidFill>
                  <a:srgbClr val="FF0000"/>
                </a:solidFill>
              </a:rPr>
              <a:t> </a:t>
            </a:r>
            <a:r>
              <a:rPr lang="en-US" altLang="en-US" b="1" dirty="0">
                <a:solidFill>
                  <a:srgbClr val="740074"/>
                </a:solidFill>
              </a:rPr>
              <a:t>Collection Tools I: CRFs</a:t>
            </a:r>
          </a:p>
        </p:txBody>
      </p:sp>
      <p:sp>
        <p:nvSpPr>
          <p:cNvPr id="6" name="Content Placeholder 5">
            <a:extLst>
              <a:ext uri="{FF2B5EF4-FFF2-40B4-BE49-F238E27FC236}">
                <a16:creationId xmlns:a16="http://schemas.microsoft.com/office/drawing/2014/main" id="{16CD4CA8-4295-4271-BC1C-89A9FC869C55}"/>
              </a:ext>
            </a:extLst>
          </p:cNvPr>
          <p:cNvSpPr>
            <a:spLocks noGrp="1"/>
          </p:cNvSpPr>
          <p:nvPr>
            <p:ph sz="half" idx="2"/>
          </p:nvPr>
        </p:nvSpPr>
        <p:spPr>
          <a:xfrm>
            <a:off x="152400" y="1752600"/>
            <a:ext cx="4040188" cy="4816475"/>
          </a:xfrm>
        </p:spPr>
        <p:txBody>
          <a:bodyPr/>
          <a:lstStyle/>
          <a:p>
            <a:pPr marL="0" indent="0">
              <a:buClr>
                <a:srgbClr val="669900"/>
              </a:buClr>
              <a:buSzPct val="70000"/>
              <a:buFont typeface="Arial" panose="020B0604020202020204" pitchFamily="34" charset="0"/>
              <a:buNone/>
              <a:defRPr/>
            </a:pPr>
            <a:r>
              <a:rPr lang="en-US" sz="3200" kern="0" dirty="0">
                <a:solidFill>
                  <a:srgbClr val="000000"/>
                </a:solidFill>
              </a:rPr>
              <a:t>CRFs</a:t>
            </a:r>
            <a:r>
              <a:rPr lang="en-US" sz="1000" kern="0" dirty="0">
                <a:solidFill>
                  <a:srgbClr val="000000"/>
                </a:solidFill>
              </a:rPr>
              <a:t>:</a:t>
            </a:r>
          </a:p>
          <a:p>
            <a:pPr marL="471487" lvl="1" indent="0">
              <a:buClr>
                <a:srgbClr val="800080"/>
              </a:buClr>
              <a:buSzPct val="75000"/>
              <a:buNone/>
              <a:defRPr/>
            </a:pPr>
            <a:r>
              <a:rPr lang="en-US" u="sng" kern="0" dirty="0">
                <a:solidFill>
                  <a:srgbClr val="000000"/>
                </a:solidFill>
              </a:rPr>
              <a:t>Required:</a:t>
            </a:r>
            <a:endParaRPr lang="en-US" sz="1000" u="sng" kern="0" dirty="0">
              <a:solidFill>
                <a:srgbClr val="000000"/>
              </a:solidFill>
            </a:endParaRPr>
          </a:p>
          <a:p>
            <a:pPr marL="908050" lvl="1" indent="-436563">
              <a:buClr>
                <a:srgbClr val="800080"/>
              </a:buClr>
              <a:buSzPct val="75000"/>
              <a:buFont typeface="Wingdings" pitchFamily="2" charset="2"/>
              <a:buChar char="n"/>
              <a:defRPr/>
            </a:pPr>
            <a:r>
              <a:rPr lang="en-US" kern="0" dirty="0">
                <a:solidFill>
                  <a:srgbClr val="000000"/>
                </a:solidFill>
              </a:rPr>
              <a:t>Behavior Assessment (BA) – Male and Female </a:t>
            </a:r>
          </a:p>
          <a:p>
            <a:pPr marL="908050" lvl="1" indent="-436563">
              <a:buClr>
                <a:srgbClr val="800080"/>
              </a:buClr>
              <a:buSzPct val="75000"/>
              <a:buFont typeface="Wingdings" pitchFamily="2" charset="2"/>
              <a:buChar char="n"/>
              <a:defRPr/>
            </a:pPr>
            <a:r>
              <a:rPr lang="en-US" kern="0" dirty="0">
                <a:solidFill>
                  <a:srgbClr val="000000"/>
                </a:solidFill>
              </a:rPr>
              <a:t>Demographic Information Form (DEM) </a:t>
            </a:r>
          </a:p>
          <a:p>
            <a:pPr marL="908050" lvl="1" indent="-436563">
              <a:buClr>
                <a:srgbClr val="800080"/>
              </a:buClr>
              <a:buSzPct val="75000"/>
              <a:buFont typeface="Wingdings" pitchFamily="2" charset="2"/>
              <a:buChar char="n"/>
              <a:defRPr/>
            </a:pPr>
            <a:r>
              <a:rPr lang="en-US" kern="0" dirty="0">
                <a:solidFill>
                  <a:srgbClr val="000000"/>
                </a:solidFill>
              </a:rPr>
              <a:t>Participant Status Form (PSF) </a:t>
            </a:r>
          </a:p>
          <a:p>
            <a:pPr marL="471487" lvl="1" indent="0">
              <a:buClr>
                <a:srgbClr val="800080"/>
              </a:buClr>
              <a:buSzPct val="75000"/>
              <a:buNone/>
              <a:defRPr/>
            </a:pPr>
            <a:r>
              <a:rPr lang="en-US" u="sng" kern="0" dirty="0">
                <a:solidFill>
                  <a:srgbClr val="000000"/>
                </a:solidFill>
              </a:rPr>
              <a:t>If needed:</a:t>
            </a:r>
          </a:p>
          <a:p>
            <a:pPr marL="908050" lvl="1" indent="-436563">
              <a:buClr>
                <a:srgbClr val="800080"/>
              </a:buClr>
              <a:buSzPct val="75000"/>
              <a:buFont typeface="Wingdings" pitchFamily="2" charset="2"/>
              <a:buChar char="n"/>
              <a:defRPr/>
            </a:pPr>
            <a:r>
              <a:rPr lang="en-US" kern="0" dirty="0">
                <a:solidFill>
                  <a:srgbClr val="000000"/>
                </a:solidFill>
              </a:rPr>
              <a:t>Protocol Deviation Report (PD)</a:t>
            </a:r>
          </a:p>
          <a:p>
            <a:pPr marL="908050" lvl="1" indent="-436563">
              <a:buClr>
                <a:srgbClr val="800080"/>
              </a:buClr>
              <a:buSzPct val="75000"/>
              <a:buFont typeface="Wingdings" pitchFamily="2" charset="2"/>
              <a:buChar char="n"/>
              <a:defRPr/>
            </a:pPr>
            <a:r>
              <a:rPr lang="en-US" kern="0" dirty="0">
                <a:solidFill>
                  <a:srgbClr val="000000"/>
                </a:solidFill>
              </a:rPr>
              <a:t>Social Harms Report (SH) </a:t>
            </a:r>
          </a:p>
          <a:p>
            <a:pPr marL="908050" lvl="1" indent="-436563">
              <a:buClr>
                <a:srgbClr val="800080"/>
              </a:buClr>
              <a:buSzPct val="75000"/>
              <a:buFont typeface="Wingdings" pitchFamily="2" charset="2"/>
              <a:buChar char="n"/>
              <a:defRPr/>
            </a:pPr>
            <a:endParaRPr lang="en-US" kern="0" dirty="0">
              <a:solidFill>
                <a:srgbClr val="000000"/>
              </a:solidFill>
            </a:endParaRPr>
          </a:p>
        </p:txBody>
      </p:sp>
      <p:pic>
        <p:nvPicPr>
          <p:cNvPr id="8" name="Content Placeholder 3">
            <a:extLst>
              <a:ext uri="{FF2B5EF4-FFF2-40B4-BE49-F238E27FC236}">
                <a16:creationId xmlns:a16="http://schemas.microsoft.com/office/drawing/2014/main" id="{E5A6C70A-8024-4DD1-A18A-CF15B1E4CFE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rot="20762590">
            <a:off x="4855376" y="2096444"/>
            <a:ext cx="2630902" cy="3003096"/>
          </a:xfrm>
          <a:prstGeom prst="rect">
            <a:avLst/>
          </a:prstGeom>
          <a:solidFill>
            <a:schemeClr val="accent1"/>
          </a:solidFill>
          <a:ln>
            <a:solidFill>
              <a:schemeClr val="tx1"/>
            </a:solidFill>
          </a:ln>
          <a:effectLst/>
          <a:extLst/>
        </p:spPr>
      </p:pic>
      <p:pic>
        <p:nvPicPr>
          <p:cNvPr id="9" name="Picture 8">
            <a:extLst>
              <a:ext uri="{FF2B5EF4-FFF2-40B4-BE49-F238E27FC236}">
                <a16:creationId xmlns:a16="http://schemas.microsoft.com/office/drawing/2014/main" id="{61BD6428-6700-44BC-AA14-D5C7D7C90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67434">
            <a:off x="6173699" y="2097376"/>
            <a:ext cx="2480002" cy="3193376"/>
          </a:xfrm>
          <a:prstGeom prst="rect">
            <a:avLst/>
          </a:prstGeom>
          <a:ln>
            <a:solidFill>
              <a:schemeClr val="tx1"/>
            </a:solidFill>
          </a:ln>
        </p:spPr>
      </p:pic>
      <p:pic>
        <p:nvPicPr>
          <p:cNvPr id="11" name="Picture 10">
            <a:extLst>
              <a:ext uri="{FF2B5EF4-FFF2-40B4-BE49-F238E27FC236}">
                <a16:creationId xmlns:a16="http://schemas.microsoft.com/office/drawing/2014/main" id="{ACDA40AA-E35F-437C-B8AA-107ADBD22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58431">
            <a:off x="5284004" y="2919593"/>
            <a:ext cx="2457606" cy="3033775"/>
          </a:xfrm>
          <a:prstGeom prst="rect">
            <a:avLst/>
          </a:prstGeom>
          <a:ln>
            <a:solidFill>
              <a:schemeClr val="tx1"/>
            </a:solid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1E871-273E-45FC-818B-6938B909B623}"/>
              </a:ext>
            </a:extLst>
          </p:cNvPr>
          <p:cNvSpPr txBox="1"/>
          <p:nvPr/>
        </p:nvSpPr>
        <p:spPr>
          <a:xfrm>
            <a:off x="1524000" y="609600"/>
            <a:ext cx="601980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ndara"/>
                <a:ea typeface="+mn-ea"/>
                <a:cs typeface="+mn-cs"/>
              </a:rPr>
              <a:t>DEMOGRAPHIC INFORMATION FORM</a:t>
            </a:r>
          </a:p>
        </p:txBody>
      </p:sp>
      <p:sp>
        <p:nvSpPr>
          <p:cNvPr id="2" name="TextBox 1">
            <a:extLst>
              <a:ext uri="{FF2B5EF4-FFF2-40B4-BE49-F238E27FC236}">
                <a16:creationId xmlns:a16="http://schemas.microsoft.com/office/drawing/2014/main" id="{23AAE0D0-5F9B-426F-A591-AEB2FD4007E6}"/>
              </a:ext>
            </a:extLst>
          </p:cNvPr>
          <p:cNvSpPr txBox="1"/>
          <p:nvPr/>
        </p:nvSpPr>
        <p:spPr>
          <a:xfrm>
            <a:off x="5410200" y="1371600"/>
            <a:ext cx="3505200" cy="1200329"/>
          </a:xfrm>
          <a:prstGeom prst="rect">
            <a:avLst/>
          </a:prstGeom>
          <a:noFill/>
          <a:ln w="19050">
            <a:solidFill>
              <a:srgbClr val="FF0000"/>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ndara"/>
                <a:ea typeface="+mn-ea"/>
                <a:cs typeface="+mn-cs"/>
              </a:rPr>
              <a:t>Collected prior to IDI/FGD: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ndara"/>
                <a:ea typeface="+mn-ea"/>
                <a:cs typeface="+mn-cs"/>
              </a:rPr>
              <a:t>Collect relevant demographic </a:t>
            </a:r>
            <a:r>
              <a:rPr kumimoji="0" lang="en-US" sz="1800" b="0" i="0" u="none" strike="noStrike" kern="1200" cap="none" spc="0" normalizeH="0" baseline="0" noProof="0" dirty="0">
                <a:ln>
                  <a:noFill/>
                </a:ln>
                <a:solidFill>
                  <a:prstClr val="black"/>
                </a:solidFill>
                <a:effectLst/>
                <a:uLnTx/>
                <a:uFillTx/>
                <a:latin typeface="Candara"/>
                <a:ea typeface="+mn-ea"/>
                <a:cs typeface="+mn-cs"/>
              </a:rPr>
              <a:t>information on participants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    </a:t>
            </a:r>
          </a:p>
        </p:txBody>
      </p:sp>
      <p:pic>
        <p:nvPicPr>
          <p:cNvPr id="4" name="Picture 3">
            <a:extLst>
              <a:ext uri="{FF2B5EF4-FFF2-40B4-BE49-F238E27FC236}">
                <a16:creationId xmlns:a16="http://schemas.microsoft.com/office/drawing/2014/main" id="{79E03DA4-AA6F-42D0-AEFD-D6765C903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071563"/>
            <a:ext cx="4569877" cy="5695122"/>
          </a:xfrm>
          <a:prstGeom prst="rect">
            <a:avLst/>
          </a:prstGeom>
        </p:spPr>
      </p:pic>
      <p:sp>
        <p:nvSpPr>
          <p:cNvPr id="7" name="TextBox 6">
            <a:extLst>
              <a:ext uri="{FF2B5EF4-FFF2-40B4-BE49-F238E27FC236}">
                <a16:creationId xmlns:a16="http://schemas.microsoft.com/office/drawing/2014/main" id="{35F29ED4-6C9C-4B6C-887A-3C591A9A6BC2}"/>
              </a:ext>
            </a:extLst>
          </p:cNvPr>
          <p:cNvSpPr txBox="1"/>
          <p:nvPr/>
        </p:nvSpPr>
        <p:spPr>
          <a:xfrm>
            <a:off x="5676900" y="2728312"/>
            <a:ext cx="2971800" cy="39703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ndara"/>
                <a:ea typeface="+mn-ea"/>
                <a:cs typeface="+mn-cs"/>
              </a:rPr>
              <a:t>Key Topic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DOB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Ethnic group/tribe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Income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Religion/religiosity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Marital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 children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Household stats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Food insecurity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Water source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ndara"/>
                <a:ea typeface="+mn-ea"/>
                <a:cs typeface="+mn-cs"/>
              </a:rPr>
              <a:t>HIV prevention products knowledge and use</a:t>
            </a:r>
          </a:p>
        </p:txBody>
      </p:sp>
    </p:spTree>
    <p:extLst>
      <p:ext uri="{BB962C8B-B14F-4D97-AF65-F5344CB8AC3E}">
        <p14:creationId xmlns:p14="http://schemas.microsoft.com/office/powerpoint/2010/main" val="3506849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B1E871-273E-45FC-818B-6938B909B623}"/>
              </a:ext>
            </a:extLst>
          </p:cNvPr>
          <p:cNvSpPr txBox="1"/>
          <p:nvPr/>
        </p:nvSpPr>
        <p:spPr>
          <a:xfrm>
            <a:off x="1524000" y="609600"/>
            <a:ext cx="601980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ndara"/>
                <a:ea typeface="+mn-ea"/>
                <a:cs typeface="+mn-cs"/>
              </a:rPr>
              <a:t>DEMOGRAPHIC INFORMATION FORM cont.</a:t>
            </a:r>
          </a:p>
        </p:txBody>
      </p:sp>
      <p:sp>
        <p:nvSpPr>
          <p:cNvPr id="6" name="TextBox 5">
            <a:extLst>
              <a:ext uri="{FF2B5EF4-FFF2-40B4-BE49-F238E27FC236}">
                <a16:creationId xmlns:a16="http://schemas.microsoft.com/office/drawing/2014/main" id="{A27899FB-5F25-4CB1-8A1A-8666CF992EE5}"/>
              </a:ext>
            </a:extLst>
          </p:cNvPr>
          <p:cNvSpPr txBox="1"/>
          <p:nvPr/>
        </p:nvSpPr>
        <p:spPr>
          <a:xfrm>
            <a:off x="5676900" y="2903461"/>
            <a:ext cx="2971800" cy="258532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ndara"/>
                <a:ea typeface="+mn-ea"/>
                <a:cs typeface="+mn-cs"/>
              </a:rPr>
              <a:t>NEW in 041: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HIV prevention products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ALL participants ask about what they have HEARD about (15i)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P/BF and MP ONLY ask what they have ever used (15ii)</a:t>
            </a:r>
            <a:endParaRPr kumimoji="0" lang="en-US" sz="1800" b="1" i="0" u="sng" strike="noStrike" kern="1200" cap="none" spc="0" normalizeH="0" baseline="0" noProof="0" dirty="0">
              <a:ln>
                <a:noFill/>
              </a:ln>
              <a:solidFill>
                <a:prstClr val="black"/>
              </a:solidFill>
              <a:effectLst/>
              <a:uLnTx/>
              <a:uFillTx/>
              <a:latin typeface="Candara"/>
              <a:ea typeface="+mn-ea"/>
              <a:cs typeface="+mn-cs"/>
            </a:endParaRPr>
          </a:p>
        </p:txBody>
      </p:sp>
      <p:pic>
        <p:nvPicPr>
          <p:cNvPr id="3" name="Picture 2">
            <a:extLst>
              <a:ext uri="{FF2B5EF4-FFF2-40B4-BE49-F238E27FC236}">
                <a16:creationId xmlns:a16="http://schemas.microsoft.com/office/drawing/2014/main" id="{397325ED-27E3-457E-BEA6-96B24DCC1942}"/>
              </a:ext>
            </a:extLst>
          </p:cNvPr>
          <p:cNvPicPr>
            <a:picLocks noChangeAspect="1"/>
          </p:cNvPicPr>
          <p:nvPr/>
        </p:nvPicPr>
        <p:blipFill>
          <a:blip r:embed="rId3"/>
          <a:stretch>
            <a:fillRect/>
          </a:stretch>
        </p:blipFill>
        <p:spPr>
          <a:xfrm>
            <a:off x="105167" y="1470992"/>
            <a:ext cx="5191328" cy="4576970"/>
          </a:xfrm>
          <a:prstGeom prst="rect">
            <a:avLst/>
          </a:prstGeom>
        </p:spPr>
      </p:pic>
    </p:spTree>
    <p:extLst>
      <p:ext uri="{BB962C8B-B14F-4D97-AF65-F5344CB8AC3E}">
        <p14:creationId xmlns:p14="http://schemas.microsoft.com/office/powerpoint/2010/main" val="1492897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Box 4">
            <a:extLst>
              <a:ext uri="{FF2B5EF4-FFF2-40B4-BE49-F238E27FC236}">
                <a16:creationId xmlns:a16="http://schemas.microsoft.com/office/drawing/2014/main" id="{62EA99AB-47FA-450F-9CAC-E5B3AFAD9375}"/>
              </a:ext>
            </a:extLst>
          </p:cNvPr>
          <p:cNvSpPr txBox="1">
            <a:spLocks noChangeArrowheads="1"/>
          </p:cNvSpPr>
          <p:nvPr/>
        </p:nvSpPr>
        <p:spPr bwMode="auto">
          <a:xfrm>
            <a:off x="1143000" y="195469"/>
            <a:ext cx="7010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BEHAVIOUR ASSESSMENT: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Male Form &amp; Female Form</a:t>
            </a:r>
          </a:p>
        </p:txBody>
      </p:sp>
      <p:sp>
        <p:nvSpPr>
          <p:cNvPr id="7172" name="TextBox 1">
            <a:extLst>
              <a:ext uri="{FF2B5EF4-FFF2-40B4-BE49-F238E27FC236}">
                <a16:creationId xmlns:a16="http://schemas.microsoft.com/office/drawing/2014/main" id="{D5BE3876-288F-4C22-A0D2-6F159FA6EF5C}"/>
              </a:ext>
            </a:extLst>
          </p:cNvPr>
          <p:cNvSpPr txBox="1">
            <a:spLocks noChangeArrowheads="1"/>
          </p:cNvSpPr>
          <p:nvPr/>
        </p:nvSpPr>
        <p:spPr bwMode="auto">
          <a:xfrm>
            <a:off x="5410200" y="1481319"/>
            <a:ext cx="3505200" cy="1477328"/>
          </a:xfrm>
          <a:prstGeom prst="rect">
            <a:avLst/>
          </a:prstGeom>
          <a:noFill/>
          <a:ln w="190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ndara"/>
                <a:ea typeface="+mn-ea"/>
                <a:cs typeface="+mn-cs"/>
              </a:rPr>
              <a:t>Interviewer-administered prior to IDI/FGD: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Candara"/>
                <a:ea typeface="+mn-ea"/>
                <a:cs typeface="+mn-cs"/>
              </a:rPr>
              <a:t>Helps to inform different aspects of data collected during the IDls and FGDs</a:t>
            </a:r>
          </a:p>
        </p:txBody>
      </p:sp>
      <p:pic>
        <p:nvPicPr>
          <p:cNvPr id="5" name="Picture 4">
            <a:extLst>
              <a:ext uri="{FF2B5EF4-FFF2-40B4-BE49-F238E27FC236}">
                <a16:creationId xmlns:a16="http://schemas.microsoft.com/office/drawing/2014/main" id="{115FE21A-6DED-4D2F-9D58-ADC05A6E5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153424"/>
            <a:ext cx="4200083" cy="5101115"/>
          </a:xfrm>
          <a:prstGeom prst="rect">
            <a:avLst/>
          </a:prstGeom>
        </p:spPr>
      </p:pic>
      <p:pic>
        <p:nvPicPr>
          <p:cNvPr id="3" name="Picture 2">
            <a:extLst>
              <a:ext uri="{FF2B5EF4-FFF2-40B4-BE49-F238E27FC236}">
                <a16:creationId xmlns:a16="http://schemas.microsoft.com/office/drawing/2014/main" id="{AFF29286-0F84-4FBF-A122-8E0F34578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286000"/>
            <a:ext cx="4148405" cy="4348673"/>
          </a:xfrm>
          <a:prstGeom prst="rect">
            <a:avLst/>
          </a:prstGeom>
        </p:spPr>
      </p:pic>
      <p:sp>
        <p:nvSpPr>
          <p:cNvPr id="6" name="TextBox 5">
            <a:extLst>
              <a:ext uri="{FF2B5EF4-FFF2-40B4-BE49-F238E27FC236}">
                <a16:creationId xmlns:a16="http://schemas.microsoft.com/office/drawing/2014/main" id="{88C971AD-93E6-4554-B4A3-DA54D96130A9}"/>
              </a:ext>
            </a:extLst>
          </p:cNvPr>
          <p:cNvSpPr txBox="1"/>
          <p:nvPr/>
        </p:nvSpPr>
        <p:spPr>
          <a:xfrm>
            <a:off x="5676900" y="3231895"/>
            <a:ext cx="2971800" cy="258532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ndara"/>
                <a:ea typeface="+mn-ea"/>
                <a:cs typeface="+mn-cs"/>
              </a:rPr>
              <a:t>Key Topic Areas: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Family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Alcohol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Sexual behavior &amp; relationship dynamics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Pregnancy/Breastfeeding history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P/BF practices and decision making</a:t>
            </a:r>
          </a:p>
        </p:txBody>
      </p:sp>
    </p:spTree>
    <p:extLst>
      <p:ext uri="{BB962C8B-B14F-4D97-AF65-F5344CB8AC3E}">
        <p14:creationId xmlns:p14="http://schemas.microsoft.com/office/powerpoint/2010/main" val="1352061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33CCA74D-7660-41A5-855C-095B91B79800}"/>
              </a:ext>
            </a:extLst>
          </p:cNvPr>
          <p:cNvSpPr>
            <a:spLocks noGrp="1"/>
          </p:cNvSpPr>
          <p:nvPr>
            <p:ph type="title"/>
          </p:nvPr>
        </p:nvSpPr>
        <p:spPr/>
        <p:txBody>
          <a:bodyPr/>
          <a:lstStyle/>
          <a:p>
            <a:r>
              <a:rPr lang="en-US" altLang="en-US" sz="4000" b="1" dirty="0"/>
              <a:t>Study Objectives: Primary</a:t>
            </a:r>
          </a:p>
        </p:txBody>
      </p:sp>
      <p:sp>
        <p:nvSpPr>
          <p:cNvPr id="3" name="Content Placeholder 2">
            <a:extLst>
              <a:ext uri="{FF2B5EF4-FFF2-40B4-BE49-F238E27FC236}">
                <a16:creationId xmlns:a16="http://schemas.microsoft.com/office/drawing/2014/main" id="{3DBBCD28-F852-483E-B3E4-BBE052220903}"/>
              </a:ext>
            </a:extLst>
          </p:cNvPr>
          <p:cNvSpPr>
            <a:spLocks noGrp="1"/>
          </p:cNvSpPr>
          <p:nvPr>
            <p:ph idx="1"/>
          </p:nvPr>
        </p:nvSpPr>
        <p:spPr>
          <a:xfrm>
            <a:off x="407988" y="1752600"/>
            <a:ext cx="8229600" cy="4784725"/>
          </a:xfrm>
        </p:spPr>
        <p:txBody>
          <a:bodyPr/>
          <a:lstStyle/>
          <a:p>
            <a:pPr lvl="0"/>
            <a:r>
              <a:rPr lang="en-US" sz="2600" dirty="0"/>
              <a:t>To explore attitudes about use of a </a:t>
            </a:r>
            <a:r>
              <a:rPr lang="en-US" sz="2600" b="1" dirty="0"/>
              <a:t>vaginal ring </a:t>
            </a:r>
            <a:r>
              <a:rPr lang="en-US" sz="2600" dirty="0"/>
              <a:t>(VR) during </a:t>
            </a:r>
            <a:r>
              <a:rPr lang="en-US" sz="2600" b="1" dirty="0"/>
              <a:t>pregnancy and breastfeeding</a:t>
            </a:r>
            <a:r>
              <a:rPr lang="en-US" sz="2600" dirty="0"/>
              <a:t>, including participants’ willingness to use or recommend/support use of a VR during pregnancy and breastfeeding</a:t>
            </a:r>
          </a:p>
          <a:p>
            <a:pPr marL="0" lvl="0" indent="0">
              <a:buNone/>
            </a:pPr>
            <a:endParaRPr lang="en-US" sz="2600" dirty="0"/>
          </a:p>
          <a:p>
            <a:pPr lvl="0"/>
            <a:r>
              <a:rPr lang="en-US" sz="2600" dirty="0"/>
              <a:t>To explore attitudes about use of </a:t>
            </a:r>
            <a:r>
              <a:rPr lang="en-US" sz="2600" b="1" dirty="0"/>
              <a:t>oral PrEP </a:t>
            </a:r>
            <a:r>
              <a:rPr lang="en-US" sz="2600" dirty="0"/>
              <a:t>during </a:t>
            </a:r>
            <a:r>
              <a:rPr lang="en-US" sz="2600" b="1" dirty="0"/>
              <a:t>pregnancy and breastfeeding</a:t>
            </a:r>
            <a:r>
              <a:rPr lang="en-US" sz="2600" dirty="0"/>
              <a:t>, including participants’ willingness to use or recommend/support use of oral PrEP during pregnancy and breastfeeding</a:t>
            </a:r>
          </a:p>
          <a:p>
            <a:pPr marL="0" indent="0">
              <a:buFont typeface="Arial" panose="020B0604020202020204" pitchFamily="34" charset="0"/>
              <a:buNone/>
              <a:defRPr/>
            </a:pPr>
            <a:endParaRPr lang="en-US" sz="2400" dirty="0"/>
          </a:p>
        </p:txBody>
      </p:sp>
    </p:spTree>
    <p:extLst>
      <p:ext uri="{BB962C8B-B14F-4D97-AF65-F5344CB8AC3E}">
        <p14:creationId xmlns:p14="http://schemas.microsoft.com/office/powerpoint/2010/main" val="1725943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4">
            <a:extLst>
              <a:ext uri="{FF2B5EF4-FFF2-40B4-BE49-F238E27FC236}">
                <a16:creationId xmlns:a16="http://schemas.microsoft.com/office/drawing/2014/main" id="{9243F94B-29F4-4359-8448-12AEFFF442C5}"/>
              </a:ext>
            </a:extLst>
          </p:cNvPr>
          <p:cNvSpPr txBox="1">
            <a:spLocks noChangeArrowheads="1"/>
          </p:cNvSpPr>
          <p:nvPr/>
        </p:nvSpPr>
        <p:spPr bwMode="auto">
          <a:xfrm>
            <a:off x="1752600" y="381000"/>
            <a:ext cx="601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algn="ctr">
              <a:spcBef>
                <a:spcPct val="0"/>
              </a:spcBef>
              <a:buFontTx/>
              <a:buNone/>
            </a:pPr>
            <a:r>
              <a:rPr lang="en-US" altLang="en-US" sz="2400" b="1" dirty="0">
                <a:solidFill>
                  <a:srgbClr val="000000"/>
                </a:solidFill>
                <a:latin typeface="Arial" panose="020B0604020202020204" pitchFamily="34" charset="0"/>
              </a:rPr>
              <a:t>PARTICIPANT STATUS FORM</a:t>
            </a:r>
          </a:p>
        </p:txBody>
      </p:sp>
      <p:sp>
        <p:nvSpPr>
          <p:cNvPr id="8196" name="TextBox 1">
            <a:extLst>
              <a:ext uri="{FF2B5EF4-FFF2-40B4-BE49-F238E27FC236}">
                <a16:creationId xmlns:a16="http://schemas.microsoft.com/office/drawing/2014/main" id="{8CB49209-A111-4C10-99DB-CF4D5F8FF285}"/>
              </a:ext>
            </a:extLst>
          </p:cNvPr>
          <p:cNvSpPr txBox="1">
            <a:spLocks noChangeArrowheads="1"/>
          </p:cNvSpPr>
          <p:nvPr/>
        </p:nvSpPr>
        <p:spPr bwMode="auto">
          <a:xfrm>
            <a:off x="5105400" y="1066800"/>
            <a:ext cx="3581400" cy="1754327"/>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b="1" u="sng" dirty="0">
                <a:latin typeface="+mn-lt"/>
              </a:rPr>
              <a:t>Captures</a:t>
            </a:r>
            <a:r>
              <a:rPr lang="en-US" altLang="en-US" u="sng" dirty="0">
                <a:latin typeface="+mn-lt"/>
              </a:rPr>
              <a:t>:</a:t>
            </a:r>
          </a:p>
          <a:p>
            <a:pPr marL="285750" indent="-285750">
              <a:buFont typeface="Arial" panose="020B0604020202020204" pitchFamily="34" charset="0"/>
              <a:buChar char="•"/>
              <a:defRPr/>
            </a:pPr>
            <a:r>
              <a:rPr lang="en-US" altLang="en-US" dirty="0">
                <a:latin typeface="+mn-lt"/>
              </a:rPr>
              <a:t>MTN-041 PTID</a:t>
            </a:r>
          </a:p>
          <a:p>
            <a:pPr marL="285750" indent="-285750">
              <a:buFont typeface="Arial" panose="020B0604020202020204" pitchFamily="34" charset="0"/>
              <a:buChar char="•"/>
              <a:defRPr/>
            </a:pPr>
            <a:r>
              <a:rPr lang="en-US" altLang="en-US" dirty="0">
                <a:latin typeface="+mn-lt"/>
              </a:rPr>
              <a:t>Enrollment, interview and termination dates</a:t>
            </a:r>
          </a:p>
          <a:p>
            <a:pPr marL="285750" indent="-285750">
              <a:buFont typeface="Arial" panose="020B0604020202020204" pitchFamily="34" charset="0"/>
              <a:buChar char="•"/>
              <a:defRPr/>
            </a:pPr>
            <a:r>
              <a:rPr lang="en-US" altLang="en-US" dirty="0">
                <a:latin typeface="+mn-lt"/>
              </a:rPr>
              <a:t>Reason for termination</a:t>
            </a:r>
          </a:p>
          <a:p>
            <a:pPr marL="285750" indent="-285750">
              <a:buFont typeface="Arial" panose="020B0604020202020204" pitchFamily="34" charset="0"/>
              <a:buChar char="•"/>
              <a:defRPr/>
            </a:pPr>
            <a:r>
              <a:rPr lang="en-US" altLang="en-US" dirty="0">
                <a:latin typeface="+mn-lt"/>
              </a:rPr>
              <a:t>Reason for non-enrollment</a:t>
            </a:r>
          </a:p>
        </p:txBody>
      </p:sp>
      <p:pic>
        <p:nvPicPr>
          <p:cNvPr id="3" name="Picture 2">
            <a:extLst>
              <a:ext uri="{FF2B5EF4-FFF2-40B4-BE49-F238E27FC236}">
                <a16:creationId xmlns:a16="http://schemas.microsoft.com/office/drawing/2014/main" id="{5FCDADB3-4C3C-4B66-91EA-8F0696009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90600"/>
            <a:ext cx="4417139" cy="57912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Box 4">
            <a:extLst>
              <a:ext uri="{FF2B5EF4-FFF2-40B4-BE49-F238E27FC236}">
                <a16:creationId xmlns:a16="http://schemas.microsoft.com/office/drawing/2014/main" id="{F12AE326-81E6-4304-9995-B40C582D664F}"/>
              </a:ext>
            </a:extLst>
          </p:cNvPr>
          <p:cNvSpPr txBox="1">
            <a:spLocks noChangeArrowheads="1"/>
          </p:cNvSpPr>
          <p:nvPr/>
        </p:nvSpPr>
        <p:spPr bwMode="auto">
          <a:xfrm>
            <a:off x="1828800" y="474662"/>
            <a:ext cx="601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algn="ctr">
              <a:spcBef>
                <a:spcPct val="0"/>
              </a:spcBef>
              <a:buFontTx/>
              <a:buNone/>
            </a:pPr>
            <a:r>
              <a:rPr lang="en-US" altLang="en-US" sz="2400" b="1" dirty="0">
                <a:solidFill>
                  <a:srgbClr val="000000"/>
                </a:solidFill>
                <a:latin typeface="Arial" panose="020B0604020202020204" pitchFamily="34" charset="0"/>
              </a:rPr>
              <a:t>SOCIAL HARMS REPORT</a:t>
            </a:r>
          </a:p>
        </p:txBody>
      </p:sp>
      <p:sp>
        <p:nvSpPr>
          <p:cNvPr id="8196" name="TextBox 1">
            <a:extLst>
              <a:ext uri="{FF2B5EF4-FFF2-40B4-BE49-F238E27FC236}">
                <a16:creationId xmlns:a16="http://schemas.microsoft.com/office/drawing/2014/main" id="{22208D90-0380-4ABA-B8C1-5755F219A3AB}"/>
              </a:ext>
            </a:extLst>
          </p:cNvPr>
          <p:cNvSpPr txBox="1">
            <a:spLocks noChangeArrowheads="1"/>
          </p:cNvSpPr>
          <p:nvPr/>
        </p:nvSpPr>
        <p:spPr bwMode="auto">
          <a:xfrm>
            <a:off x="5638800" y="1524000"/>
            <a:ext cx="3276600" cy="1754188"/>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b="1" u="sng" dirty="0">
                <a:latin typeface="+mn-lt"/>
              </a:rPr>
              <a:t>Captures:</a:t>
            </a:r>
          </a:p>
          <a:p>
            <a:pPr marL="285750" indent="-285750">
              <a:buFont typeface="Arial" panose="020B0604020202020204" pitchFamily="34" charset="0"/>
              <a:buChar char="•"/>
              <a:defRPr/>
            </a:pPr>
            <a:r>
              <a:rPr lang="en-US" altLang="en-US" dirty="0">
                <a:latin typeface="+mn-lt"/>
              </a:rPr>
              <a:t>Details of any social harms event (date and type)</a:t>
            </a:r>
          </a:p>
          <a:p>
            <a:pPr marL="285750" indent="-285750">
              <a:buFont typeface="Arial" panose="020B0604020202020204" pitchFamily="34" charset="0"/>
              <a:buChar char="•"/>
              <a:defRPr/>
            </a:pPr>
            <a:r>
              <a:rPr lang="en-US" altLang="en-US" dirty="0">
                <a:latin typeface="+mn-lt"/>
              </a:rPr>
              <a:t>Impact of social harm</a:t>
            </a:r>
          </a:p>
          <a:p>
            <a:pPr marL="285750" indent="-285750">
              <a:buFont typeface="Arial" panose="020B0604020202020204" pitchFamily="34" charset="0"/>
              <a:buChar char="•"/>
              <a:defRPr/>
            </a:pPr>
            <a:r>
              <a:rPr lang="en-US" altLang="en-US" dirty="0">
                <a:latin typeface="+mn-lt"/>
              </a:rPr>
              <a:t>Actions taken/needed</a:t>
            </a:r>
          </a:p>
          <a:p>
            <a:pPr marL="285750" indent="-285750">
              <a:buFont typeface="Arial" panose="020B0604020202020204" pitchFamily="34" charset="0"/>
              <a:buChar char="•"/>
              <a:defRPr/>
            </a:pPr>
            <a:r>
              <a:rPr lang="en-US" altLang="en-US" dirty="0">
                <a:latin typeface="+mn-lt"/>
              </a:rPr>
              <a:t>Referrals made</a:t>
            </a:r>
          </a:p>
        </p:txBody>
      </p:sp>
      <p:pic>
        <p:nvPicPr>
          <p:cNvPr id="3" name="Picture 2">
            <a:extLst>
              <a:ext uri="{FF2B5EF4-FFF2-40B4-BE49-F238E27FC236}">
                <a16:creationId xmlns:a16="http://schemas.microsoft.com/office/drawing/2014/main" id="{2505DADF-9B99-456B-9116-8B1CA8AD0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36625"/>
            <a:ext cx="4419600" cy="578119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Box 4">
            <a:extLst>
              <a:ext uri="{FF2B5EF4-FFF2-40B4-BE49-F238E27FC236}">
                <a16:creationId xmlns:a16="http://schemas.microsoft.com/office/drawing/2014/main" id="{C2BDB278-B6F6-43FA-A057-6761FFF94E30}"/>
              </a:ext>
            </a:extLst>
          </p:cNvPr>
          <p:cNvSpPr txBox="1">
            <a:spLocks noChangeArrowheads="1"/>
          </p:cNvSpPr>
          <p:nvPr/>
        </p:nvSpPr>
        <p:spPr bwMode="auto">
          <a:xfrm>
            <a:off x="1981200" y="457200"/>
            <a:ext cx="601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algn="ctr">
              <a:spcBef>
                <a:spcPct val="0"/>
              </a:spcBef>
              <a:buFontTx/>
              <a:buNone/>
            </a:pPr>
            <a:r>
              <a:rPr lang="en-US" altLang="en-US" sz="2400" b="1">
                <a:solidFill>
                  <a:srgbClr val="000000"/>
                </a:solidFill>
                <a:latin typeface="Arial" panose="020B0604020202020204" pitchFamily="34" charset="0"/>
              </a:rPr>
              <a:t>PROTOCOL DEVIATION</a:t>
            </a:r>
          </a:p>
        </p:txBody>
      </p:sp>
      <p:sp>
        <p:nvSpPr>
          <p:cNvPr id="8196" name="TextBox 1">
            <a:extLst>
              <a:ext uri="{FF2B5EF4-FFF2-40B4-BE49-F238E27FC236}">
                <a16:creationId xmlns:a16="http://schemas.microsoft.com/office/drawing/2014/main" id="{3BCDAE0C-C4EA-44DD-B59E-E5FA74108D8D}"/>
              </a:ext>
            </a:extLst>
          </p:cNvPr>
          <p:cNvSpPr txBox="1">
            <a:spLocks noChangeArrowheads="1"/>
          </p:cNvSpPr>
          <p:nvPr/>
        </p:nvSpPr>
        <p:spPr bwMode="auto">
          <a:xfrm>
            <a:off x="5667375" y="1447800"/>
            <a:ext cx="3276600" cy="2032000"/>
          </a:xfrm>
          <a:prstGeom prst="rect">
            <a:avLst/>
          </a:prstGeom>
          <a:noFill/>
          <a:ln w="1905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en-US" altLang="en-US" b="1" u="sng" dirty="0">
                <a:latin typeface="+mn-lt"/>
              </a:rPr>
              <a:t>Captures:</a:t>
            </a:r>
          </a:p>
          <a:p>
            <a:pPr marL="285750" indent="-285750">
              <a:buFont typeface="Arial" panose="020B0604020202020204" pitchFamily="34" charset="0"/>
              <a:buChar char="•"/>
              <a:defRPr/>
            </a:pPr>
            <a:r>
              <a:rPr lang="en-US" altLang="en-US" dirty="0">
                <a:latin typeface="+mn-lt"/>
              </a:rPr>
              <a:t>Details of any protocol deviation event (date, type and reporting)</a:t>
            </a:r>
          </a:p>
          <a:p>
            <a:pPr marL="285750" indent="-285750">
              <a:buFont typeface="Arial" panose="020B0604020202020204" pitchFamily="34" charset="0"/>
              <a:buChar char="•"/>
              <a:defRPr/>
            </a:pPr>
            <a:r>
              <a:rPr lang="en-US" altLang="en-US" dirty="0">
                <a:latin typeface="+mn-lt"/>
              </a:rPr>
              <a:t>Actions taken/needed</a:t>
            </a:r>
          </a:p>
          <a:p>
            <a:pPr marL="285750" indent="-285750">
              <a:buFont typeface="Arial" panose="020B0604020202020204" pitchFamily="34" charset="0"/>
              <a:buChar char="•"/>
              <a:defRPr/>
            </a:pPr>
            <a:r>
              <a:rPr lang="en-US" altLang="en-US" dirty="0">
                <a:latin typeface="+mn-lt"/>
              </a:rPr>
              <a:t>Plans/actions to prevent future occurrences </a:t>
            </a:r>
          </a:p>
        </p:txBody>
      </p:sp>
      <p:pic>
        <p:nvPicPr>
          <p:cNvPr id="3" name="Picture 2">
            <a:extLst>
              <a:ext uri="{FF2B5EF4-FFF2-40B4-BE49-F238E27FC236}">
                <a16:creationId xmlns:a16="http://schemas.microsoft.com/office/drawing/2014/main" id="{36FE009F-4B66-45E0-AC08-BC9E81555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39041"/>
            <a:ext cx="4808746" cy="537253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0DF82-4F5B-4025-BF58-4B414A9F71B6}"/>
              </a:ext>
            </a:extLst>
          </p:cNvPr>
          <p:cNvSpPr>
            <a:spLocks noGrp="1"/>
          </p:cNvSpPr>
          <p:nvPr>
            <p:ph idx="1"/>
          </p:nvPr>
        </p:nvSpPr>
        <p:spPr>
          <a:xfrm>
            <a:off x="457200" y="1752600"/>
            <a:ext cx="4953000" cy="4632832"/>
          </a:xfrm>
        </p:spPr>
        <p:txBody>
          <a:bodyPr/>
          <a:lstStyle/>
          <a:p>
            <a:r>
              <a:rPr lang="en-US" dirty="0"/>
              <a:t>FGD Guides:</a:t>
            </a:r>
          </a:p>
          <a:p>
            <a:pPr lvl="1"/>
            <a:r>
              <a:rPr lang="en-US" dirty="0"/>
              <a:t>P &amp; BF Women</a:t>
            </a:r>
          </a:p>
          <a:p>
            <a:pPr lvl="1"/>
            <a:r>
              <a:rPr lang="en-US" dirty="0"/>
              <a:t>Male Partner</a:t>
            </a:r>
          </a:p>
          <a:p>
            <a:pPr lvl="1"/>
            <a:r>
              <a:rPr lang="en-US" dirty="0"/>
              <a:t>Grandmother</a:t>
            </a:r>
          </a:p>
          <a:p>
            <a:r>
              <a:rPr lang="en-US" dirty="0"/>
              <a:t>Key Informant IDI Guide</a:t>
            </a:r>
          </a:p>
          <a:p>
            <a:pPr marL="0" indent="0">
              <a:buNone/>
            </a:pPr>
            <a:endParaRPr lang="en-US" dirty="0"/>
          </a:p>
          <a:p>
            <a:endParaRPr lang="en-US" dirty="0"/>
          </a:p>
        </p:txBody>
      </p:sp>
      <p:sp>
        <p:nvSpPr>
          <p:cNvPr id="4" name="Title 1">
            <a:extLst>
              <a:ext uri="{FF2B5EF4-FFF2-40B4-BE49-F238E27FC236}">
                <a16:creationId xmlns:a16="http://schemas.microsoft.com/office/drawing/2014/main" id="{BE8A4EFA-0F2B-4158-8306-5BE0DA40D7A9}"/>
              </a:ext>
            </a:extLst>
          </p:cNvPr>
          <p:cNvSpPr>
            <a:spLocks noGrp="1"/>
          </p:cNvSpPr>
          <p:nvPr>
            <p:ph type="title"/>
          </p:nvPr>
        </p:nvSpPr>
        <p:spPr/>
        <p:txBody>
          <a:bodyPr/>
          <a:lstStyle/>
          <a:p>
            <a:r>
              <a:rPr lang="en-US" altLang="en-US" b="1" dirty="0"/>
              <a:t>Data Collection Tools II: Guides</a:t>
            </a:r>
          </a:p>
        </p:txBody>
      </p:sp>
      <p:pic>
        <p:nvPicPr>
          <p:cNvPr id="5" name="Picture 4">
            <a:extLst>
              <a:ext uri="{FF2B5EF4-FFF2-40B4-BE49-F238E27FC236}">
                <a16:creationId xmlns:a16="http://schemas.microsoft.com/office/drawing/2014/main" id="{6DBFBE1B-211F-4C2D-82FA-F3DEC07F7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372" y="3730624"/>
            <a:ext cx="3433962" cy="2654808"/>
          </a:xfrm>
          <a:prstGeom prst="rect">
            <a:avLst/>
          </a:prstGeom>
        </p:spPr>
      </p:pic>
    </p:spTree>
    <p:extLst>
      <p:ext uri="{BB962C8B-B14F-4D97-AF65-F5344CB8AC3E}">
        <p14:creationId xmlns:p14="http://schemas.microsoft.com/office/powerpoint/2010/main" val="2299960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4">
            <a:extLst>
              <a:ext uri="{FF2B5EF4-FFF2-40B4-BE49-F238E27FC236}">
                <a16:creationId xmlns:a16="http://schemas.microsoft.com/office/drawing/2014/main" id="{E6328DF8-1A03-41FA-8D02-A04C86B483CA}"/>
              </a:ext>
            </a:extLst>
          </p:cNvPr>
          <p:cNvSpPr txBox="1">
            <a:spLocks noChangeArrowheads="1"/>
          </p:cNvSpPr>
          <p:nvPr/>
        </p:nvSpPr>
        <p:spPr bwMode="auto">
          <a:xfrm>
            <a:off x="541685" y="7203"/>
            <a:ext cx="783203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FGD GUIDES:</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 and BF women; Male Partner; Grandmothers</a:t>
            </a:r>
          </a:p>
        </p:txBody>
      </p:sp>
      <p:sp>
        <p:nvSpPr>
          <p:cNvPr id="2" name="TextBox 1">
            <a:extLst>
              <a:ext uri="{FF2B5EF4-FFF2-40B4-BE49-F238E27FC236}">
                <a16:creationId xmlns:a16="http://schemas.microsoft.com/office/drawing/2014/main" id="{45F83C40-3BC9-4529-A92A-AE2ABCB69C8D}"/>
              </a:ext>
            </a:extLst>
          </p:cNvPr>
          <p:cNvSpPr txBox="1"/>
          <p:nvPr/>
        </p:nvSpPr>
        <p:spPr>
          <a:xfrm>
            <a:off x="5181600" y="1295402"/>
            <a:ext cx="3657600" cy="2585323"/>
          </a:xfrm>
          <a:prstGeom prst="rect">
            <a:avLst/>
          </a:prstGeom>
          <a:noFill/>
          <a:ln w="1905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ndara"/>
                <a:ea typeface="+mn-ea"/>
                <a:cs typeface="+mn-cs"/>
              </a:rPr>
              <a:t>Topic Areas: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Health, HIV worry, and decision making while P/BF</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Sexual activity and vaginal practices while P/BF</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Oral </a:t>
            </a:r>
            <a:r>
              <a:rPr kumimoji="0" lang="en-US" sz="1800" b="0" i="0" u="none" strike="noStrike" kern="1200" cap="none" spc="0" normalizeH="0" baseline="0" noProof="0" dirty="0" err="1">
                <a:ln>
                  <a:noFill/>
                </a:ln>
                <a:solidFill>
                  <a:prstClr val="black"/>
                </a:solidFill>
                <a:effectLst/>
                <a:uLnTx/>
                <a:uFillTx/>
                <a:latin typeface="Candara"/>
                <a:ea typeface="+mn-ea"/>
                <a:cs typeface="+mn-cs"/>
              </a:rPr>
              <a:t>PrEP</a:t>
            </a:r>
            <a:r>
              <a:rPr kumimoji="0" lang="en-US" sz="1800" b="0" i="0" u="none" strike="noStrike" kern="1200" cap="none" spc="0" normalizeH="0" baseline="0" noProof="0" dirty="0">
                <a:ln>
                  <a:noFill/>
                </a:ln>
                <a:solidFill>
                  <a:prstClr val="black"/>
                </a:solidFill>
                <a:effectLst/>
                <a:uLnTx/>
                <a:uFillTx/>
                <a:latin typeface="Candara"/>
                <a:ea typeface="+mn-ea"/>
                <a:cs typeface="+mn-cs"/>
              </a:rPr>
              <a:t> and VR acceptability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Suggestions to encourage product use in P/BF populations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Wrap-up</a:t>
            </a:r>
          </a:p>
        </p:txBody>
      </p:sp>
      <p:pic>
        <p:nvPicPr>
          <p:cNvPr id="4" name="Picture 3">
            <a:extLst>
              <a:ext uri="{FF2B5EF4-FFF2-40B4-BE49-F238E27FC236}">
                <a16:creationId xmlns:a16="http://schemas.microsoft.com/office/drawing/2014/main" id="{069F82A8-C2FE-4A97-86AA-A1E03E45E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1" y="838200"/>
            <a:ext cx="4348531" cy="4191000"/>
          </a:xfrm>
          <a:prstGeom prst="rect">
            <a:avLst/>
          </a:prstGeom>
        </p:spPr>
      </p:pic>
      <p:pic>
        <p:nvPicPr>
          <p:cNvPr id="6" name="Picture 5">
            <a:extLst>
              <a:ext uri="{FF2B5EF4-FFF2-40B4-BE49-F238E27FC236}">
                <a16:creationId xmlns:a16="http://schemas.microsoft.com/office/drawing/2014/main" id="{0CDD5453-F63F-498D-9A50-B400DEFDD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054" y="1981200"/>
            <a:ext cx="3704119" cy="4402180"/>
          </a:xfrm>
          <a:prstGeom prst="rect">
            <a:avLst/>
          </a:prstGeom>
        </p:spPr>
      </p:pic>
    </p:spTree>
    <p:extLst>
      <p:ext uri="{BB962C8B-B14F-4D97-AF65-F5344CB8AC3E}">
        <p14:creationId xmlns:p14="http://schemas.microsoft.com/office/powerpoint/2010/main" val="1738743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4">
            <a:extLst>
              <a:ext uri="{FF2B5EF4-FFF2-40B4-BE49-F238E27FC236}">
                <a16:creationId xmlns:a16="http://schemas.microsoft.com/office/drawing/2014/main" id="{E6328DF8-1A03-41FA-8D02-A04C86B483CA}"/>
              </a:ext>
            </a:extLst>
          </p:cNvPr>
          <p:cNvSpPr txBox="1">
            <a:spLocks noChangeArrowheads="1"/>
          </p:cNvSpPr>
          <p:nvPr/>
        </p:nvSpPr>
        <p:spPr bwMode="auto">
          <a:xfrm>
            <a:off x="1447800" y="457202"/>
            <a:ext cx="6019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KEY INFORMANT IDI GUIDE</a:t>
            </a:r>
          </a:p>
        </p:txBody>
      </p:sp>
      <p:sp>
        <p:nvSpPr>
          <p:cNvPr id="2" name="TextBox 1">
            <a:extLst>
              <a:ext uri="{FF2B5EF4-FFF2-40B4-BE49-F238E27FC236}">
                <a16:creationId xmlns:a16="http://schemas.microsoft.com/office/drawing/2014/main" id="{45F83C40-3BC9-4529-A92A-AE2ABCB69C8D}"/>
              </a:ext>
            </a:extLst>
          </p:cNvPr>
          <p:cNvSpPr txBox="1"/>
          <p:nvPr/>
        </p:nvSpPr>
        <p:spPr>
          <a:xfrm>
            <a:off x="5181600" y="1295402"/>
            <a:ext cx="3657600" cy="3416320"/>
          </a:xfrm>
          <a:prstGeom prst="rect">
            <a:avLst/>
          </a:prstGeom>
          <a:noFill/>
          <a:ln w="19050">
            <a:solidFill>
              <a:srgbClr val="FF0000"/>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ndara"/>
                <a:ea typeface="+mn-ea"/>
                <a:cs typeface="+mn-cs"/>
              </a:rPr>
              <a:t>Topic Areas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Role in the community and with P/BF women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Sexual activity community practices while P/BF</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Perception of P/BF women’s risk of HIV</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Ring and PrEP discussion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Recommendations to explain and encourage product use in P/BF populations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ndara"/>
                <a:ea typeface="+mn-ea"/>
                <a:cs typeface="+mn-cs"/>
              </a:rPr>
              <a:t>Wrap-up</a:t>
            </a:r>
          </a:p>
        </p:txBody>
      </p:sp>
      <p:pic>
        <p:nvPicPr>
          <p:cNvPr id="3" name="Picture 2">
            <a:extLst>
              <a:ext uri="{FF2B5EF4-FFF2-40B4-BE49-F238E27FC236}">
                <a16:creationId xmlns:a16="http://schemas.microsoft.com/office/drawing/2014/main" id="{BCBD8AF9-61B8-41B9-90FF-B1B462953887}"/>
              </a:ext>
            </a:extLst>
          </p:cNvPr>
          <p:cNvPicPr>
            <a:picLocks noChangeAspect="1"/>
          </p:cNvPicPr>
          <p:nvPr/>
        </p:nvPicPr>
        <p:blipFill>
          <a:blip r:embed="rId3"/>
          <a:stretch>
            <a:fillRect/>
          </a:stretch>
        </p:blipFill>
        <p:spPr>
          <a:xfrm>
            <a:off x="110573" y="919165"/>
            <a:ext cx="4415046" cy="4487722"/>
          </a:xfrm>
          <a:prstGeom prst="rect">
            <a:avLst/>
          </a:prstGeom>
        </p:spPr>
      </p:pic>
      <p:pic>
        <p:nvPicPr>
          <p:cNvPr id="5" name="Picture 4">
            <a:extLst>
              <a:ext uri="{FF2B5EF4-FFF2-40B4-BE49-F238E27FC236}">
                <a16:creationId xmlns:a16="http://schemas.microsoft.com/office/drawing/2014/main" id="{BC2B0DD3-EAF0-4D85-86A1-29CB8E92733D}"/>
              </a:ext>
            </a:extLst>
          </p:cNvPr>
          <p:cNvPicPr>
            <a:picLocks noChangeAspect="1"/>
          </p:cNvPicPr>
          <p:nvPr/>
        </p:nvPicPr>
        <p:blipFill>
          <a:blip r:embed="rId4"/>
          <a:stretch>
            <a:fillRect/>
          </a:stretch>
        </p:blipFill>
        <p:spPr>
          <a:xfrm>
            <a:off x="713547" y="2717109"/>
            <a:ext cx="4324350" cy="3676650"/>
          </a:xfrm>
          <a:prstGeom prst="rect">
            <a:avLst/>
          </a:prstGeom>
        </p:spPr>
      </p:pic>
    </p:spTree>
    <p:extLst>
      <p:ext uri="{BB962C8B-B14F-4D97-AF65-F5344CB8AC3E}">
        <p14:creationId xmlns:p14="http://schemas.microsoft.com/office/powerpoint/2010/main" val="29582898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3DC5F-B0F8-4650-AFA8-675E813230E0}"/>
              </a:ext>
            </a:extLst>
          </p:cNvPr>
          <p:cNvSpPr>
            <a:spLocks noGrp="1"/>
          </p:cNvSpPr>
          <p:nvPr>
            <p:ph type="title"/>
          </p:nvPr>
        </p:nvSpPr>
        <p:spPr/>
        <p:txBody>
          <a:bodyPr/>
          <a:lstStyle/>
          <a:p>
            <a:r>
              <a:rPr lang="en-US" b="1" dirty="0"/>
              <a:t>Educational Video/Storyboard</a:t>
            </a:r>
          </a:p>
        </p:txBody>
      </p:sp>
      <p:sp>
        <p:nvSpPr>
          <p:cNvPr id="3" name="Content Placeholder 2">
            <a:extLst>
              <a:ext uri="{FF2B5EF4-FFF2-40B4-BE49-F238E27FC236}">
                <a16:creationId xmlns:a16="http://schemas.microsoft.com/office/drawing/2014/main" id="{4D513621-E247-4146-BBE4-9D172A37E976}"/>
              </a:ext>
            </a:extLst>
          </p:cNvPr>
          <p:cNvSpPr>
            <a:spLocks noGrp="1"/>
          </p:cNvSpPr>
          <p:nvPr>
            <p:ph idx="1"/>
          </p:nvPr>
        </p:nvSpPr>
        <p:spPr>
          <a:xfrm>
            <a:off x="457200" y="2133600"/>
            <a:ext cx="8229600" cy="4251832"/>
          </a:xfrm>
        </p:spPr>
        <p:txBody>
          <a:bodyPr/>
          <a:lstStyle/>
          <a:p>
            <a:r>
              <a:rPr lang="en-US" sz="2600" dirty="0"/>
              <a:t>Designed to be shown during FGD</a:t>
            </a:r>
          </a:p>
          <a:p>
            <a:r>
              <a:rPr lang="en-US" sz="2600" dirty="0"/>
              <a:t>Ideally sites will have all necessary IRB approvals for the video at the time of activation</a:t>
            </a:r>
          </a:p>
          <a:p>
            <a:pPr lvl="1"/>
            <a:r>
              <a:rPr lang="en-US" sz="2600" dirty="0"/>
              <a:t>If approval is delayed, staff should instead present the storyboard to participants (showing each picture and reading the text provided)</a:t>
            </a:r>
          </a:p>
        </p:txBody>
      </p:sp>
    </p:spTree>
    <p:extLst>
      <p:ext uri="{BB962C8B-B14F-4D97-AF65-F5344CB8AC3E}">
        <p14:creationId xmlns:p14="http://schemas.microsoft.com/office/powerpoint/2010/main" val="2473892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F07F23C-826D-400A-8607-23D760378A78}"/>
              </a:ext>
            </a:extLst>
          </p:cNvPr>
          <p:cNvSpPr>
            <a:spLocks noGrp="1" noChangeArrowheads="1"/>
          </p:cNvSpPr>
          <p:nvPr>
            <p:ph type="ctrTitle"/>
          </p:nvPr>
        </p:nvSpPr>
        <p:spPr/>
        <p:txBody>
          <a:bodyPr/>
          <a:lstStyle/>
          <a:p>
            <a:br>
              <a:rPr lang="en-US" altLang="en-US" b="1"/>
            </a:br>
            <a:r>
              <a:rPr lang="en-US" altLang="en-US" b="1"/>
              <a:t>Data Management</a:t>
            </a:r>
          </a:p>
        </p:txBody>
      </p:sp>
      <p:sp>
        <p:nvSpPr>
          <p:cNvPr id="6" name="Subtitle 1">
            <a:extLst>
              <a:ext uri="{FF2B5EF4-FFF2-40B4-BE49-F238E27FC236}">
                <a16:creationId xmlns:a16="http://schemas.microsoft.com/office/drawing/2014/main" id="{AA65833D-3328-4152-927F-A334E920167C}"/>
              </a:ext>
            </a:extLst>
          </p:cNvPr>
          <p:cNvSpPr>
            <a:spLocks noGrp="1"/>
          </p:cNvSpPr>
          <p:nvPr>
            <p:ph type="subTitle" idx="1"/>
          </p:nvPr>
        </p:nvSpPr>
        <p:spPr>
          <a:xfrm>
            <a:off x="1371600" y="4114800"/>
            <a:ext cx="6705600" cy="2268538"/>
          </a:xfrm>
        </p:spPr>
        <p:txBody>
          <a:bodyPr/>
          <a:lstStyle/>
          <a:p>
            <a:pPr eaLnBrk="1" hangingPunct="1">
              <a:lnSpc>
                <a:spcPct val="150000"/>
              </a:lnSpc>
            </a:pPr>
            <a:r>
              <a:rPr lang="en-US" altLang="en-US" sz="2800" dirty="0"/>
              <a:t>Ariana Katz</a:t>
            </a:r>
          </a:p>
          <a:p>
            <a:pPr eaLnBrk="1" hangingPunct="1"/>
            <a:r>
              <a:rPr lang="en-US" altLang="en-US" sz="2800" dirty="0"/>
              <a:t>Women’s Global Health Imperative (WGHI)</a:t>
            </a:r>
          </a:p>
          <a:p>
            <a:pPr eaLnBrk="1" hangingPunct="1"/>
            <a:r>
              <a:rPr lang="en-US" altLang="en-US" sz="2800" dirty="0"/>
              <a:t>RTI International</a:t>
            </a:r>
          </a:p>
        </p:txBody>
      </p:sp>
    </p:spTree>
    <p:extLst>
      <p:ext uri="{BB962C8B-B14F-4D97-AF65-F5344CB8AC3E}">
        <p14:creationId xmlns:p14="http://schemas.microsoft.com/office/powerpoint/2010/main" val="879051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06153-6881-4BEF-BF63-A93652CA83D7}"/>
              </a:ext>
            </a:extLst>
          </p:cNvPr>
          <p:cNvSpPr>
            <a:spLocks noGrp="1"/>
          </p:cNvSpPr>
          <p:nvPr>
            <p:ph type="title"/>
          </p:nvPr>
        </p:nvSpPr>
        <p:spPr>
          <a:xfrm>
            <a:off x="1485900" y="685800"/>
            <a:ext cx="6172200" cy="457200"/>
          </a:xfrm>
        </p:spPr>
        <p:txBody>
          <a:bodyPr/>
          <a:lstStyle/>
          <a:p>
            <a:r>
              <a:rPr lang="en-US" b="1" dirty="0"/>
              <a:t>Data Management Flow </a:t>
            </a:r>
          </a:p>
        </p:txBody>
      </p:sp>
      <p:pic>
        <p:nvPicPr>
          <p:cNvPr id="5" name="Content Placeholder 4">
            <a:extLst>
              <a:ext uri="{FF2B5EF4-FFF2-40B4-BE49-F238E27FC236}">
                <a16:creationId xmlns:a16="http://schemas.microsoft.com/office/drawing/2014/main" id="{45AD2C37-577D-4B0A-A000-228C33CB860F}"/>
              </a:ext>
            </a:extLst>
          </p:cNvPr>
          <p:cNvPicPr>
            <a:picLocks noGrp="1" noChangeAspect="1"/>
          </p:cNvPicPr>
          <p:nvPr>
            <p:ph idx="1"/>
          </p:nvPr>
        </p:nvPicPr>
        <p:blipFill>
          <a:blip r:embed="rId3"/>
          <a:stretch>
            <a:fillRect/>
          </a:stretch>
        </p:blipFill>
        <p:spPr>
          <a:xfrm>
            <a:off x="1371600" y="2209800"/>
            <a:ext cx="5686851" cy="4375095"/>
          </a:xfrm>
          <a:prstGeom prst="rect">
            <a:avLst/>
          </a:prstGeom>
        </p:spPr>
      </p:pic>
      <p:sp>
        <p:nvSpPr>
          <p:cNvPr id="6" name="TextBox 5">
            <a:extLst>
              <a:ext uri="{FF2B5EF4-FFF2-40B4-BE49-F238E27FC236}">
                <a16:creationId xmlns:a16="http://schemas.microsoft.com/office/drawing/2014/main" id="{1D49C095-DC87-414D-B7AD-6788678C71DC}"/>
              </a:ext>
            </a:extLst>
          </p:cNvPr>
          <p:cNvSpPr txBox="1"/>
          <p:nvPr/>
        </p:nvSpPr>
        <p:spPr>
          <a:xfrm>
            <a:off x="3771900" y="1625655"/>
            <a:ext cx="1600200" cy="369332"/>
          </a:xfrm>
          <a:prstGeom prst="rect">
            <a:avLst/>
          </a:prstGeom>
          <a:solidFill>
            <a:schemeClr val="bg1"/>
          </a:solidFill>
        </p:spPr>
        <p:txBody>
          <a:bodyPr wrap="square" rtlCol="0">
            <a:spAutoFit/>
          </a:bodyPr>
          <a:lstStyle/>
          <a:p>
            <a:pPr eaLnBrk="0" fontAlgn="base" hangingPunct="0">
              <a:spcBef>
                <a:spcPct val="0"/>
              </a:spcBef>
              <a:spcAft>
                <a:spcPct val="0"/>
              </a:spcAft>
            </a:pPr>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808519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2B7101-22F6-41F3-BEB6-2692B213F7F5}"/>
              </a:ext>
            </a:extLst>
          </p:cNvPr>
          <p:cNvPicPr>
            <a:picLocks noGrp="1" noChangeAspect="1"/>
          </p:cNvPicPr>
          <p:nvPr>
            <p:ph idx="4294967295"/>
          </p:nvPr>
        </p:nvPicPr>
        <p:blipFill>
          <a:blip r:embed="rId2"/>
          <a:stretch>
            <a:fillRect/>
          </a:stretch>
        </p:blipFill>
        <p:spPr>
          <a:xfrm>
            <a:off x="3486151" y="1200150"/>
            <a:ext cx="3064669" cy="4358732"/>
          </a:xfrm>
          <a:prstGeom prst="rect">
            <a:avLst/>
          </a:prstGeom>
        </p:spPr>
      </p:pic>
    </p:spTree>
    <p:extLst>
      <p:ext uri="{BB962C8B-B14F-4D97-AF65-F5344CB8AC3E}">
        <p14:creationId xmlns:p14="http://schemas.microsoft.com/office/powerpoint/2010/main" val="316867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A8CA2A9-F082-4ACB-B8E0-DA84489F38E3}"/>
              </a:ext>
            </a:extLst>
          </p:cNvPr>
          <p:cNvSpPr>
            <a:spLocks noGrp="1"/>
          </p:cNvSpPr>
          <p:nvPr>
            <p:ph type="title"/>
          </p:nvPr>
        </p:nvSpPr>
        <p:spPr/>
        <p:txBody>
          <a:bodyPr/>
          <a:lstStyle/>
          <a:p>
            <a:r>
              <a:rPr lang="en-US" altLang="en-US" sz="4000" b="1" dirty="0"/>
              <a:t>Study Objectives: Secondary</a:t>
            </a:r>
          </a:p>
        </p:txBody>
      </p:sp>
      <p:sp>
        <p:nvSpPr>
          <p:cNvPr id="3" name="Content Placeholder 2">
            <a:extLst>
              <a:ext uri="{FF2B5EF4-FFF2-40B4-BE49-F238E27FC236}">
                <a16:creationId xmlns:a16="http://schemas.microsoft.com/office/drawing/2014/main" id="{1D922C6E-161F-4B00-9EA9-19465808CBED}"/>
              </a:ext>
            </a:extLst>
          </p:cNvPr>
          <p:cNvSpPr>
            <a:spLocks noGrp="1"/>
          </p:cNvSpPr>
          <p:nvPr>
            <p:ph idx="1"/>
          </p:nvPr>
        </p:nvSpPr>
        <p:spPr>
          <a:xfrm>
            <a:off x="457200" y="1828800"/>
            <a:ext cx="8229600" cy="4724400"/>
          </a:xfrm>
        </p:spPr>
        <p:txBody>
          <a:bodyPr>
            <a:normAutofit fontScale="92500" lnSpcReduction="10000"/>
          </a:bodyPr>
          <a:lstStyle/>
          <a:p>
            <a:pPr lvl="0"/>
            <a:r>
              <a:rPr lang="en-US" sz="2400" dirty="0"/>
              <a:t>To explore potential </a:t>
            </a:r>
            <a:r>
              <a:rPr lang="en-US" sz="2400" b="1" dirty="0"/>
              <a:t>preference</a:t>
            </a:r>
            <a:r>
              <a:rPr lang="en-US" sz="2400" dirty="0"/>
              <a:t> for a VR or oral PrEP during pregnancy and breastfeeding</a:t>
            </a:r>
          </a:p>
          <a:p>
            <a:pPr marL="0" lvl="0" indent="0">
              <a:buNone/>
            </a:pPr>
            <a:endParaRPr lang="en-US" sz="2400" dirty="0"/>
          </a:p>
          <a:p>
            <a:pPr lvl="0"/>
            <a:r>
              <a:rPr lang="en-US" sz="2400" dirty="0"/>
              <a:t>To explore participants’ </a:t>
            </a:r>
            <a:r>
              <a:rPr lang="en-US" sz="2400" b="1" dirty="0"/>
              <a:t>attitudes </a:t>
            </a:r>
            <a:r>
              <a:rPr lang="en-US" sz="2400" dirty="0"/>
              <a:t>about and </a:t>
            </a:r>
            <a:r>
              <a:rPr lang="en-US" sz="2400" b="1" dirty="0"/>
              <a:t>perceptions</a:t>
            </a:r>
            <a:r>
              <a:rPr lang="en-US" sz="2400" dirty="0"/>
              <a:t> of sexual activity during pregnancy and breastfeeding, including how a VR or oral PrEP might affect sexual activity</a:t>
            </a:r>
          </a:p>
          <a:p>
            <a:pPr lvl="0"/>
            <a:endParaRPr lang="en-US" sz="2400" dirty="0"/>
          </a:p>
          <a:p>
            <a:pPr lvl="0"/>
            <a:r>
              <a:rPr lang="en-US" sz="2400" dirty="0"/>
              <a:t>To explore participants’ </a:t>
            </a:r>
            <a:r>
              <a:rPr lang="en-US" sz="2400" b="1" dirty="0"/>
              <a:t>perceptions</a:t>
            </a:r>
            <a:r>
              <a:rPr lang="en-US" sz="2400" dirty="0"/>
              <a:t> of </a:t>
            </a:r>
            <a:r>
              <a:rPr lang="en-US" sz="2400" b="1" dirty="0"/>
              <a:t>HIV risk </a:t>
            </a:r>
            <a:r>
              <a:rPr lang="en-US" sz="2400" dirty="0"/>
              <a:t>during pregnancy and breastfeeding</a:t>
            </a:r>
          </a:p>
          <a:p>
            <a:pPr marL="0" lvl="0" indent="0">
              <a:buNone/>
            </a:pPr>
            <a:endParaRPr lang="en-US" sz="2400" dirty="0"/>
          </a:p>
          <a:p>
            <a:pPr lvl="0"/>
            <a:r>
              <a:rPr lang="en-US" sz="2400" dirty="0"/>
              <a:t>To explore </a:t>
            </a:r>
            <a:r>
              <a:rPr lang="en-US" sz="2400" b="1" dirty="0"/>
              <a:t>community beliefs </a:t>
            </a:r>
            <a:r>
              <a:rPr lang="en-US" sz="2400" dirty="0"/>
              <a:t>and </a:t>
            </a:r>
            <a:r>
              <a:rPr lang="en-US" sz="2400" b="1" dirty="0"/>
              <a:t>practices</a:t>
            </a:r>
            <a:r>
              <a:rPr lang="en-US" sz="2400" dirty="0"/>
              <a:t> considered </a:t>
            </a:r>
            <a:r>
              <a:rPr lang="en-US" sz="2400" b="1" dirty="0"/>
              <a:t>taboo</a:t>
            </a:r>
            <a:r>
              <a:rPr lang="en-US" sz="2400" dirty="0"/>
              <a:t> (or encouraged) during pregnancy and breastfeeding that might affect VR and PrEP uptake and use during these periods, including use of oral medications and intravaginal products</a:t>
            </a:r>
          </a:p>
          <a:p>
            <a:pPr lvl="0"/>
            <a:endParaRPr lang="en-US" sz="2400" dirty="0"/>
          </a:p>
        </p:txBody>
      </p:sp>
    </p:spTree>
    <p:extLst>
      <p:ext uri="{BB962C8B-B14F-4D97-AF65-F5344CB8AC3E}">
        <p14:creationId xmlns:p14="http://schemas.microsoft.com/office/powerpoint/2010/main" val="914158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4BB8E2-15D1-439E-9F1B-7D0EAD57A59D}"/>
              </a:ext>
            </a:extLst>
          </p:cNvPr>
          <p:cNvPicPr>
            <a:picLocks noChangeAspect="1"/>
          </p:cNvPicPr>
          <p:nvPr/>
        </p:nvPicPr>
        <p:blipFill>
          <a:blip r:embed="rId2"/>
          <a:stretch>
            <a:fillRect/>
          </a:stretch>
        </p:blipFill>
        <p:spPr>
          <a:xfrm>
            <a:off x="1268913" y="1268731"/>
            <a:ext cx="6571242" cy="4311253"/>
          </a:xfrm>
          <a:prstGeom prst="rect">
            <a:avLst/>
          </a:prstGeom>
        </p:spPr>
      </p:pic>
      <p:sp>
        <p:nvSpPr>
          <p:cNvPr id="5" name="TextBox 4">
            <a:extLst>
              <a:ext uri="{FF2B5EF4-FFF2-40B4-BE49-F238E27FC236}">
                <a16:creationId xmlns:a16="http://schemas.microsoft.com/office/drawing/2014/main" id="{C42013A0-AA50-47BC-A0CC-7F2F28F9DBAB}"/>
              </a:ext>
            </a:extLst>
          </p:cNvPr>
          <p:cNvSpPr txBox="1"/>
          <p:nvPr/>
        </p:nvSpPr>
        <p:spPr>
          <a:xfrm>
            <a:off x="1200150" y="4882753"/>
            <a:ext cx="457200" cy="369332"/>
          </a:xfrm>
          <a:prstGeom prst="rect">
            <a:avLst/>
          </a:prstGeom>
          <a:solidFill>
            <a:schemeClr val="bg1"/>
          </a:solidFill>
        </p:spPr>
        <p:txBody>
          <a:bodyPr wrap="square" rtlCol="0">
            <a:spAutoFit/>
          </a:bodyPr>
          <a:lstStyle/>
          <a:p>
            <a:pPr eaLnBrk="0" fontAlgn="base" hangingPunct="0">
              <a:spcBef>
                <a:spcPct val="0"/>
              </a:spcBef>
              <a:spcAft>
                <a:spcPct val="0"/>
              </a:spcAft>
            </a:pPr>
            <a:endParaRPr lang="en-US" dirty="0">
              <a:solidFill>
                <a:prstClr val="black"/>
              </a:solidFill>
              <a:latin typeface="Times New Roman" panose="02020603050405020304" pitchFamily="18" charset="0"/>
            </a:endParaRPr>
          </a:p>
        </p:txBody>
      </p:sp>
      <p:sp>
        <p:nvSpPr>
          <p:cNvPr id="7" name="TextBox 6">
            <a:extLst>
              <a:ext uri="{FF2B5EF4-FFF2-40B4-BE49-F238E27FC236}">
                <a16:creationId xmlns:a16="http://schemas.microsoft.com/office/drawing/2014/main" id="{A97DCD57-2EDF-419D-B6B2-075A00BE88A6}"/>
              </a:ext>
            </a:extLst>
          </p:cNvPr>
          <p:cNvSpPr txBox="1"/>
          <p:nvPr/>
        </p:nvSpPr>
        <p:spPr>
          <a:xfrm>
            <a:off x="4972050" y="5372100"/>
            <a:ext cx="2868105" cy="369332"/>
          </a:xfrm>
          <a:prstGeom prst="rect">
            <a:avLst/>
          </a:prstGeom>
          <a:solidFill>
            <a:schemeClr val="bg1"/>
          </a:solidFill>
        </p:spPr>
        <p:txBody>
          <a:bodyPr wrap="square" rtlCol="0">
            <a:spAutoFit/>
          </a:bodyPr>
          <a:lstStyle/>
          <a:p>
            <a:pPr eaLnBrk="0" fontAlgn="base" hangingPunct="0">
              <a:spcBef>
                <a:spcPct val="0"/>
              </a:spcBef>
              <a:spcAft>
                <a:spcPct val="0"/>
              </a:spcAft>
            </a:pPr>
            <a:endParaRPr lang="en-US"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908186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6828A-8A21-4656-9D4C-FD3CAEAB78C9}"/>
              </a:ext>
            </a:extLst>
          </p:cNvPr>
          <p:cNvPicPr>
            <a:picLocks noChangeAspect="1"/>
          </p:cNvPicPr>
          <p:nvPr/>
        </p:nvPicPr>
        <p:blipFill>
          <a:blip r:embed="rId2"/>
          <a:stretch>
            <a:fillRect/>
          </a:stretch>
        </p:blipFill>
        <p:spPr>
          <a:xfrm>
            <a:off x="1200150" y="2322188"/>
            <a:ext cx="6682539" cy="2280867"/>
          </a:xfrm>
          <a:prstGeom prst="rect">
            <a:avLst/>
          </a:prstGeom>
        </p:spPr>
      </p:pic>
    </p:spTree>
    <p:extLst>
      <p:ext uri="{BB962C8B-B14F-4D97-AF65-F5344CB8AC3E}">
        <p14:creationId xmlns:p14="http://schemas.microsoft.com/office/powerpoint/2010/main" val="25818873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370B-C924-48B8-9B79-381FD6242BF4}"/>
              </a:ext>
            </a:extLst>
          </p:cNvPr>
          <p:cNvSpPr>
            <a:spLocks noGrp="1"/>
          </p:cNvSpPr>
          <p:nvPr>
            <p:ph type="title"/>
          </p:nvPr>
        </p:nvSpPr>
        <p:spPr/>
        <p:txBody>
          <a:bodyPr/>
          <a:lstStyle/>
          <a:p>
            <a:r>
              <a:rPr lang="en-US" b="1" dirty="0"/>
              <a:t>Data Management Timeline</a:t>
            </a:r>
          </a:p>
        </p:txBody>
      </p:sp>
      <p:graphicFrame>
        <p:nvGraphicFramePr>
          <p:cNvPr id="4" name="Content Placeholder 3">
            <a:extLst>
              <a:ext uri="{FF2B5EF4-FFF2-40B4-BE49-F238E27FC236}">
                <a16:creationId xmlns:a16="http://schemas.microsoft.com/office/drawing/2014/main" id="{251011EB-8D68-45D6-904A-CC15057C6316}"/>
              </a:ext>
            </a:extLst>
          </p:cNvPr>
          <p:cNvGraphicFramePr>
            <a:graphicFrameLocks noGrp="1"/>
          </p:cNvGraphicFramePr>
          <p:nvPr>
            <p:ph idx="1"/>
            <p:extLst>
              <p:ext uri="{D42A27DB-BD31-4B8C-83A1-F6EECF244321}">
                <p14:modId xmlns:p14="http://schemas.microsoft.com/office/powerpoint/2010/main" val="2641220322"/>
              </p:ext>
            </p:extLst>
          </p:nvPr>
        </p:nvGraphicFramePr>
        <p:xfrm>
          <a:off x="457200" y="1828800"/>
          <a:ext cx="8305800" cy="4495801"/>
        </p:xfrm>
        <a:graphic>
          <a:graphicData uri="http://schemas.openxmlformats.org/drawingml/2006/table">
            <a:tbl>
              <a:tblPr firstRow="1" bandRow="1">
                <a:tableStyleId>{00A15C55-8517-42AA-B614-E9B94910E393}</a:tableStyleId>
              </a:tblPr>
              <a:tblGrid>
                <a:gridCol w="3306939">
                  <a:extLst>
                    <a:ext uri="{9D8B030D-6E8A-4147-A177-3AD203B41FA5}">
                      <a16:colId xmlns:a16="http://schemas.microsoft.com/office/drawing/2014/main" val="2174846753"/>
                    </a:ext>
                  </a:extLst>
                </a:gridCol>
                <a:gridCol w="4998861">
                  <a:extLst>
                    <a:ext uri="{9D8B030D-6E8A-4147-A177-3AD203B41FA5}">
                      <a16:colId xmlns:a16="http://schemas.microsoft.com/office/drawing/2014/main" val="3905941805"/>
                    </a:ext>
                  </a:extLst>
                </a:gridCol>
              </a:tblGrid>
              <a:tr h="443505">
                <a:tc>
                  <a:txBody>
                    <a:bodyPr/>
                    <a:lstStyle/>
                    <a:p>
                      <a:r>
                        <a:rPr lang="en-US" dirty="0"/>
                        <a:t>Timing after interview</a:t>
                      </a:r>
                    </a:p>
                  </a:txBody>
                  <a:tcPr/>
                </a:tc>
                <a:tc>
                  <a:txBody>
                    <a:bodyPr/>
                    <a:lstStyle/>
                    <a:p>
                      <a:r>
                        <a:rPr lang="en-US" dirty="0"/>
                        <a:t>Overview of Tasks (</a:t>
                      </a:r>
                      <a:r>
                        <a:rPr lang="en-US" dirty="0">
                          <a:solidFill>
                            <a:schemeClr val="bg1"/>
                          </a:solidFill>
                        </a:rPr>
                        <a:t>See SSP Section 7</a:t>
                      </a:r>
                      <a:r>
                        <a:rPr lang="en-US" dirty="0"/>
                        <a:t>)</a:t>
                      </a:r>
                    </a:p>
                  </a:txBody>
                  <a:tcPr/>
                </a:tc>
                <a:extLst>
                  <a:ext uri="{0D108BD9-81ED-4DB2-BD59-A6C34878D82A}">
                    <a16:rowId xmlns:a16="http://schemas.microsoft.com/office/drawing/2014/main" val="75680221"/>
                  </a:ext>
                </a:extLst>
              </a:tr>
              <a:tr h="443505">
                <a:tc>
                  <a:txBody>
                    <a:bodyPr/>
                    <a:lstStyle/>
                    <a:p>
                      <a:r>
                        <a:rPr lang="en-US" b="1" dirty="0"/>
                        <a:t>Same day </a:t>
                      </a:r>
                      <a:r>
                        <a:rPr lang="en-US" b="0" dirty="0"/>
                        <a:t>(before ppt leaves)</a:t>
                      </a:r>
                    </a:p>
                  </a:txBody>
                  <a:tcPr/>
                </a:tc>
                <a:tc>
                  <a:txBody>
                    <a:bodyPr/>
                    <a:lstStyle/>
                    <a:p>
                      <a:pPr marL="285750" indent="-285750">
                        <a:buFont typeface="Arial" panose="020B0604020202020204" pitchFamily="34" charset="0"/>
                        <a:buChar char="•"/>
                      </a:pPr>
                      <a:r>
                        <a:rPr lang="en-US" dirty="0"/>
                        <a:t>Site QC Review #1 of all checklists</a:t>
                      </a:r>
                      <a:r>
                        <a:rPr lang="en-US" baseline="0" dirty="0"/>
                        <a:t> and forms</a:t>
                      </a:r>
                      <a:endParaRPr lang="en-US" dirty="0">
                        <a:solidFill>
                          <a:schemeClr val="tx1"/>
                        </a:solidFill>
                      </a:endParaRPr>
                    </a:p>
                  </a:txBody>
                  <a:tcPr/>
                </a:tc>
                <a:extLst>
                  <a:ext uri="{0D108BD9-81ED-4DB2-BD59-A6C34878D82A}">
                    <a16:rowId xmlns:a16="http://schemas.microsoft.com/office/drawing/2014/main" val="1265638493"/>
                  </a:ext>
                </a:extLst>
              </a:tr>
              <a:tr h="1093573">
                <a:tc>
                  <a:txBody>
                    <a:bodyPr/>
                    <a:lstStyle/>
                    <a:p>
                      <a:r>
                        <a:rPr lang="en-US" b="1" dirty="0"/>
                        <a:t>Same day </a:t>
                      </a:r>
                      <a:r>
                        <a:rPr lang="en-US" b="0" dirty="0"/>
                        <a:t>(ASAP after </a:t>
                      </a:r>
                      <a:r>
                        <a:rPr lang="en-US" dirty="0"/>
                        <a:t>IDI/FGD)</a:t>
                      </a:r>
                    </a:p>
                  </a:txBody>
                  <a:tcPr/>
                </a:tc>
                <a:tc>
                  <a:txBody>
                    <a:bodyPr/>
                    <a:lstStyle/>
                    <a:p>
                      <a:pPr marL="285750" indent="-285750">
                        <a:buFont typeface="Arial" panose="020B0604020202020204" pitchFamily="34" charset="0"/>
                        <a:buChar char="•"/>
                      </a:pPr>
                      <a:r>
                        <a:rPr lang="en-US" dirty="0">
                          <a:solidFill>
                            <a:schemeClr val="tx1"/>
                          </a:solidFill>
                        </a:rPr>
                        <a:t>Verify audio recording; copy onto password protected hard drive</a:t>
                      </a:r>
                    </a:p>
                    <a:p>
                      <a:pPr marL="285750" indent="-285750">
                        <a:buFont typeface="Arial" panose="020B0604020202020204" pitchFamily="34" charset="0"/>
                        <a:buChar char="•"/>
                      </a:pPr>
                      <a:r>
                        <a:rPr lang="en-US" dirty="0"/>
                        <a:t>Begin entering notes into DR</a:t>
                      </a:r>
                    </a:p>
                  </a:txBody>
                  <a:tcPr/>
                </a:tc>
                <a:extLst>
                  <a:ext uri="{0D108BD9-81ED-4DB2-BD59-A6C34878D82A}">
                    <a16:rowId xmlns:a16="http://schemas.microsoft.com/office/drawing/2014/main" val="2438050091"/>
                  </a:ext>
                </a:extLst>
              </a:tr>
              <a:tr h="1421645">
                <a:tc>
                  <a:txBody>
                    <a:bodyPr/>
                    <a:lstStyle/>
                    <a:p>
                      <a:r>
                        <a:rPr lang="en-US" dirty="0"/>
                        <a:t>Within </a:t>
                      </a:r>
                      <a:r>
                        <a:rPr lang="en-US" b="1" dirty="0"/>
                        <a:t>one week</a:t>
                      </a:r>
                      <a:endParaRPr lang="en-US" b="1" i="1" dirty="0"/>
                    </a:p>
                  </a:txBody>
                  <a:tcPr/>
                </a:tc>
                <a:tc>
                  <a:txBody>
                    <a:bodyPr/>
                    <a:lstStyle/>
                    <a:p>
                      <a:pPr marL="285750" indent="-285750">
                        <a:buFont typeface="Arial" panose="020B0604020202020204" pitchFamily="34" charset="0"/>
                        <a:buChar char="•"/>
                      </a:pPr>
                      <a:r>
                        <a:rPr lang="en-US" dirty="0"/>
                        <a:t>Save audio file to CD as source; store in ppt or FGD file</a:t>
                      </a:r>
                    </a:p>
                    <a:p>
                      <a:pPr marL="285750" indent="-285750">
                        <a:buFont typeface="Arial" panose="020B0604020202020204" pitchFamily="34" charset="0"/>
                        <a:buChar char="•"/>
                      </a:pPr>
                      <a:r>
                        <a:rPr lang="en-US" dirty="0"/>
                        <a:t>Site</a:t>
                      </a:r>
                      <a:r>
                        <a:rPr lang="en-US" baseline="0" dirty="0"/>
                        <a:t> </a:t>
                      </a:r>
                      <a:r>
                        <a:rPr lang="en-US" dirty="0"/>
                        <a:t>QC Review #2 of all forms, DRs, etc. </a:t>
                      </a:r>
                    </a:p>
                    <a:p>
                      <a:pPr marL="285750" indent="-285750">
                        <a:buFont typeface="Arial" panose="020B0604020202020204" pitchFamily="34" charset="0"/>
                        <a:buChar char="•"/>
                      </a:pPr>
                      <a:r>
                        <a:rPr lang="en-US" dirty="0"/>
                        <a:t>Upload CRFs and DRs to RTI</a:t>
                      </a:r>
                    </a:p>
                  </a:txBody>
                  <a:tcPr/>
                </a:tc>
                <a:extLst>
                  <a:ext uri="{0D108BD9-81ED-4DB2-BD59-A6C34878D82A}">
                    <a16:rowId xmlns:a16="http://schemas.microsoft.com/office/drawing/2014/main" val="3352125771"/>
                  </a:ext>
                </a:extLst>
              </a:tr>
              <a:tr h="1093573">
                <a:tc>
                  <a:txBody>
                    <a:bodyPr/>
                    <a:lstStyle/>
                    <a:p>
                      <a:r>
                        <a:rPr lang="en-US" dirty="0"/>
                        <a:t>Within </a:t>
                      </a:r>
                      <a:r>
                        <a:rPr lang="en-US" b="1" dirty="0"/>
                        <a:t>one month</a:t>
                      </a:r>
                      <a:endParaRPr lang="en-US" b="1" i="1" dirty="0"/>
                    </a:p>
                  </a:txBody>
                  <a:tcPr/>
                </a:tc>
                <a:tc>
                  <a:txBody>
                    <a:bodyPr/>
                    <a:lstStyle/>
                    <a:p>
                      <a:pPr marL="285750" indent="-285750">
                        <a:buFont typeface="Arial" panose="020B0604020202020204" pitchFamily="34" charset="0"/>
                        <a:buChar char="•"/>
                      </a:pPr>
                      <a:r>
                        <a:rPr lang="en-US" dirty="0"/>
                        <a:t>Transcribe/translate</a:t>
                      </a:r>
                      <a:r>
                        <a:rPr lang="en-US" baseline="0" dirty="0"/>
                        <a:t> IDI/FGD</a:t>
                      </a:r>
                      <a:r>
                        <a:rPr lang="en-US" dirty="0"/>
                        <a:t> </a:t>
                      </a:r>
                      <a:r>
                        <a:rPr lang="en-US" dirty="0">
                          <a:sym typeface="Wingdings" panose="05000000000000000000" pitchFamily="2" charset="2"/>
                        </a:rPr>
                        <a:t> English transcript</a:t>
                      </a:r>
                    </a:p>
                    <a:p>
                      <a:pPr marL="285750" indent="-285750">
                        <a:buFont typeface="Arial" panose="020B0604020202020204" pitchFamily="34" charset="0"/>
                        <a:buChar char="•"/>
                      </a:pPr>
                      <a:r>
                        <a:rPr lang="en-US" dirty="0">
                          <a:sym typeface="Wingdings" panose="05000000000000000000" pitchFamily="2" charset="2"/>
                        </a:rPr>
                        <a:t>Site transcript QC &amp;</a:t>
                      </a:r>
                      <a:r>
                        <a:rPr lang="en-US" baseline="0" dirty="0">
                          <a:sym typeface="Wingdings" panose="05000000000000000000" pitchFamily="2" charset="2"/>
                        </a:rPr>
                        <a:t> upload to FTP for RTI</a:t>
                      </a:r>
                      <a:endParaRPr lang="en-US" dirty="0">
                        <a:sym typeface="Wingdings" panose="05000000000000000000" pitchFamily="2" charset="2"/>
                      </a:endParaRPr>
                    </a:p>
                  </a:txBody>
                  <a:tcPr/>
                </a:tc>
                <a:extLst>
                  <a:ext uri="{0D108BD9-81ED-4DB2-BD59-A6C34878D82A}">
                    <a16:rowId xmlns:a16="http://schemas.microsoft.com/office/drawing/2014/main" val="3576152067"/>
                  </a:ext>
                </a:extLst>
              </a:tr>
            </a:tbl>
          </a:graphicData>
        </a:graphic>
      </p:graphicFrame>
    </p:spTree>
    <p:extLst>
      <p:ext uri="{BB962C8B-B14F-4D97-AF65-F5344CB8AC3E}">
        <p14:creationId xmlns:p14="http://schemas.microsoft.com/office/powerpoint/2010/main" val="26729749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512EA67-2CDB-4EEF-9228-FBA62B42BA1F}"/>
              </a:ext>
            </a:extLst>
          </p:cNvPr>
          <p:cNvSpPr>
            <a:spLocks noGrp="1" noChangeArrowheads="1"/>
          </p:cNvSpPr>
          <p:nvPr>
            <p:ph type="title"/>
          </p:nvPr>
        </p:nvSpPr>
        <p:spPr>
          <a:xfrm>
            <a:off x="419100" y="381000"/>
            <a:ext cx="8382000" cy="762000"/>
          </a:xfrm>
        </p:spPr>
        <p:txBody>
          <a:bodyPr/>
          <a:lstStyle/>
          <a:p>
            <a:r>
              <a:rPr lang="en-US" altLang="en-US" b="1" dirty="0"/>
              <a:t>RTI-Site CRF QC Process</a:t>
            </a:r>
          </a:p>
        </p:txBody>
      </p:sp>
      <p:sp>
        <p:nvSpPr>
          <p:cNvPr id="98307" name="Slide Number Placeholder 2">
            <a:extLst>
              <a:ext uri="{FF2B5EF4-FFF2-40B4-BE49-F238E27FC236}">
                <a16:creationId xmlns:a16="http://schemas.microsoft.com/office/drawing/2014/main" id="{C9FE88AC-CAC6-4623-B888-D8022471E2D9}"/>
              </a:ext>
            </a:extLst>
          </p:cNvPr>
          <p:cNvSpPr>
            <a:spLocks noGrp="1"/>
          </p:cNvSpPr>
          <p:nvPr>
            <p:ph type="sldNum" sz="quarter" idx="4"/>
          </p:nvPr>
        </p:nvSpPr>
        <p:spPr bwMode="auto">
          <a:xfrm>
            <a:off x="7239000" y="6248400"/>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fontAlgn="base">
              <a:spcBef>
                <a:spcPct val="0"/>
              </a:spcBef>
              <a:spcAft>
                <a:spcPct val="0"/>
              </a:spcAft>
              <a:buFontTx/>
              <a:buNone/>
            </a:pPr>
            <a:fld id="{C3B9FF2B-C5DF-4FF6-BCE2-8A075F6322FD}" type="slidenum">
              <a:rPr lang="en-US" altLang="en-US" sz="1200" smtClean="0">
                <a:latin typeface="Arial" panose="020B0604020202020204" pitchFamily="34" charset="0"/>
              </a:rPr>
              <a:pPr fontAlgn="base">
                <a:spcBef>
                  <a:spcPct val="0"/>
                </a:spcBef>
                <a:spcAft>
                  <a:spcPct val="0"/>
                </a:spcAft>
                <a:buFontTx/>
                <a:buNone/>
              </a:pPr>
              <a:t>63</a:t>
            </a:fld>
            <a:endParaRPr lang="en-US" altLang="en-US" sz="1200">
              <a:latin typeface="Arial" panose="020B0604020202020204" pitchFamily="34" charset="0"/>
            </a:endParaRPr>
          </a:p>
        </p:txBody>
      </p:sp>
      <p:graphicFrame>
        <p:nvGraphicFramePr>
          <p:cNvPr id="2" name="Table 1">
            <a:extLst>
              <a:ext uri="{FF2B5EF4-FFF2-40B4-BE49-F238E27FC236}">
                <a16:creationId xmlns:a16="http://schemas.microsoft.com/office/drawing/2014/main" id="{46133995-76F9-4EB2-8CA0-DC146CDF4C82}"/>
              </a:ext>
            </a:extLst>
          </p:cNvPr>
          <p:cNvGraphicFramePr>
            <a:graphicFrameLocks noGrp="1"/>
          </p:cNvGraphicFramePr>
          <p:nvPr>
            <p:extLst>
              <p:ext uri="{D42A27DB-BD31-4B8C-83A1-F6EECF244321}">
                <p14:modId xmlns:p14="http://schemas.microsoft.com/office/powerpoint/2010/main" val="3443763977"/>
              </p:ext>
            </p:extLst>
          </p:nvPr>
        </p:nvGraphicFramePr>
        <p:xfrm>
          <a:off x="457200" y="1752600"/>
          <a:ext cx="8305800" cy="4548891"/>
        </p:xfrm>
        <a:graphic>
          <a:graphicData uri="http://schemas.openxmlformats.org/drawingml/2006/table">
            <a:tbl>
              <a:tblPr firstRow="1" bandRow="1">
                <a:tableStyleId>{1E171933-4619-4E11-9A3F-F7608DF75F80}</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379804">
                <a:tc>
                  <a:txBody>
                    <a:bodyPr/>
                    <a:lstStyle/>
                    <a:p>
                      <a:r>
                        <a:rPr lang="en-US" sz="1800" dirty="0"/>
                        <a:t>Task</a:t>
                      </a:r>
                    </a:p>
                  </a:txBody>
                  <a:tcPr marT="45731" marB="45731"/>
                </a:tc>
                <a:tc>
                  <a:txBody>
                    <a:bodyPr/>
                    <a:lstStyle/>
                    <a:p>
                      <a:r>
                        <a:rPr lang="en-US" sz="1800" dirty="0"/>
                        <a:t>Timeline</a:t>
                      </a:r>
                    </a:p>
                  </a:txBody>
                  <a:tcPr marT="45731" marB="45731"/>
                </a:tc>
                <a:extLst>
                  <a:ext uri="{0D108BD9-81ED-4DB2-BD59-A6C34878D82A}">
                    <a16:rowId xmlns:a16="http://schemas.microsoft.com/office/drawing/2014/main" val="10000"/>
                  </a:ext>
                </a:extLst>
              </a:tr>
              <a:tr h="447483">
                <a:tc>
                  <a:txBody>
                    <a:bodyPr/>
                    <a:lstStyle/>
                    <a:p>
                      <a:pPr marL="285750" indent="-285750">
                        <a:buFont typeface="Arial" panose="020B0604020202020204" pitchFamily="34" charset="0"/>
                        <a:buChar char="•"/>
                      </a:pPr>
                      <a:r>
                        <a:rPr lang="en-US" sz="1800" dirty="0"/>
                        <a:t>Site upload CRFs to RTI via FTP</a:t>
                      </a:r>
                    </a:p>
                  </a:txBody>
                  <a:tcPr marT="45731" marB="45731"/>
                </a:tc>
                <a:tc>
                  <a:txBody>
                    <a:bodyPr/>
                    <a:lstStyle/>
                    <a:p>
                      <a:pPr marL="285750" indent="-285750">
                        <a:buFont typeface="Arial" panose="020B0604020202020204" pitchFamily="34" charset="0"/>
                        <a:buChar char="•"/>
                      </a:pPr>
                      <a:r>
                        <a:rPr lang="en-US" sz="1800" dirty="0"/>
                        <a:t>Within one week of interview</a:t>
                      </a:r>
                    </a:p>
                  </a:txBody>
                  <a:tcPr marT="45731" marB="45731"/>
                </a:tc>
                <a:extLst>
                  <a:ext uri="{0D108BD9-81ED-4DB2-BD59-A6C34878D82A}">
                    <a16:rowId xmlns:a16="http://schemas.microsoft.com/office/drawing/2014/main" val="10001"/>
                  </a:ext>
                </a:extLst>
              </a:tr>
              <a:tr h="510809">
                <a:tc>
                  <a:txBody>
                    <a:bodyPr/>
                    <a:lstStyle/>
                    <a:p>
                      <a:pPr marL="285750" indent="-285750">
                        <a:buFont typeface="Arial" panose="020B0604020202020204" pitchFamily="34" charset="0"/>
                        <a:buChar char="•"/>
                      </a:pPr>
                      <a:r>
                        <a:rPr lang="en-US" sz="1800" dirty="0"/>
                        <a:t>RTI completes double data entry into RTI’s database</a:t>
                      </a:r>
                    </a:p>
                  </a:txBody>
                  <a:tcPr marT="45731" marB="45731"/>
                </a:tc>
                <a:tc>
                  <a:txBody>
                    <a:bodyPr/>
                    <a:lstStyle/>
                    <a:p>
                      <a:pPr marL="285750" indent="-285750">
                        <a:buFont typeface="Arial" panose="020B0604020202020204" pitchFamily="34" charset="0"/>
                        <a:buChar char="•"/>
                      </a:pPr>
                      <a:r>
                        <a:rPr lang="en-US" sz="1800" dirty="0"/>
                        <a:t>As received</a:t>
                      </a:r>
                    </a:p>
                  </a:txBody>
                  <a:tcPr marT="45731" marB="45731"/>
                </a:tc>
                <a:extLst>
                  <a:ext uri="{0D108BD9-81ED-4DB2-BD59-A6C34878D82A}">
                    <a16:rowId xmlns:a16="http://schemas.microsoft.com/office/drawing/2014/main" val="10002"/>
                  </a:ext>
                </a:extLst>
              </a:tr>
              <a:tr h="66464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RTI sends Quality Control (QC) Report to site via e-mail </a:t>
                      </a:r>
                    </a:p>
                  </a:txBody>
                  <a:tcPr marT="45731" marB="45731"/>
                </a:tc>
                <a:tc>
                  <a:txBody>
                    <a:bodyPr/>
                    <a:lstStyle/>
                    <a:p>
                      <a:pPr marL="285750" indent="-285750">
                        <a:buFont typeface="Arial" panose="020B0604020202020204" pitchFamily="34" charset="0"/>
                        <a:buChar char="•"/>
                      </a:pPr>
                      <a:r>
                        <a:rPr lang="en-US" sz="1800" dirty="0"/>
                        <a:t>Weekly</a:t>
                      </a:r>
                    </a:p>
                  </a:txBody>
                  <a:tcPr marT="45731" marB="45731"/>
                </a:tc>
                <a:extLst>
                  <a:ext uri="{0D108BD9-81ED-4DB2-BD59-A6C34878D82A}">
                    <a16:rowId xmlns:a16="http://schemas.microsoft.com/office/drawing/2014/main" val="2332745386"/>
                  </a:ext>
                </a:extLst>
              </a:tr>
              <a:tr h="949476">
                <a:tc>
                  <a:txBody>
                    <a:bodyPr/>
                    <a:lstStyle/>
                    <a:p>
                      <a:pPr marL="285750" indent="-285750">
                        <a:buFont typeface="Arial" panose="020B0604020202020204" pitchFamily="34" charset="0"/>
                        <a:buChar char="•"/>
                      </a:pPr>
                      <a:r>
                        <a:rPr lang="en-US" sz="1800" dirty="0"/>
                        <a:t>Site corrects or clarifies CRF(s); </a:t>
                      </a:r>
                      <a:r>
                        <a:rPr lang="en-US" sz="1800" baseline="0" dirty="0"/>
                        <a:t>updated CRFs re-uploaded to RTI via FTP</a:t>
                      </a:r>
                      <a:endParaRPr lang="en-US" sz="1800" dirty="0"/>
                    </a:p>
                  </a:txBody>
                  <a:tcPr marT="45731" marB="45731"/>
                </a:tc>
                <a:tc>
                  <a:txBody>
                    <a:bodyPr/>
                    <a:lstStyle/>
                    <a:p>
                      <a:pPr marL="285750" indent="-285750">
                        <a:buFont typeface="Arial" panose="020B0604020202020204" pitchFamily="34" charset="0"/>
                        <a:buChar char="•"/>
                      </a:pPr>
                      <a:r>
                        <a:rPr lang="en-US" sz="1800" dirty="0"/>
                        <a:t>Within one week of receiving QC report</a:t>
                      </a:r>
                    </a:p>
                  </a:txBody>
                  <a:tcPr marT="45731" marB="45731"/>
                </a:tc>
                <a:extLst>
                  <a:ext uri="{0D108BD9-81ED-4DB2-BD59-A6C34878D82A}">
                    <a16:rowId xmlns:a16="http://schemas.microsoft.com/office/drawing/2014/main" val="10003"/>
                  </a:ext>
                </a:extLst>
              </a:tr>
              <a:tr h="1467386">
                <a:tc>
                  <a:txBody>
                    <a:bodyPr/>
                    <a:lstStyle/>
                    <a:p>
                      <a:pPr marL="285750" indent="-285750">
                        <a:buFont typeface="Arial" panose="020B0604020202020204" pitchFamily="34" charset="0"/>
                        <a:buChar char="•"/>
                      </a:pPr>
                      <a:r>
                        <a:rPr lang="en-US" sz="1800" dirty="0"/>
                        <a:t>RTI will review corrected pages</a:t>
                      </a:r>
                    </a:p>
                    <a:p>
                      <a:pPr marL="285750" indent="-285750">
                        <a:buFont typeface="Arial" panose="020B0604020202020204" pitchFamily="34" charset="0"/>
                        <a:buChar char="•"/>
                      </a:pPr>
                      <a:r>
                        <a:rPr lang="en-US" sz="1800" dirty="0"/>
                        <a:t>If resolved </a:t>
                      </a:r>
                      <a:r>
                        <a:rPr lang="en-US" sz="1800" dirty="0">
                          <a:sym typeface="Wingdings" panose="05000000000000000000" pitchFamily="2" charset="2"/>
                        </a:rPr>
                        <a:t> no further action</a:t>
                      </a:r>
                    </a:p>
                    <a:p>
                      <a:pPr marL="285750" indent="-285750">
                        <a:buFont typeface="Arial" panose="020B0604020202020204" pitchFamily="34" charset="0"/>
                        <a:buChar char="•"/>
                      </a:pPr>
                      <a:r>
                        <a:rPr lang="en-US" sz="1800" dirty="0">
                          <a:sym typeface="Wingdings" panose="05000000000000000000" pitchFamily="2" charset="2"/>
                        </a:rPr>
                        <a:t>If not resolved  more detailed query sent to site with next QC report</a:t>
                      </a:r>
                      <a:endParaRPr lang="en-US" sz="1800" dirty="0"/>
                    </a:p>
                  </a:txBody>
                  <a:tcPr marT="45731" marB="45731"/>
                </a:tc>
                <a:tc>
                  <a:txBody>
                    <a:bodyPr/>
                    <a:lstStyle/>
                    <a:p>
                      <a:pPr marL="285750" indent="-285750">
                        <a:buFont typeface="Arial" panose="020B0604020202020204" pitchFamily="34" charset="0"/>
                        <a:buChar char="•"/>
                      </a:pPr>
                      <a:r>
                        <a:rPr lang="en-US" sz="1800" dirty="0"/>
                        <a:t>Weekly</a:t>
                      </a:r>
                    </a:p>
                  </a:txBody>
                  <a:tcPr marT="45731" marB="45731"/>
                </a:tc>
                <a:extLst>
                  <a:ext uri="{0D108BD9-81ED-4DB2-BD59-A6C34878D82A}">
                    <a16:rowId xmlns:a16="http://schemas.microsoft.com/office/drawing/2014/main" val="2999602460"/>
                  </a:ext>
                </a:extLst>
              </a:tr>
            </a:tbl>
          </a:graphicData>
        </a:graphic>
      </p:graphicFrame>
    </p:spTree>
    <p:extLst>
      <p:ext uri="{BB962C8B-B14F-4D97-AF65-F5344CB8AC3E}">
        <p14:creationId xmlns:p14="http://schemas.microsoft.com/office/powerpoint/2010/main" val="25771677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B444AC45-C8E5-4CAC-9AAF-389101AA6D00}"/>
              </a:ext>
            </a:extLst>
          </p:cNvPr>
          <p:cNvSpPr>
            <a:spLocks noGrp="1"/>
          </p:cNvSpPr>
          <p:nvPr>
            <p:ph type="title"/>
          </p:nvPr>
        </p:nvSpPr>
        <p:spPr/>
        <p:txBody>
          <a:bodyPr/>
          <a:lstStyle/>
          <a:p>
            <a:r>
              <a:rPr lang="en-US" altLang="en-US" b="1" dirty="0"/>
              <a:t>CRF Query Report</a:t>
            </a:r>
          </a:p>
        </p:txBody>
      </p:sp>
      <p:sp>
        <p:nvSpPr>
          <p:cNvPr id="2" name="Content Placeholder 1">
            <a:extLst>
              <a:ext uri="{FF2B5EF4-FFF2-40B4-BE49-F238E27FC236}">
                <a16:creationId xmlns:a16="http://schemas.microsoft.com/office/drawing/2014/main" id="{4243359A-BAAE-4465-A6DB-1901E42414FE}"/>
              </a:ext>
            </a:extLst>
          </p:cNvPr>
          <p:cNvSpPr>
            <a:spLocks noGrp="1"/>
          </p:cNvSpPr>
          <p:nvPr>
            <p:ph idx="1"/>
          </p:nvPr>
        </p:nvSpPr>
        <p:spPr>
          <a:xfrm>
            <a:off x="457200" y="1828800"/>
            <a:ext cx="8229600" cy="4556632"/>
          </a:xfrm>
        </p:spPr>
        <p:txBody>
          <a:bodyPr/>
          <a:lstStyle/>
          <a:p>
            <a:r>
              <a:rPr lang="en-US" dirty="0"/>
              <a:t>Query report will include:</a:t>
            </a:r>
          </a:p>
          <a:p>
            <a:pPr lvl="1"/>
            <a:r>
              <a:rPr lang="en-US" dirty="0"/>
              <a:t>A list of PTIDs for which there are discrepancies or other issues</a:t>
            </a:r>
          </a:p>
          <a:p>
            <a:pPr lvl="1"/>
            <a:r>
              <a:rPr lang="en-US" dirty="0"/>
              <a:t>Relevant details for each issue (to which question and form it pertains)</a:t>
            </a:r>
          </a:p>
        </p:txBody>
      </p:sp>
    </p:spTree>
    <p:extLst>
      <p:ext uri="{BB962C8B-B14F-4D97-AF65-F5344CB8AC3E}">
        <p14:creationId xmlns:p14="http://schemas.microsoft.com/office/powerpoint/2010/main" val="2877119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F274DBFA-6A78-45CF-8A69-1CF4A5C6E1E7}"/>
              </a:ext>
            </a:extLst>
          </p:cNvPr>
          <p:cNvSpPr>
            <a:spLocks noGrp="1" noChangeArrowheads="1"/>
          </p:cNvSpPr>
          <p:nvPr>
            <p:ph type="title"/>
          </p:nvPr>
        </p:nvSpPr>
        <p:spPr>
          <a:xfrm>
            <a:off x="152400" y="193674"/>
            <a:ext cx="8763000" cy="1101726"/>
          </a:xfrm>
        </p:spPr>
        <p:txBody>
          <a:bodyPr/>
          <a:lstStyle/>
          <a:p>
            <a:r>
              <a:rPr lang="en-US" altLang="en-US" sz="4000" b="1" dirty="0"/>
              <a:t>RTI-Site Debriefing Report </a:t>
            </a:r>
            <a:br>
              <a:rPr lang="en-US" altLang="en-US" sz="4000" b="1" dirty="0"/>
            </a:br>
            <a:r>
              <a:rPr lang="en-US" altLang="en-US" sz="4000" b="1" dirty="0"/>
              <a:t>QC Process</a:t>
            </a:r>
          </a:p>
        </p:txBody>
      </p:sp>
      <p:sp>
        <p:nvSpPr>
          <p:cNvPr id="106499" name="Slide Number Placeholder 1">
            <a:extLst>
              <a:ext uri="{FF2B5EF4-FFF2-40B4-BE49-F238E27FC236}">
                <a16:creationId xmlns:a16="http://schemas.microsoft.com/office/drawing/2014/main" id="{053B0D3A-EF07-4523-A6ED-3EFF133F36FB}"/>
              </a:ext>
            </a:extLst>
          </p:cNvPr>
          <p:cNvSpPr>
            <a:spLocks noGrp="1"/>
          </p:cNvSpPr>
          <p:nvPr>
            <p:ph type="sldNum" sz="quarter" idx="4"/>
          </p:nvPr>
        </p:nvSpPr>
        <p:spPr bwMode="auto">
          <a:xfrm>
            <a:off x="7239000" y="6248400"/>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fontAlgn="base">
              <a:spcBef>
                <a:spcPct val="0"/>
              </a:spcBef>
              <a:spcAft>
                <a:spcPct val="0"/>
              </a:spcAft>
              <a:buFontTx/>
              <a:buNone/>
            </a:pPr>
            <a:fld id="{EA193CC6-D1D0-44A1-ADF3-82A53F6F29FE}" type="slidenum">
              <a:rPr lang="en-US" altLang="en-US" sz="1200" smtClean="0">
                <a:latin typeface="Arial" panose="020B0604020202020204" pitchFamily="34" charset="0"/>
              </a:rPr>
              <a:pPr fontAlgn="base">
                <a:spcBef>
                  <a:spcPct val="0"/>
                </a:spcBef>
                <a:spcAft>
                  <a:spcPct val="0"/>
                </a:spcAft>
                <a:buFontTx/>
                <a:buNone/>
              </a:pPr>
              <a:t>65</a:t>
            </a:fld>
            <a:endParaRPr lang="en-US" altLang="en-US" sz="1200">
              <a:latin typeface="Arial" panose="020B0604020202020204" pitchFamily="34" charset="0"/>
            </a:endParaRPr>
          </a:p>
        </p:txBody>
      </p:sp>
      <p:graphicFrame>
        <p:nvGraphicFramePr>
          <p:cNvPr id="3" name="Table 2">
            <a:extLst>
              <a:ext uri="{FF2B5EF4-FFF2-40B4-BE49-F238E27FC236}">
                <a16:creationId xmlns:a16="http://schemas.microsoft.com/office/drawing/2014/main" id="{28A33C69-231F-4AA9-9B68-48BA399436AD}"/>
              </a:ext>
            </a:extLst>
          </p:cNvPr>
          <p:cNvGraphicFramePr>
            <a:graphicFrameLocks noGrp="1"/>
          </p:cNvGraphicFramePr>
          <p:nvPr>
            <p:extLst>
              <p:ext uri="{D42A27DB-BD31-4B8C-83A1-F6EECF244321}">
                <p14:modId xmlns:p14="http://schemas.microsoft.com/office/powerpoint/2010/main" val="3520270396"/>
              </p:ext>
            </p:extLst>
          </p:nvPr>
        </p:nvGraphicFramePr>
        <p:xfrm>
          <a:off x="457200" y="2590800"/>
          <a:ext cx="8305800" cy="2743200"/>
        </p:xfrm>
        <a:graphic>
          <a:graphicData uri="http://schemas.openxmlformats.org/drawingml/2006/table">
            <a:tbl>
              <a:tblPr firstRow="1" bandRow="1">
                <a:tableStyleId>{1E171933-4619-4E11-9A3F-F7608DF75F80}</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503209">
                <a:tc>
                  <a:txBody>
                    <a:bodyPr/>
                    <a:lstStyle/>
                    <a:p>
                      <a:r>
                        <a:rPr lang="en-US" sz="1800" dirty="0"/>
                        <a:t>Task</a:t>
                      </a:r>
                    </a:p>
                  </a:txBody>
                  <a:tcPr marT="45730" marB="45730"/>
                </a:tc>
                <a:tc>
                  <a:txBody>
                    <a:bodyPr/>
                    <a:lstStyle/>
                    <a:p>
                      <a:r>
                        <a:rPr lang="en-US" sz="1800" dirty="0"/>
                        <a:t>Timeline</a:t>
                      </a:r>
                    </a:p>
                  </a:txBody>
                  <a:tcPr marT="45730" marB="45730"/>
                </a:tc>
                <a:extLst>
                  <a:ext uri="{0D108BD9-81ED-4DB2-BD59-A6C34878D82A}">
                    <a16:rowId xmlns:a16="http://schemas.microsoft.com/office/drawing/2014/main" val="10000"/>
                  </a:ext>
                </a:extLst>
              </a:tr>
              <a:tr h="50320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Site uploads DR to FTP</a:t>
                      </a:r>
                    </a:p>
                  </a:txBody>
                  <a:tcPr marT="45730" marB="45730"/>
                </a:tc>
                <a:tc>
                  <a:txBody>
                    <a:bodyPr/>
                    <a:lstStyle/>
                    <a:p>
                      <a:r>
                        <a:rPr lang="en-US" sz="1800" dirty="0"/>
                        <a:t>Within one week of interview</a:t>
                      </a:r>
                    </a:p>
                  </a:txBody>
                  <a:tcPr marT="45730" marB="45730"/>
                </a:tc>
                <a:extLst>
                  <a:ext uri="{0D108BD9-81ED-4DB2-BD59-A6C34878D82A}">
                    <a16:rowId xmlns:a16="http://schemas.microsoft.com/office/drawing/2014/main" val="16689315"/>
                  </a:ext>
                </a:extLst>
              </a:tr>
              <a:tr h="86839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RTI reviews</a:t>
                      </a:r>
                      <a:r>
                        <a:rPr lang="en-US" sz="1800" baseline="0" dirty="0"/>
                        <a:t> DR and re-uploads to FTP with queries to site</a:t>
                      </a:r>
                      <a:endParaRPr lang="en-US" sz="1800" dirty="0"/>
                    </a:p>
                  </a:txBody>
                  <a:tcPr marT="45730" marB="45730"/>
                </a:tc>
                <a:tc>
                  <a:txBody>
                    <a:bodyPr/>
                    <a:lstStyle/>
                    <a:p>
                      <a:r>
                        <a:rPr lang="en-US" sz="1800" dirty="0"/>
                        <a:t>Within one week of initial receipt</a:t>
                      </a:r>
                    </a:p>
                  </a:txBody>
                  <a:tcPr marT="45730" marB="45730"/>
                </a:tc>
                <a:extLst>
                  <a:ext uri="{0D108BD9-81ED-4DB2-BD59-A6C34878D82A}">
                    <a16:rowId xmlns:a16="http://schemas.microsoft.com/office/drawing/2014/main" val="10001"/>
                  </a:ext>
                </a:extLst>
              </a:tr>
              <a:tr h="86839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Site responds to RTI queries and re-uploads to FTP</a:t>
                      </a:r>
                    </a:p>
                  </a:txBody>
                  <a:tcPr marT="45730" marB="4573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t>Within one week of query receipt</a:t>
                      </a:r>
                      <a:endParaRPr lang="en-US" sz="1800" kern="1200" dirty="0">
                        <a:solidFill>
                          <a:schemeClr val="dk1"/>
                        </a:solidFill>
                        <a:latin typeface="+mn-lt"/>
                        <a:ea typeface="+mn-ea"/>
                        <a:cs typeface="+mn-cs"/>
                      </a:endParaRPr>
                    </a:p>
                  </a:txBody>
                  <a:tcPr marT="45730" marB="4573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182028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C43D801D-658A-484C-8112-396944326F41}"/>
              </a:ext>
            </a:extLst>
          </p:cNvPr>
          <p:cNvSpPr>
            <a:spLocks noGrp="1" noChangeArrowheads="1"/>
          </p:cNvSpPr>
          <p:nvPr>
            <p:ph type="title"/>
          </p:nvPr>
        </p:nvSpPr>
        <p:spPr>
          <a:xfrm>
            <a:off x="304800" y="533400"/>
            <a:ext cx="8382000" cy="762000"/>
          </a:xfrm>
        </p:spPr>
        <p:txBody>
          <a:bodyPr/>
          <a:lstStyle/>
          <a:p>
            <a:r>
              <a:rPr lang="en-US" altLang="en-US" b="1"/>
              <a:t>Transcript Timeline</a:t>
            </a:r>
          </a:p>
        </p:txBody>
      </p:sp>
      <p:sp>
        <p:nvSpPr>
          <p:cNvPr id="110595" name="Slide Number Placeholder 1">
            <a:extLst>
              <a:ext uri="{FF2B5EF4-FFF2-40B4-BE49-F238E27FC236}">
                <a16:creationId xmlns:a16="http://schemas.microsoft.com/office/drawing/2014/main" id="{870B19CC-7C20-4326-95DF-7602F74EB9C7}"/>
              </a:ext>
            </a:extLst>
          </p:cNvPr>
          <p:cNvSpPr>
            <a:spLocks noGrp="1"/>
          </p:cNvSpPr>
          <p:nvPr>
            <p:ph type="sldNum" sz="quarter" idx="4"/>
          </p:nvPr>
        </p:nvSpPr>
        <p:spPr bwMode="auto">
          <a:xfrm>
            <a:off x="7239000" y="6248400"/>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fontAlgn="base">
              <a:spcBef>
                <a:spcPct val="0"/>
              </a:spcBef>
              <a:spcAft>
                <a:spcPct val="0"/>
              </a:spcAft>
              <a:buFontTx/>
              <a:buNone/>
            </a:pPr>
            <a:fld id="{DF34ED6F-D771-4177-9144-F93505759533}" type="slidenum">
              <a:rPr lang="en-US" altLang="en-US" sz="1200" smtClean="0">
                <a:latin typeface="Arial" panose="020B0604020202020204" pitchFamily="34" charset="0"/>
              </a:rPr>
              <a:pPr fontAlgn="base">
                <a:spcBef>
                  <a:spcPct val="0"/>
                </a:spcBef>
                <a:spcAft>
                  <a:spcPct val="0"/>
                </a:spcAft>
                <a:buFontTx/>
                <a:buNone/>
              </a:pPr>
              <a:t>66</a:t>
            </a:fld>
            <a:endParaRPr lang="en-US" altLang="en-US" sz="1200">
              <a:latin typeface="Arial" panose="020B0604020202020204" pitchFamily="34" charset="0"/>
            </a:endParaRPr>
          </a:p>
        </p:txBody>
      </p:sp>
      <p:graphicFrame>
        <p:nvGraphicFramePr>
          <p:cNvPr id="3" name="Table 2">
            <a:extLst>
              <a:ext uri="{FF2B5EF4-FFF2-40B4-BE49-F238E27FC236}">
                <a16:creationId xmlns:a16="http://schemas.microsoft.com/office/drawing/2014/main" id="{49D35897-C80E-4262-9183-A40B0CAF77F5}"/>
              </a:ext>
            </a:extLst>
          </p:cNvPr>
          <p:cNvGraphicFramePr>
            <a:graphicFrameLocks noGrp="1"/>
          </p:cNvGraphicFramePr>
          <p:nvPr>
            <p:extLst>
              <p:ext uri="{D42A27DB-BD31-4B8C-83A1-F6EECF244321}">
                <p14:modId xmlns:p14="http://schemas.microsoft.com/office/powerpoint/2010/main" val="4063877709"/>
              </p:ext>
            </p:extLst>
          </p:nvPr>
        </p:nvGraphicFramePr>
        <p:xfrm>
          <a:off x="533400" y="2438400"/>
          <a:ext cx="8001000" cy="2971799"/>
        </p:xfrm>
        <a:graphic>
          <a:graphicData uri="http://schemas.openxmlformats.org/drawingml/2006/table">
            <a:tbl>
              <a:tblPr firstRow="1" bandRow="1">
                <a:tableStyleId>{1E171933-4619-4E11-9A3F-F7608DF75F80}</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429381">
                <a:tc>
                  <a:txBody>
                    <a:bodyPr/>
                    <a:lstStyle/>
                    <a:p>
                      <a:r>
                        <a:rPr lang="en-US" sz="1800" dirty="0"/>
                        <a:t>Task</a:t>
                      </a:r>
                    </a:p>
                  </a:txBody>
                  <a:tcPr marT="45689" marB="45689"/>
                </a:tc>
                <a:tc>
                  <a:txBody>
                    <a:bodyPr/>
                    <a:lstStyle/>
                    <a:p>
                      <a:r>
                        <a:rPr lang="en-US" sz="1800" dirty="0"/>
                        <a:t>Timeline</a:t>
                      </a:r>
                    </a:p>
                  </a:txBody>
                  <a:tcPr marT="45689" marB="45689"/>
                </a:tc>
                <a:extLst>
                  <a:ext uri="{0D108BD9-81ED-4DB2-BD59-A6C34878D82A}">
                    <a16:rowId xmlns:a16="http://schemas.microsoft.com/office/drawing/2014/main" val="10000"/>
                  </a:ext>
                </a:extLst>
              </a:tr>
              <a:tr h="1059348">
                <a:tc>
                  <a:txBody>
                    <a:bodyPr/>
                    <a:lstStyle/>
                    <a:p>
                      <a:r>
                        <a:rPr lang="en-US" sz="1800" dirty="0"/>
                        <a:t>Site creates English language transcript and uploads to</a:t>
                      </a:r>
                      <a:r>
                        <a:rPr lang="en-US" sz="1800" baseline="0" dirty="0"/>
                        <a:t> FTP (after internal QC)</a:t>
                      </a:r>
                      <a:endParaRPr lang="en-US" sz="1800" dirty="0"/>
                    </a:p>
                  </a:txBody>
                  <a:tcPr marT="45689" marB="4568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t>Within one month of the interview</a:t>
                      </a:r>
                      <a:endParaRPr lang="en-US" sz="1800" kern="1200" dirty="0">
                        <a:solidFill>
                          <a:schemeClr val="dk1"/>
                        </a:solidFill>
                        <a:latin typeface="+mn-lt"/>
                        <a:ea typeface="+mn-ea"/>
                        <a:cs typeface="+mn-cs"/>
                      </a:endParaRPr>
                    </a:p>
                  </a:txBody>
                  <a:tcPr marT="45689" marB="45689"/>
                </a:tc>
                <a:extLst>
                  <a:ext uri="{0D108BD9-81ED-4DB2-BD59-A6C34878D82A}">
                    <a16:rowId xmlns:a16="http://schemas.microsoft.com/office/drawing/2014/main" val="10001"/>
                  </a:ext>
                </a:extLst>
              </a:tr>
              <a:tr h="741535">
                <a:tc>
                  <a:txBody>
                    <a:bodyPr/>
                    <a:lstStyle/>
                    <a:p>
                      <a:r>
                        <a:rPr lang="en-US" sz="1800" dirty="0"/>
                        <a:t>RTI reviews</a:t>
                      </a:r>
                      <a:r>
                        <a:rPr lang="en-US" sz="1800" baseline="0" dirty="0"/>
                        <a:t> transcript and re-uploads to FTP</a:t>
                      </a:r>
                      <a:endParaRPr lang="en-US" sz="1800" dirty="0"/>
                    </a:p>
                  </a:txBody>
                  <a:tcPr marT="45689" marB="4568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t>Within two weeks of initial transcript receipt </a:t>
                      </a:r>
                      <a:endParaRPr lang="en-US" sz="1800" kern="1200" dirty="0">
                        <a:solidFill>
                          <a:schemeClr val="dk1"/>
                        </a:solidFill>
                        <a:latin typeface="+mn-lt"/>
                        <a:ea typeface="+mn-ea"/>
                        <a:cs typeface="+mn-cs"/>
                      </a:endParaRPr>
                    </a:p>
                  </a:txBody>
                  <a:tcPr marT="45689" marB="45689"/>
                </a:tc>
                <a:extLst>
                  <a:ext uri="{0D108BD9-81ED-4DB2-BD59-A6C34878D82A}">
                    <a16:rowId xmlns:a16="http://schemas.microsoft.com/office/drawing/2014/main" val="10002"/>
                  </a:ext>
                </a:extLst>
              </a:tr>
              <a:tr h="741535">
                <a:tc>
                  <a:txBody>
                    <a:bodyPr/>
                    <a:lstStyle/>
                    <a:p>
                      <a:r>
                        <a:rPr lang="en-US" sz="1800" dirty="0"/>
                        <a:t>Site responds to RTI queries and re-uploads to FTP site</a:t>
                      </a:r>
                    </a:p>
                  </a:txBody>
                  <a:tcPr marT="45689" marB="4568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t>Within two weeks of query receipt </a:t>
                      </a:r>
                      <a:endParaRPr lang="en-US" sz="1800" kern="1200" dirty="0">
                        <a:solidFill>
                          <a:schemeClr val="dk1"/>
                        </a:solidFill>
                        <a:latin typeface="+mn-lt"/>
                        <a:ea typeface="+mn-ea"/>
                        <a:cs typeface="+mn-cs"/>
                      </a:endParaRPr>
                    </a:p>
                  </a:txBody>
                  <a:tcPr marT="45689" marB="45689"/>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02977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0D95A4E9-F9CF-4A6E-A585-DD8A0B814CCE}"/>
              </a:ext>
            </a:extLst>
          </p:cNvPr>
          <p:cNvSpPr>
            <a:spLocks noGrp="1" noChangeArrowheads="1"/>
          </p:cNvSpPr>
          <p:nvPr>
            <p:ph type="title"/>
          </p:nvPr>
        </p:nvSpPr>
        <p:spPr>
          <a:xfrm>
            <a:off x="304800" y="533400"/>
            <a:ext cx="8382000" cy="762000"/>
          </a:xfrm>
        </p:spPr>
        <p:txBody>
          <a:bodyPr/>
          <a:lstStyle/>
          <a:p>
            <a:pPr eaLnBrk="1" hangingPunct="1"/>
            <a:r>
              <a:rPr lang="en-US" altLang="en-US" sz="4000" b="1"/>
              <a:t>Debrief Reports</a:t>
            </a:r>
          </a:p>
        </p:txBody>
      </p:sp>
      <p:sp>
        <p:nvSpPr>
          <p:cNvPr id="7171" name="Rectangle 3">
            <a:extLst>
              <a:ext uri="{FF2B5EF4-FFF2-40B4-BE49-F238E27FC236}">
                <a16:creationId xmlns:a16="http://schemas.microsoft.com/office/drawing/2014/main" id="{2572ED59-F2FC-482B-B04D-C25EFDF65F33}"/>
              </a:ext>
            </a:extLst>
          </p:cNvPr>
          <p:cNvSpPr>
            <a:spLocks noGrp="1" noChangeArrowheads="1"/>
          </p:cNvSpPr>
          <p:nvPr>
            <p:ph idx="1"/>
          </p:nvPr>
        </p:nvSpPr>
        <p:spPr>
          <a:xfrm>
            <a:off x="457200" y="2057400"/>
            <a:ext cx="8229600" cy="3875088"/>
          </a:xfrm>
        </p:spPr>
        <p:txBody>
          <a:bodyPr/>
          <a:lstStyle/>
          <a:p>
            <a:pPr marL="0" indent="0" eaLnBrk="1" hangingPunct="1">
              <a:buFont typeface="Arial" panose="020B0604020202020204" pitchFamily="34" charset="0"/>
              <a:buNone/>
              <a:defRPr/>
            </a:pPr>
            <a:r>
              <a:rPr lang="en-US" sz="2400" b="1" u="sng" dirty="0">
                <a:solidFill>
                  <a:srgbClr val="000000"/>
                </a:solidFill>
              </a:rPr>
              <a:t>Purpose: </a:t>
            </a:r>
          </a:p>
          <a:p>
            <a:pPr marL="0" indent="0" eaLnBrk="1" hangingPunct="1">
              <a:buFont typeface="Wingdings" panose="05000000000000000000" pitchFamily="2" charset="2"/>
              <a:buNone/>
              <a:defRPr/>
            </a:pPr>
            <a:r>
              <a:rPr lang="en-US" sz="2400" dirty="0">
                <a:solidFill>
                  <a:srgbClr val="000000"/>
                </a:solidFill>
              </a:rPr>
              <a:t>To provide a summary of the participants’ attitudes towards the key themes, the mood of the discussion, whether it was dominated by certain participants (FGD), unique comments, and any other important information in REAL TIME</a:t>
            </a:r>
          </a:p>
          <a:p>
            <a:pPr marL="0" indent="0" eaLnBrk="1" hangingPunct="1">
              <a:buFont typeface="Wingdings" panose="05000000000000000000" pitchFamily="2" charset="2"/>
              <a:buNone/>
              <a:defRPr/>
            </a:pPr>
            <a:endParaRPr lang="en-US" sz="2400" dirty="0">
              <a:solidFill>
                <a:srgbClr val="000000"/>
              </a:solidFill>
            </a:endParaRPr>
          </a:p>
          <a:p>
            <a:pPr eaLnBrk="1" hangingPunct="1">
              <a:buFont typeface="Wingdings" panose="05000000000000000000" pitchFamily="2" charset="2"/>
              <a:buChar char="q"/>
              <a:defRPr/>
            </a:pPr>
            <a:r>
              <a:rPr lang="en-US" sz="2000" dirty="0">
                <a:solidFill>
                  <a:srgbClr val="000000"/>
                </a:solidFill>
              </a:rPr>
              <a:t>Report to be completed immediately after IDI or FGD</a:t>
            </a:r>
          </a:p>
          <a:p>
            <a:pPr eaLnBrk="1" hangingPunct="1">
              <a:buFont typeface="Wingdings" panose="05000000000000000000" pitchFamily="2" charset="2"/>
              <a:buChar char="q"/>
              <a:defRPr/>
            </a:pPr>
            <a:r>
              <a:rPr lang="en-US" sz="2000" dirty="0">
                <a:solidFill>
                  <a:srgbClr val="000000"/>
                </a:solidFill>
              </a:rPr>
              <a:t>Will be discussed on study team calls and shared across sites</a:t>
            </a:r>
          </a:p>
          <a:p>
            <a:pPr eaLnBrk="1" hangingPunct="1">
              <a:buFont typeface="Wingdings" panose="05000000000000000000" pitchFamily="2" charset="2"/>
              <a:buChar char="q"/>
              <a:defRPr/>
            </a:pPr>
            <a:endParaRPr lang="en-US" sz="2000" dirty="0">
              <a:solidFill>
                <a:srgbClr val="000000"/>
              </a:solidFill>
            </a:endParaRPr>
          </a:p>
        </p:txBody>
      </p:sp>
    </p:spTree>
    <p:extLst>
      <p:ext uri="{BB962C8B-B14F-4D97-AF65-F5344CB8AC3E}">
        <p14:creationId xmlns:p14="http://schemas.microsoft.com/office/powerpoint/2010/main" val="39868079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66A5E879-4AB3-436A-ABE1-DF2B6CBCB1A1}"/>
              </a:ext>
            </a:extLst>
          </p:cNvPr>
          <p:cNvSpPr txBox="1">
            <a:spLocks noChangeArrowheads="1"/>
          </p:cNvSpPr>
          <p:nvPr/>
        </p:nvSpPr>
        <p:spPr bwMode="auto">
          <a:xfrm>
            <a:off x="1447800" y="457200"/>
            <a:ext cx="601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algn="ctr">
              <a:spcBef>
                <a:spcPct val="0"/>
              </a:spcBef>
              <a:buFontTx/>
              <a:buNone/>
            </a:pPr>
            <a:r>
              <a:rPr lang="en-US" altLang="en-US" sz="2400" b="1" dirty="0">
                <a:solidFill>
                  <a:srgbClr val="000000"/>
                </a:solidFill>
                <a:latin typeface="Arial" panose="020B0604020202020204" pitchFamily="34" charset="0"/>
              </a:rPr>
              <a:t>P &amp; BF WOMEN FGD DEBRIEF REPORT</a:t>
            </a:r>
          </a:p>
        </p:txBody>
      </p:sp>
      <p:pic>
        <p:nvPicPr>
          <p:cNvPr id="5" name="Picture 4">
            <a:extLst>
              <a:ext uri="{FF2B5EF4-FFF2-40B4-BE49-F238E27FC236}">
                <a16:creationId xmlns:a16="http://schemas.microsoft.com/office/drawing/2014/main" id="{F3269F06-1E9F-4DB2-9788-48363D64D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868" y="920335"/>
            <a:ext cx="4357664" cy="5791200"/>
          </a:xfrm>
          <a:prstGeom prst="rect">
            <a:avLst/>
          </a:prstGeom>
        </p:spPr>
      </p:pic>
    </p:spTree>
    <p:extLst>
      <p:ext uri="{BB962C8B-B14F-4D97-AF65-F5344CB8AC3E}">
        <p14:creationId xmlns:p14="http://schemas.microsoft.com/office/powerpoint/2010/main" val="3095649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4">
            <a:extLst>
              <a:ext uri="{FF2B5EF4-FFF2-40B4-BE49-F238E27FC236}">
                <a16:creationId xmlns:a16="http://schemas.microsoft.com/office/drawing/2014/main" id="{8635C0FC-7DCB-4903-9AE4-5E58290DEC80}"/>
              </a:ext>
            </a:extLst>
          </p:cNvPr>
          <p:cNvSpPr>
            <a:spLocks noGrp="1"/>
          </p:cNvSpPr>
          <p:nvPr>
            <p:ph type="title"/>
          </p:nvPr>
        </p:nvSpPr>
        <p:spPr>
          <a:xfrm>
            <a:off x="457200" y="304800"/>
            <a:ext cx="8229600" cy="1143000"/>
          </a:xfrm>
        </p:spPr>
        <p:txBody>
          <a:bodyPr/>
          <a:lstStyle/>
          <a:p>
            <a:r>
              <a:rPr lang="en-US" altLang="en-US" b="1"/>
              <a:t>File Naming Conventions</a:t>
            </a:r>
          </a:p>
        </p:txBody>
      </p:sp>
      <p:sp>
        <p:nvSpPr>
          <p:cNvPr id="116739" name="Content Placeholder 5">
            <a:extLst>
              <a:ext uri="{FF2B5EF4-FFF2-40B4-BE49-F238E27FC236}">
                <a16:creationId xmlns:a16="http://schemas.microsoft.com/office/drawing/2014/main" id="{C1FCE5E8-7ADC-44B7-A8C5-F67F7BE4E8B0}"/>
              </a:ext>
            </a:extLst>
          </p:cNvPr>
          <p:cNvSpPr>
            <a:spLocks noGrp="1"/>
          </p:cNvSpPr>
          <p:nvPr>
            <p:ph idx="1"/>
          </p:nvPr>
        </p:nvSpPr>
        <p:spPr>
          <a:xfrm>
            <a:off x="609600" y="1735137"/>
            <a:ext cx="8229600" cy="3352800"/>
          </a:xfrm>
        </p:spPr>
        <p:txBody>
          <a:bodyPr/>
          <a:lstStyle/>
          <a:p>
            <a:r>
              <a:rPr lang="en-US" altLang="en-US" sz="2600" dirty="0"/>
              <a:t>Initial format: </a:t>
            </a:r>
          </a:p>
          <a:p>
            <a:pPr lvl="1"/>
            <a:r>
              <a:rPr lang="en-US" altLang="en-US" sz="2600" dirty="0"/>
              <a:t>IDI_[PTID]_[Data Type]_[Date of IDI]</a:t>
            </a:r>
          </a:p>
          <a:p>
            <a:r>
              <a:rPr lang="en-US" altLang="en-US" sz="2600" dirty="0"/>
              <a:t>Query format: </a:t>
            </a:r>
          </a:p>
          <a:p>
            <a:pPr lvl="1"/>
            <a:r>
              <a:rPr lang="en-US" altLang="en-US" sz="2600" dirty="0"/>
              <a:t>IDI_[PTID]_[Data Type]_[Date of IDI]_[Initials]</a:t>
            </a:r>
          </a:p>
          <a:p>
            <a:r>
              <a:rPr lang="en-US" altLang="en-US" sz="2600" dirty="0"/>
              <a:t>Final format: </a:t>
            </a:r>
          </a:p>
          <a:p>
            <a:pPr lvl="1"/>
            <a:r>
              <a:rPr lang="en-US" altLang="en-US" sz="2600" dirty="0"/>
              <a:t>IDI_[PTID]_[Data Type]_[Date of IDI]_FINAL</a:t>
            </a:r>
          </a:p>
        </p:txBody>
      </p:sp>
      <p:sp>
        <p:nvSpPr>
          <p:cNvPr id="116740" name="Slide Number Placeholder 3">
            <a:extLst>
              <a:ext uri="{FF2B5EF4-FFF2-40B4-BE49-F238E27FC236}">
                <a16:creationId xmlns:a16="http://schemas.microsoft.com/office/drawing/2014/main" id="{8EA79CD5-D85A-4970-805F-443AA2BC7204}"/>
              </a:ext>
            </a:extLst>
          </p:cNvPr>
          <p:cNvSpPr>
            <a:spLocks noGrp="1"/>
          </p:cNvSpPr>
          <p:nvPr>
            <p:ph type="sldNum" sz="quarter" idx="4"/>
          </p:nvPr>
        </p:nvSpPr>
        <p:spPr bwMode="auto">
          <a:xfrm>
            <a:off x="7239000" y="6248400"/>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fontAlgn="base">
              <a:spcBef>
                <a:spcPct val="0"/>
              </a:spcBef>
              <a:spcAft>
                <a:spcPct val="0"/>
              </a:spcAft>
              <a:buFontTx/>
              <a:buNone/>
            </a:pPr>
            <a:fld id="{8D880BE7-91B6-46D7-B02D-1320464FDCD6}" type="slidenum">
              <a:rPr lang="en-US" altLang="en-US" sz="1200" smtClean="0">
                <a:latin typeface="Arial" panose="020B0604020202020204" pitchFamily="34" charset="0"/>
              </a:rPr>
              <a:pPr fontAlgn="base">
                <a:spcBef>
                  <a:spcPct val="0"/>
                </a:spcBef>
                <a:spcAft>
                  <a:spcPct val="0"/>
                </a:spcAft>
                <a:buFontTx/>
                <a:buNone/>
              </a:pPr>
              <a:t>69</a:t>
            </a:fld>
            <a:endParaRPr lang="en-US" altLang="en-US" sz="1200">
              <a:latin typeface="Arial" panose="020B0604020202020204" pitchFamily="34" charset="0"/>
            </a:endParaRPr>
          </a:p>
        </p:txBody>
      </p:sp>
      <p:sp>
        <p:nvSpPr>
          <p:cNvPr id="3" name="TextBox 2">
            <a:extLst>
              <a:ext uri="{FF2B5EF4-FFF2-40B4-BE49-F238E27FC236}">
                <a16:creationId xmlns:a16="http://schemas.microsoft.com/office/drawing/2014/main" id="{D1475FC3-9412-4DC2-B562-A798B593361C}"/>
              </a:ext>
            </a:extLst>
          </p:cNvPr>
          <p:cNvSpPr txBox="1"/>
          <p:nvPr/>
        </p:nvSpPr>
        <p:spPr>
          <a:xfrm>
            <a:off x="1371600" y="2227262"/>
            <a:ext cx="5943600" cy="492125"/>
          </a:xfrm>
          <a:prstGeom prst="rect">
            <a:avLst/>
          </a:prstGeom>
          <a:solidFill>
            <a:schemeClr val="bg1"/>
          </a:solidFill>
        </p:spPr>
        <p:txBody>
          <a:bodyPr>
            <a:spAutoFit/>
          </a:bodyPr>
          <a:lstStyle/>
          <a:p>
            <a:pPr>
              <a:defRPr/>
            </a:pPr>
            <a:r>
              <a:rPr lang="en-US" sz="2600" dirty="0">
                <a:latin typeface="+mj-lt"/>
              </a:rPr>
              <a:t>IDI_1001_</a:t>
            </a:r>
            <a:r>
              <a:rPr lang="en-US" sz="2600" dirty="0">
                <a:solidFill>
                  <a:schemeClr val="accent5"/>
                </a:solidFill>
                <a:latin typeface="+mj-lt"/>
              </a:rPr>
              <a:t>AF</a:t>
            </a:r>
            <a:r>
              <a:rPr lang="en-US" sz="2600" dirty="0">
                <a:latin typeface="+mj-lt"/>
              </a:rPr>
              <a:t>_22MAR16</a:t>
            </a:r>
          </a:p>
        </p:txBody>
      </p:sp>
      <p:sp>
        <p:nvSpPr>
          <p:cNvPr id="7" name="TextBox 6">
            <a:extLst>
              <a:ext uri="{FF2B5EF4-FFF2-40B4-BE49-F238E27FC236}">
                <a16:creationId xmlns:a16="http://schemas.microsoft.com/office/drawing/2014/main" id="{493943B5-2A20-4A26-9AEC-FF7B2FB64609}"/>
              </a:ext>
            </a:extLst>
          </p:cNvPr>
          <p:cNvSpPr txBox="1"/>
          <p:nvPr/>
        </p:nvSpPr>
        <p:spPr>
          <a:xfrm>
            <a:off x="1447800" y="3154364"/>
            <a:ext cx="7620000" cy="492125"/>
          </a:xfrm>
          <a:prstGeom prst="rect">
            <a:avLst/>
          </a:prstGeom>
          <a:solidFill>
            <a:schemeClr val="bg1"/>
          </a:solidFill>
        </p:spPr>
        <p:txBody>
          <a:bodyPr>
            <a:spAutoFit/>
          </a:bodyPr>
          <a:lstStyle/>
          <a:p>
            <a:pPr>
              <a:defRPr/>
            </a:pPr>
            <a:r>
              <a:rPr lang="en-US" sz="2600" dirty="0">
                <a:latin typeface="+mj-lt"/>
              </a:rPr>
              <a:t>IDI_1001_</a:t>
            </a:r>
            <a:r>
              <a:rPr lang="en-US" sz="2600" dirty="0">
                <a:solidFill>
                  <a:schemeClr val="accent5"/>
                </a:solidFill>
                <a:latin typeface="+mj-lt"/>
              </a:rPr>
              <a:t>DR</a:t>
            </a:r>
            <a:r>
              <a:rPr lang="en-US" sz="2600" dirty="0">
                <a:latin typeface="+mj-lt"/>
              </a:rPr>
              <a:t>_22MAR16</a:t>
            </a:r>
            <a:r>
              <a:rPr lang="en-US" sz="2600" dirty="0">
                <a:solidFill>
                  <a:srgbClr val="FF0000"/>
                </a:solidFill>
                <a:latin typeface="+mj-lt"/>
              </a:rPr>
              <a:t>_CN_AK</a:t>
            </a:r>
          </a:p>
        </p:txBody>
      </p:sp>
      <p:sp>
        <p:nvSpPr>
          <p:cNvPr id="8" name="TextBox 7">
            <a:extLst>
              <a:ext uri="{FF2B5EF4-FFF2-40B4-BE49-F238E27FC236}">
                <a16:creationId xmlns:a16="http://schemas.microsoft.com/office/drawing/2014/main" id="{D2428B49-86B0-4920-894D-704DFDAA67EA}"/>
              </a:ext>
            </a:extLst>
          </p:cNvPr>
          <p:cNvSpPr txBox="1"/>
          <p:nvPr/>
        </p:nvSpPr>
        <p:spPr>
          <a:xfrm>
            <a:off x="1371600" y="4114800"/>
            <a:ext cx="7620000" cy="492125"/>
          </a:xfrm>
          <a:prstGeom prst="rect">
            <a:avLst/>
          </a:prstGeom>
          <a:solidFill>
            <a:schemeClr val="bg1"/>
          </a:solidFill>
        </p:spPr>
        <p:txBody>
          <a:bodyPr>
            <a:spAutoFit/>
          </a:bodyPr>
          <a:lstStyle/>
          <a:p>
            <a:pPr>
              <a:defRPr/>
            </a:pPr>
            <a:r>
              <a:rPr lang="en-US" sz="2600" dirty="0">
                <a:latin typeface="+mj-lt"/>
              </a:rPr>
              <a:t>IDI_1001_</a:t>
            </a:r>
            <a:r>
              <a:rPr lang="en-US" sz="2600" dirty="0">
                <a:solidFill>
                  <a:schemeClr val="accent5"/>
                </a:solidFill>
                <a:latin typeface="+mj-lt"/>
              </a:rPr>
              <a:t>TR</a:t>
            </a:r>
            <a:r>
              <a:rPr lang="en-US" sz="2600" dirty="0">
                <a:latin typeface="+mj-lt"/>
              </a:rPr>
              <a:t>_22MAR16</a:t>
            </a:r>
            <a:r>
              <a:rPr lang="en-US" sz="2600" dirty="0">
                <a:solidFill>
                  <a:srgbClr val="FF0000"/>
                </a:solidFill>
                <a:latin typeface="+mj-lt"/>
              </a:rPr>
              <a:t>_FINAL</a:t>
            </a:r>
          </a:p>
        </p:txBody>
      </p:sp>
      <p:sp>
        <p:nvSpPr>
          <p:cNvPr id="2" name="TextBox 1">
            <a:extLst>
              <a:ext uri="{FF2B5EF4-FFF2-40B4-BE49-F238E27FC236}">
                <a16:creationId xmlns:a16="http://schemas.microsoft.com/office/drawing/2014/main" id="{CC2BCC57-0CFC-4DFD-8A8D-68649B9B6E95}"/>
              </a:ext>
            </a:extLst>
          </p:cNvPr>
          <p:cNvSpPr txBox="1"/>
          <p:nvPr/>
        </p:nvSpPr>
        <p:spPr>
          <a:xfrm>
            <a:off x="5191125" y="4676528"/>
            <a:ext cx="3771900" cy="169277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600" dirty="0">
                <a:latin typeface="+mj-lt"/>
              </a:rPr>
              <a:t>Filename acronyms:</a:t>
            </a:r>
          </a:p>
          <a:p>
            <a:pPr marL="457200" indent="-457200">
              <a:buFont typeface="Arial" panose="020B0604020202020204" pitchFamily="34" charset="0"/>
              <a:buChar char="•"/>
            </a:pPr>
            <a:r>
              <a:rPr lang="en-US" sz="2600" dirty="0">
                <a:latin typeface="+mj-lt"/>
              </a:rPr>
              <a:t>Audio File = AF</a:t>
            </a:r>
          </a:p>
          <a:p>
            <a:pPr marL="457200" indent="-457200">
              <a:buFont typeface="Arial" panose="020B0604020202020204" pitchFamily="34" charset="0"/>
              <a:buChar char="•"/>
            </a:pPr>
            <a:r>
              <a:rPr lang="en-US" sz="2600" dirty="0">
                <a:latin typeface="+mj-lt"/>
              </a:rPr>
              <a:t>Debrief Report = DR</a:t>
            </a:r>
          </a:p>
          <a:p>
            <a:pPr marL="457200" indent="-457200">
              <a:buFont typeface="Arial" panose="020B0604020202020204" pitchFamily="34" charset="0"/>
              <a:buChar char="•"/>
            </a:pPr>
            <a:r>
              <a:rPr lang="en-US" sz="2600" dirty="0">
                <a:latin typeface="+mj-lt"/>
              </a:rPr>
              <a:t>Transcript = TR</a:t>
            </a:r>
          </a:p>
        </p:txBody>
      </p:sp>
    </p:spTree>
    <p:extLst>
      <p:ext uri="{BB962C8B-B14F-4D97-AF65-F5344CB8AC3E}">
        <p14:creationId xmlns:p14="http://schemas.microsoft.com/office/powerpoint/2010/main" val="2630629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a:extLst>
              <a:ext uri="{FF2B5EF4-FFF2-40B4-BE49-F238E27FC236}">
                <a16:creationId xmlns:a16="http://schemas.microsoft.com/office/drawing/2014/main" id="{AEA524EB-E57E-4A7B-83AC-3652E46C6149}"/>
              </a:ext>
            </a:extLst>
          </p:cNvPr>
          <p:cNvSpPr>
            <a:spLocks noGrp="1"/>
          </p:cNvSpPr>
          <p:nvPr>
            <p:ph type="title"/>
          </p:nvPr>
        </p:nvSpPr>
        <p:spPr/>
        <p:txBody>
          <a:bodyPr/>
          <a:lstStyle/>
          <a:p>
            <a:r>
              <a:rPr lang="en-US" altLang="en-US" sz="4000" b="1" dirty="0"/>
              <a:t>Study Timeline</a:t>
            </a:r>
          </a:p>
        </p:txBody>
      </p:sp>
      <p:graphicFrame>
        <p:nvGraphicFramePr>
          <p:cNvPr id="3" name="Content Placeholder 3">
            <a:extLst>
              <a:ext uri="{FF2B5EF4-FFF2-40B4-BE49-F238E27FC236}">
                <a16:creationId xmlns:a16="http://schemas.microsoft.com/office/drawing/2014/main" id="{E998CB45-15F4-4F9E-94CB-440299D35D50}"/>
              </a:ext>
            </a:extLst>
          </p:cNvPr>
          <p:cNvGraphicFramePr>
            <a:graphicFrameLocks/>
          </p:cNvGraphicFramePr>
          <p:nvPr>
            <p:extLst>
              <p:ext uri="{D42A27DB-BD31-4B8C-83A1-F6EECF244321}">
                <p14:modId xmlns:p14="http://schemas.microsoft.com/office/powerpoint/2010/main" val="2157754974"/>
              </p:ext>
            </p:extLst>
          </p:nvPr>
        </p:nvGraphicFramePr>
        <p:xfrm>
          <a:off x="233033" y="1255546"/>
          <a:ext cx="87630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6909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D878C0E7-82D1-4680-A320-43A54E3F56A4}"/>
              </a:ext>
            </a:extLst>
          </p:cNvPr>
          <p:cNvSpPr>
            <a:spLocks noGrp="1"/>
          </p:cNvSpPr>
          <p:nvPr>
            <p:ph type="title"/>
          </p:nvPr>
        </p:nvSpPr>
        <p:spPr>
          <a:xfrm>
            <a:off x="152400" y="304800"/>
            <a:ext cx="8839200" cy="1066800"/>
          </a:xfrm>
        </p:spPr>
        <p:txBody>
          <a:bodyPr/>
          <a:lstStyle/>
          <a:p>
            <a:r>
              <a:rPr lang="en-US" altLang="en-US" b="1" dirty="0"/>
              <a:t>Transcript Formatting Expectations</a:t>
            </a:r>
          </a:p>
        </p:txBody>
      </p:sp>
      <p:sp>
        <p:nvSpPr>
          <p:cNvPr id="118787" name="Content Placeholder 2">
            <a:extLst>
              <a:ext uri="{FF2B5EF4-FFF2-40B4-BE49-F238E27FC236}">
                <a16:creationId xmlns:a16="http://schemas.microsoft.com/office/drawing/2014/main" id="{74DB457B-C521-42C1-8770-551DFB7383D7}"/>
              </a:ext>
            </a:extLst>
          </p:cNvPr>
          <p:cNvSpPr>
            <a:spLocks noGrp="1"/>
          </p:cNvSpPr>
          <p:nvPr>
            <p:ph idx="1"/>
          </p:nvPr>
        </p:nvSpPr>
        <p:spPr>
          <a:xfrm>
            <a:off x="152400" y="1676400"/>
            <a:ext cx="8839200" cy="5181600"/>
          </a:xfrm>
        </p:spPr>
        <p:txBody>
          <a:bodyPr/>
          <a:lstStyle/>
          <a:p>
            <a:r>
              <a:rPr lang="en-US" altLang="en-US" sz="2400" dirty="0"/>
              <a:t>Consistent font across transcripts</a:t>
            </a:r>
          </a:p>
          <a:p>
            <a:pPr lvl="1"/>
            <a:r>
              <a:rPr lang="en-US" altLang="en-US" sz="2000" dirty="0"/>
              <a:t>Times New Roman, 11 or 12 point font, 1.15 spacing </a:t>
            </a:r>
          </a:p>
          <a:p>
            <a:r>
              <a:rPr lang="en-US" altLang="en-US" sz="2400" dirty="0"/>
              <a:t>Header Includes: Interview Type, Participant ID, Drug Detection Level, Interview Date, Clinical Site, Audio File Name, Audio Recording Length, Interviewer Name, Transcriber/Translator Name, Interview Language</a:t>
            </a:r>
          </a:p>
          <a:p>
            <a:r>
              <a:rPr lang="en-US" altLang="en-US" sz="2400" dirty="0"/>
              <a:t>After header, label next section “</a:t>
            </a:r>
            <a:r>
              <a:rPr lang="en-US" altLang="en-US" sz="2400" b="1" dirty="0"/>
              <a:t>Interview Text</a:t>
            </a:r>
            <a:r>
              <a:rPr lang="en-US" altLang="en-US" sz="2400" dirty="0"/>
              <a:t>,” insert a hard return and begin transcribing the content of the audio file verbatim (in English)</a:t>
            </a:r>
          </a:p>
          <a:p>
            <a:r>
              <a:rPr lang="en-US" altLang="en-US" sz="2400" dirty="0"/>
              <a:t>Use “I:” before Interviewer remarks and “R:” before respondent remarks</a:t>
            </a:r>
          </a:p>
          <a:p>
            <a:r>
              <a:rPr lang="en-US" altLang="en-US" sz="2400" i="1" dirty="0"/>
              <a:t>Italicize all respondent remarks</a:t>
            </a:r>
          </a:p>
        </p:txBody>
      </p:sp>
      <p:sp>
        <p:nvSpPr>
          <p:cNvPr id="118788" name="Slide Number Placeholder 3">
            <a:extLst>
              <a:ext uri="{FF2B5EF4-FFF2-40B4-BE49-F238E27FC236}">
                <a16:creationId xmlns:a16="http://schemas.microsoft.com/office/drawing/2014/main" id="{ED4BDEAA-1EB2-496B-A557-2AEB71B07BA6}"/>
              </a:ext>
            </a:extLst>
          </p:cNvPr>
          <p:cNvSpPr>
            <a:spLocks noGrp="1"/>
          </p:cNvSpPr>
          <p:nvPr>
            <p:ph type="sldNum" sz="quarter" idx="4"/>
          </p:nvPr>
        </p:nvSpPr>
        <p:spPr bwMode="auto">
          <a:xfrm>
            <a:off x="7239000" y="6248400"/>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fontAlgn="base">
              <a:spcBef>
                <a:spcPct val="0"/>
              </a:spcBef>
              <a:spcAft>
                <a:spcPct val="0"/>
              </a:spcAft>
              <a:buFontTx/>
              <a:buNone/>
            </a:pPr>
            <a:fld id="{9B7E2817-AAAD-4DEA-A697-2A0A0CEEC298}" type="slidenum">
              <a:rPr lang="en-US" altLang="en-US" sz="1200" smtClean="0">
                <a:latin typeface="Arial" panose="020B0604020202020204" pitchFamily="34" charset="0"/>
              </a:rPr>
              <a:pPr fontAlgn="base">
                <a:spcBef>
                  <a:spcPct val="0"/>
                </a:spcBef>
                <a:spcAft>
                  <a:spcPct val="0"/>
                </a:spcAft>
                <a:buFontTx/>
                <a:buNone/>
              </a:pPr>
              <a:t>70</a:t>
            </a:fld>
            <a:endParaRPr lang="en-US" altLang="en-US" sz="1200">
              <a:latin typeface="Arial" panose="020B0604020202020204" pitchFamily="34" charset="0"/>
            </a:endParaRPr>
          </a:p>
        </p:txBody>
      </p:sp>
    </p:spTree>
    <p:extLst>
      <p:ext uri="{BB962C8B-B14F-4D97-AF65-F5344CB8AC3E}">
        <p14:creationId xmlns:p14="http://schemas.microsoft.com/office/powerpoint/2010/main" val="3732767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4279EBAF-A0F3-40EE-8B6B-DA9BF8C75ECB}"/>
              </a:ext>
            </a:extLst>
          </p:cNvPr>
          <p:cNvSpPr>
            <a:spLocks noGrp="1"/>
          </p:cNvSpPr>
          <p:nvPr>
            <p:ph type="title"/>
          </p:nvPr>
        </p:nvSpPr>
        <p:spPr>
          <a:xfrm>
            <a:off x="166955" y="228600"/>
            <a:ext cx="8839200" cy="1143000"/>
          </a:xfrm>
        </p:spPr>
        <p:txBody>
          <a:bodyPr/>
          <a:lstStyle/>
          <a:p>
            <a:r>
              <a:rPr lang="en-US" altLang="en-US" b="1" dirty="0"/>
              <a:t>Transcript Formatting Expectations cont.</a:t>
            </a:r>
          </a:p>
        </p:txBody>
      </p:sp>
      <p:sp>
        <p:nvSpPr>
          <p:cNvPr id="120835" name="Content Placeholder 2">
            <a:extLst>
              <a:ext uri="{FF2B5EF4-FFF2-40B4-BE49-F238E27FC236}">
                <a16:creationId xmlns:a16="http://schemas.microsoft.com/office/drawing/2014/main" id="{13C03B90-AD4B-4268-A071-843E73D99C8B}"/>
              </a:ext>
            </a:extLst>
          </p:cNvPr>
          <p:cNvSpPr>
            <a:spLocks noGrp="1"/>
          </p:cNvSpPr>
          <p:nvPr>
            <p:ph idx="1"/>
          </p:nvPr>
        </p:nvSpPr>
        <p:spPr>
          <a:xfrm>
            <a:off x="176480" y="1752600"/>
            <a:ext cx="8839200" cy="4572000"/>
          </a:xfrm>
        </p:spPr>
        <p:txBody>
          <a:bodyPr/>
          <a:lstStyle/>
          <a:p>
            <a:r>
              <a:rPr lang="en-US" altLang="en-US" sz="2200" dirty="0"/>
              <a:t>Auto-number the transcript </a:t>
            </a:r>
            <a:r>
              <a:rPr lang="en-US" altLang="en-US" sz="2200" b="1" dirty="0"/>
              <a:t>by paragraph </a:t>
            </a:r>
          </a:p>
          <a:p>
            <a:pPr lvl="1"/>
            <a:r>
              <a:rPr lang="en-US" altLang="en-US" sz="2200" dirty="0"/>
              <a:t>Each time the Interviewer or Respondent begins a new response, this should be indicated by a new number</a:t>
            </a:r>
          </a:p>
          <a:p>
            <a:r>
              <a:rPr lang="en-US" altLang="en-US" sz="2200" dirty="0"/>
              <a:t>Replace all references to individual names or other identifying data with pseudonyms</a:t>
            </a:r>
          </a:p>
          <a:p>
            <a:r>
              <a:rPr lang="en-US" altLang="en-US" sz="2200" dirty="0"/>
              <a:t>Any mumbling, laughing or silences recorded in transcript can be noted by [brackets] not parentheses</a:t>
            </a:r>
          </a:p>
          <a:p>
            <a:r>
              <a:rPr lang="en-US" altLang="en-US" sz="2200" dirty="0"/>
              <a:t>Long pauses can be represented by use of an ellipsis “…”</a:t>
            </a:r>
          </a:p>
          <a:p>
            <a:r>
              <a:rPr lang="en-US" altLang="en-US" sz="2200" dirty="0"/>
              <a:t>Insert a footer with page X of X on right-hand side</a:t>
            </a:r>
          </a:p>
          <a:p>
            <a:r>
              <a:rPr lang="en-US" altLang="en-US" sz="2200" dirty="0"/>
              <a:t>Spell check the transcript for any spelling and grammar errors</a:t>
            </a:r>
          </a:p>
          <a:p>
            <a:r>
              <a:rPr lang="en-US" altLang="en-US" sz="2200" dirty="0"/>
              <a:t>Filename should follow instructions described in section 7-7 SSP</a:t>
            </a:r>
            <a:endParaRPr lang="en-US" altLang="en-US" sz="2200" b="1" dirty="0"/>
          </a:p>
          <a:p>
            <a:r>
              <a:rPr lang="en-US" altLang="en-US" sz="2200" dirty="0"/>
              <a:t>Be consistent with all formatting!</a:t>
            </a:r>
          </a:p>
        </p:txBody>
      </p:sp>
      <p:sp>
        <p:nvSpPr>
          <p:cNvPr id="120836" name="Slide Number Placeholder 3">
            <a:extLst>
              <a:ext uri="{FF2B5EF4-FFF2-40B4-BE49-F238E27FC236}">
                <a16:creationId xmlns:a16="http://schemas.microsoft.com/office/drawing/2014/main" id="{DF230821-7033-428D-9B5E-6F79CC12B9A0}"/>
              </a:ext>
            </a:extLst>
          </p:cNvPr>
          <p:cNvSpPr>
            <a:spLocks noGrp="1"/>
          </p:cNvSpPr>
          <p:nvPr>
            <p:ph type="sldNum" sz="quarter" idx="4"/>
          </p:nvPr>
        </p:nvSpPr>
        <p:spPr bwMode="auto">
          <a:xfrm>
            <a:off x="7239000" y="6248400"/>
            <a:ext cx="19050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ndara" panose="020E0502030303020204" pitchFamily="34" charset="0"/>
              </a:defRPr>
            </a:lvl1pPr>
            <a:lvl2pPr marL="742950" indent="-285750">
              <a:spcBef>
                <a:spcPct val="20000"/>
              </a:spcBef>
              <a:buFont typeface="Arial" panose="020B0604020202020204" pitchFamily="34" charset="0"/>
              <a:buChar char="–"/>
              <a:defRPr sz="2800">
                <a:solidFill>
                  <a:schemeClr val="tx1"/>
                </a:solidFill>
                <a:latin typeface="Candara" panose="020E0502030303020204" pitchFamily="34" charset="0"/>
              </a:defRPr>
            </a:lvl2pPr>
            <a:lvl3pPr marL="1143000" indent="-228600">
              <a:spcBef>
                <a:spcPct val="20000"/>
              </a:spcBef>
              <a:buFont typeface="Arial" panose="020B0604020202020204" pitchFamily="34" charset="0"/>
              <a:buChar char="•"/>
              <a:defRPr sz="2400">
                <a:solidFill>
                  <a:schemeClr val="tx1"/>
                </a:solidFill>
                <a:latin typeface="Candara" panose="020E0502030303020204" pitchFamily="34" charset="0"/>
              </a:defRPr>
            </a:lvl3pPr>
            <a:lvl4pPr marL="1600200" indent="-228600">
              <a:spcBef>
                <a:spcPct val="20000"/>
              </a:spcBef>
              <a:buFont typeface="Arial" panose="020B0604020202020204" pitchFamily="34" charset="0"/>
              <a:buChar char="–"/>
              <a:defRPr sz="2000">
                <a:solidFill>
                  <a:schemeClr val="tx1"/>
                </a:solidFill>
                <a:latin typeface="Candara" panose="020E0502030303020204" pitchFamily="34" charset="0"/>
              </a:defRPr>
            </a:lvl4pPr>
            <a:lvl5pPr marL="2057400" indent="-228600">
              <a:spcBef>
                <a:spcPct val="20000"/>
              </a:spcBef>
              <a:buFont typeface="Arial" panose="020B0604020202020204" pitchFamily="34" charset="0"/>
              <a:buChar char="»"/>
              <a:defRPr sz="2000">
                <a:solidFill>
                  <a:schemeClr val="tx1"/>
                </a:solidFill>
                <a:latin typeface="Candara" panose="020E0502030303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ndara" panose="020E0502030303020204" pitchFamily="34" charset="0"/>
              </a:defRPr>
            </a:lvl9pPr>
          </a:lstStyle>
          <a:p>
            <a:pPr fontAlgn="base">
              <a:spcBef>
                <a:spcPct val="0"/>
              </a:spcBef>
              <a:spcAft>
                <a:spcPct val="0"/>
              </a:spcAft>
              <a:buFontTx/>
              <a:buNone/>
            </a:pPr>
            <a:fld id="{B8D3A7CD-1189-403A-A26C-D6E626487C48}" type="slidenum">
              <a:rPr lang="en-US" altLang="en-US" sz="1200" smtClean="0">
                <a:latin typeface="Arial" panose="020B0604020202020204" pitchFamily="34" charset="0"/>
              </a:rPr>
              <a:pPr fontAlgn="base">
                <a:spcBef>
                  <a:spcPct val="0"/>
                </a:spcBef>
                <a:spcAft>
                  <a:spcPct val="0"/>
                </a:spcAft>
                <a:buFontTx/>
                <a:buNone/>
              </a:pPr>
              <a:t>71</a:t>
            </a:fld>
            <a:endParaRPr lang="en-US" altLang="en-US" sz="1200">
              <a:latin typeface="Arial" panose="020B0604020202020204" pitchFamily="34" charset="0"/>
            </a:endParaRPr>
          </a:p>
        </p:txBody>
      </p:sp>
    </p:spTree>
    <p:extLst>
      <p:ext uri="{BB962C8B-B14F-4D97-AF65-F5344CB8AC3E}">
        <p14:creationId xmlns:p14="http://schemas.microsoft.com/office/powerpoint/2010/main" val="35484371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703E-DFCD-4976-9709-5FF574DE292A}"/>
              </a:ext>
            </a:extLst>
          </p:cNvPr>
          <p:cNvSpPr>
            <a:spLocks noGrp="1"/>
          </p:cNvSpPr>
          <p:nvPr>
            <p:ph type="title"/>
          </p:nvPr>
        </p:nvSpPr>
        <p:spPr/>
        <p:txBody>
          <a:bodyPr/>
          <a:lstStyle/>
          <a:p>
            <a:r>
              <a:rPr lang="en-US" dirty="0"/>
              <a:t>Transcript Certification</a:t>
            </a:r>
          </a:p>
        </p:txBody>
      </p:sp>
      <p:pic>
        <p:nvPicPr>
          <p:cNvPr id="4" name="Content Placeholder 3">
            <a:extLst>
              <a:ext uri="{FF2B5EF4-FFF2-40B4-BE49-F238E27FC236}">
                <a16:creationId xmlns:a16="http://schemas.microsoft.com/office/drawing/2014/main" id="{0CE93F75-AA89-4804-BDC3-099D025F45F8}"/>
              </a:ext>
            </a:extLst>
          </p:cNvPr>
          <p:cNvPicPr>
            <a:picLocks noGrp="1" noChangeAspect="1"/>
          </p:cNvPicPr>
          <p:nvPr>
            <p:ph idx="1"/>
          </p:nvPr>
        </p:nvPicPr>
        <p:blipFill>
          <a:blip r:embed="rId3"/>
          <a:stretch>
            <a:fillRect/>
          </a:stretch>
        </p:blipFill>
        <p:spPr>
          <a:xfrm>
            <a:off x="619125" y="2514600"/>
            <a:ext cx="7905750" cy="2924175"/>
          </a:xfrm>
          <a:prstGeom prst="rect">
            <a:avLst/>
          </a:prstGeom>
        </p:spPr>
      </p:pic>
      <p:sp>
        <p:nvSpPr>
          <p:cNvPr id="5" name="Rectangle 4">
            <a:extLst>
              <a:ext uri="{FF2B5EF4-FFF2-40B4-BE49-F238E27FC236}">
                <a16:creationId xmlns:a16="http://schemas.microsoft.com/office/drawing/2014/main" id="{BD5E8049-98A6-44C1-BC28-88B0F0DBFFD4}"/>
              </a:ext>
            </a:extLst>
          </p:cNvPr>
          <p:cNvSpPr/>
          <p:nvPr/>
        </p:nvSpPr>
        <p:spPr>
          <a:xfrm>
            <a:off x="762000" y="3886200"/>
            <a:ext cx="7620000" cy="6096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3593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Analysis Plan Overview</a:t>
            </a:r>
          </a:p>
        </p:txBody>
      </p:sp>
      <p:sp>
        <p:nvSpPr>
          <p:cNvPr id="3" name="Content Placeholder 2"/>
          <p:cNvSpPr>
            <a:spLocks noGrp="1"/>
          </p:cNvSpPr>
          <p:nvPr>
            <p:ph idx="1"/>
          </p:nvPr>
        </p:nvSpPr>
        <p:spPr>
          <a:xfrm>
            <a:off x="457200" y="1828800"/>
            <a:ext cx="8229600" cy="4556632"/>
          </a:xfrm>
        </p:spPr>
        <p:txBody>
          <a:bodyPr/>
          <a:lstStyle/>
          <a:p>
            <a:r>
              <a:rPr lang="en-US" sz="3000" dirty="0"/>
              <a:t>Rapid analysis plan</a:t>
            </a:r>
          </a:p>
          <a:p>
            <a:pPr lvl="1"/>
            <a:r>
              <a:rPr lang="en-US" sz="2100" dirty="0"/>
              <a:t>Debrief reports as primary analytic document</a:t>
            </a:r>
          </a:p>
          <a:p>
            <a:pPr marL="914400" lvl="2" indent="0">
              <a:buNone/>
            </a:pPr>
            <a:r>
              <a:rPr lang="en-US" sz="2100" dirty="0"/>
              <a:t>-&gt; focus on pregnancy finding to prepare for MTN-042</a:t>
            </a:r>
          </a:p>
          <a:p>
            <a:pPr lvl="1"/>
            <a:r>
              <a:rPr lang="en-US" sz="2100" dirty="0"/>
              <a:t>Focus on key themes outlined in DR template</a:t>
            </a:r>
          </a:p>
          <a:p>
            <a:pPr lvl="2"/>
            <a:r>
              <a:rPr lang="en-US" sz="2100" dirty="0"/>
              <a:t>Importance of “emerging themes” and field “what stands out/surprise”</a:t>
            </a:r>
          </a:p>
          <a:p>
            <a:pPr lvl="1"/>
            <a:r>
              <a:rPr lang="en-US" sz="2100" dirty="0"/>
              <a:t>Results to inform MTN-042 protocol development in April </a:t>
            </a:r>
          </a:p>
          <a:p>
            <a:r>
              <a:rPr lang="en-US" sz="3000" dirty="0"/>
              <a:t>Longer-term analysis plan</a:t>
            </a:r>
          </a:p>
          <a:p>
            <a:pPr lvl="1"/>
            <a:r>
              <a:rPr lang="en-US" sz="2100" dirty="0"/>
              <a:t>Full transcription and translation </a:t>
            </a:r>
          </a:p>
          <a:p>
            <a:pPr lvl="1"/>
            <a:r>
              <a:rPr lang="en-US" sz="2100" dirty="0"/>
              <a:t>Transcripts as primary analytic document</a:t>
            </a:r>
          </a:p>
          <a:p>
            <a:pPr lvl="1"/>
            <a:r>
              <a:rPr lang="en-US" sz="2100" dirty="0"/>
              <a:t>Use of a codebook and code report/memo-</a:t>
            </a:r>
            <a:r>
              <a:rPr lang="en-US" sz="2100" dirty="0" err="1"/>
              <a:t>ing</a:t>
            </a:r>
            <a:endParaRPr lang="en-US" sz="2100" dirty="0"/>
          </a:p>
        </p:txBody>
      </p:sp>
    </p:spTree>
    <p:extLst>
      <p:ext uri="{BB962C8B-B14F-4D97-AF65-F5344CB8AC3E}">
        <p14:creationId xmlns:p14="http://schemas.microsoft.com/office/powerpoint/2010/main" val="3146229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A1F20-FB3B-4234-BC5C-B527FD42399B}"/>
              </a:ext>
            </a:extLst>
          </p:cNvPr>
          <p:cNvSpPr>
            <a:spLocks noGrp="1"/>
          </p:cNvSpPr>
          <p:nvPr>
            <p:ph type="title"/>
          </p:nvPr>
        </p:nvSpPr>
        <p:spPr/>
        <p:txBody>
          <a:bodyPr/>
          <a:lstStyle/>
          <a:p>
            <a:r>
              <a:rPr lang="en-US" b="1" dirty="0"/>
              <a:t>Questions? </a:t>
            </a:r>
          </a:p>
        </p:txBody>
      </p:sp>
      <p:pic>
        <p:nvPicPr>
          <p:cNvPr id="4" name="Content Placeholder 3">
            <a:extLst>
              <a:ext uri="{FF2B5EF4-FFF2-40B4-BE49-F238E27FC236}">
                <a16:creationId xmlns:a16="http://schemas.microsoft.com/office/drawing/2014/main" id="{161967D0-C80C-48C1-AC7A-4B6443B965C6}"/>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57267" y="1745310"/>
            <a:ext cx="4876934" cy="4639615"/>
          </a:xfrm>
          <a:prstGeom prst="rect">
            <a:avLst/>
          </a:prstGeom>
        </p:spPr>
      </p:pic>
    </p:spTree>
    <p:extLst>
      <p:ext uri="{BB962C8B-B14F-4D97-AF65-F5344CB8AC3E}">
        <p14:creationId xmlns:p14="http://schemas.microsoft.com/office/powerpoint/2010/main" val="3073147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B4DE9E1-BFF1-4554-A206-F9DBDBB71285}"/>
              </a:ext>
            </a:extLst>
          </p:cNvPr>
          <p:cNvSpPr>
            <a:spLocks noGrp="1"/>
          </p:cNvSpPr>
          <p:nvPr>
            <p:ph type="title"/>
          </p:nvPr>
        </p:nvSpPr>
        <p:spPr>
          <a:xfrm>
            <a:off x="457200" y="304800"/>
            <a:ext cx="8229600" cy="1143000"/>
          </a:xfrm>
        </p:spPr>
        <p:txBody>
          <a:bodyPr/>
          <a:lstStyle/>
          <a:p>
            <a:r>
              <a:rPr lang="en-US" altLang="en-US" b="1" dirty="0"/>
              <a:t>Inclusion Criteria: All Participants</a:t>
            </a:r>
          </a:p>
        </p:txBody>
      </p:sp>
      <p:sp>
        <p:nvSpPr>
          <p:cNvPr id="3" name="Content Placeholder 2">
            <a:extLst>
              <a:ext uri="{FF2B5EF4-FFF2-40B4-BE49-F238E27FC236}">
                <a16:creationId xmlns:a16="http://schemas.microsoft.com/office/drawing/2014/main" id="{459C8CCF-6D66-4D9D-A603-588F1434A3D9}"/>
              </a:ext>
            </a:extLst>
          </p:cNvPr>
          <p:cNvSpPr>
            <a:spLocks noGrp="1"/>
          </p:cNvSpPr>
          <p:nvPr>
            <p:ph idx="1"/>
          </p:nvPr>
        </p:nvSpPr>
        <p:spPr>
          <a:xfrm>
            <a:off x="457200" y="1828800"/>
            <a:ext cx="8229600" cy="4419600"/>
          </a:xfrm>
        </p:spPr>
        <p:txBody>
          <a:bodyPr>
            <a:noAutofit/>
          </a:bodyPr>
          <a:lstStyle/>
          <a:p>
            <a:pPr marL="461963" indent="-461963">
              <a:spcBef>
                <a:spcPts val="0"/>
              </a:spcBef>
              <a:buFont typeface="+mj-lt"/>
              <a:buAutoNum type="arabicPeriod"/>
              <a:defRPr/>
            </a:pPr>
            <a:r>
              <a:rPr lang="en-US" sz="2800" dirty="0"/>
              <a:t>Able and willing to provide written informed consent in one of the study languages</a:t>
            </a:r>
          </a:p>
          <a:p>
            <a:pPr marL="0" indent="0">
              <a:spcBef>
                <a:spcPts val="0"/>
              </a:spcBef>
              <a:buNone/>
              <a:defRPr/>
            </a:pPr>
            <a:endParaRPr lang="en-US" sz="2800" dirty="0"/>
          </a:p>
          <a:p>
            <a:pPr marL="461963" indent="-461963">
              <a:spcBef>
                <a:spcPts val="0"/>
              </a:spcBef>
              <a:buFont typeface="+mj-lt"/>
              <a:buAutoNum type="arabicPeriod"/>
              <a:defRPr/>
            </a:pPr>
            <a:r>
              <a:rPr lang="en-US" sz="2800" dirty="0"/>
              <a:t>Able and willing to complete the required study procedures</a:t>
            </a:r>
          </a:p>
          <a:p>
            <a:pPr marL="0" indent="0">
              <a:buFont typeface="Arial" panose="020B0604020202020204" pitchFamily="34" charset="0"/>
              <a:buNone/>
              <a:defRPr/>
            </a:pPr>
            <a:endParaRPr lang="en-US" sz="6700" dirty="0"/>
          </a:p>
        </p:txBody>
      </p:sp>
      <p:sp>
        <p:nvSpPr>
          <p:cNvPr id="4" name="Slide Number Placeholder 3">
            <a:extLst>
              <a:ext uri="{FF2B5EF4-FFF2-40B4-BE49-F238E27FC236}">
                <a16:creationId xmlns:a16="http://schemas.microsoft.com/office/drawing/2014/main" id="{ED9C632F-3530-45ED-832D-002AEE487CCE}"/>
              </a:ext>
            </a:extLst>
          </p:cNvPr>
          <p:cNvSpPr>
            <a:spLocks noGrp="1"/>
          </p:cNvSpPr>
          <p:nvPr>
            <p:ph type="sldNum" sz="quarter" idx="4"/>
          </p:nvPr>
        </p:nvSpPr>
        <p:spPr>
          <a:xfrm>
            <a:off x="6781800" y="6248400"/>
            <a:ext cx="1905000" cy="457200"/>
          </a:xfrm>
        </p:spPr>
        <p:txBody>
          <a:bodyPr/>
          <a:lstStyle/>
          <a:p>
            <a:pPr>
              <a:defRPr/>
            </a:pPr>
            <a:fld id="{1EE79839-C263-4944-8226-E038C965912A}" type="slidenum">
              <a:rPr lang="en-US" smtClean="0">
                <a:solidFill>
                  <a:srgbClr val="000000"/>
                </a:solidFill>
              </a:rPr>
              <a:pPr>
                <a:defRPr/>
              </a:pPr>
              <a:t>8</a:t>
            </a:fld>
            <a:endParaRPr lang="en-US" dirty="0">
              <a:solidFill>
                <a:srgbClr val="000000"/>
              </a:solidFill>
            </a:endParaRPr>
          </a:p>
        </p:txBody>
      </p:sp>
      <p:pic>
        <p:nvPicPr>
          <p:cNvPr id="5" name="Picture 4">
            <a:extLst>
              <a:ext uri="{FF2B5EF4-FFF2-40B4-BE49-F238E27FC236}">
                <a16:creationId xmlns:a16="http://schemas.microsoft.com/office/drawing/2014/main" id="{C514F1BE-C8B7-4660-9F3A-3DBC5A7F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862625"/>
            <a:ext cx="3086100" cy="2385775"/>
          </a:xfrm>
          <a:prstGeom prst="rect">
            <a:avLst/>
          </a:prstGeom>
        </p:spPr>
      </p:pic>
    </p:spTree>
    <p:extLst>
      <p:ext uri="{BB962C8B-B14F-4D97-AF65-F5344CB8AC3E}">
        <p14:creationId xmlns:p14="http://schemas.microsoft.com/office/powerpoint/2010/main" val="2271927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B9372-D334-4EF4-AAE0-F38422A86676}"/>
              </a:ext>
            </a:extLst>
          </p:cNvPr>
          <p:cNvSpPr>
            <a:spLocks noGrp="1"/>
          </p:cNvSpPr>
          <p:nvPr>
            <p:ph type="title"/>
          </p:nvPr>
        </p:nvSpPr>
        <p:spPr>
          <a:xfrm>
            <a:off x="76200" y="228600"/>
            <a:ext cx="8839200" cy="1143000"/>
          </a:xfrm>
        </p:spPr>
        <p:txBody>
          <a:bodyPr/>
          <a:lstStyle/>
          <a:p>
            <a:r>
              <a:rPr lang="en-US" sz="4000" b="1" dirty="0"/>
              <a:t>Inclusion Criteria: P &amp; BF Women FGDs</a:t>
            </a:r>
          </a:p>
        </p:txBody>
      </p:sp>
      <p:sp>
        <p:nvSpPr>
          <p:cNvPr id="3" name="Content Placeholder 2">
            <a:extLst>
              <a:ext uri="{FF2B5EF4-FFF2-40B4-BE49-F238E27FC236}">
                <a16:creationId xmlns:a16="http://schemas.microsoft.com/office/drawing/2014/main" id="{499A6A28-C76B-44BF-9943-A79852BCE4EC}"/>
              </a:ext>
            </a:extLst>
          </p:cNvPr>
          <p:cNvSpPr>
            <a:spLocks noGrp="1"/>
          </p:cNvSpPr>
          <p:nvPr>
            <p:ph idx="1"/>
          </p:nvPr>
        </p:nvSpPr>
        <p:spPr>
          <a:xfrm>
            <a:off x="381000" y="2209800"/>
            <a:ext cx="8229600" cy="2286000"/>
          </a:xfrm>
        </p:spPr>
        <p:txBody>
          <a:bodyPr/>
          <a:lstStyle/>
          <a:p>
            <a:r>
              <a:rPr lang="en-US" sz="2800" b="1" dirty="0"/>
              <a:t>P &amp; BF Women</a:t>
            </a:r>
            <a:r>
              <a:rPr lang="en-US" sz="2800" dirty="0"/>
              <a:t>: HIV-uninfected women aged 18-40 who are currently pregnant (P) or breastfeeding (BF), or who were P or BF within the previous two years </a:t>
            </a:r>
          </a:p>
        </p:txBody>
      </p:sp>
    </p:spTree>
    <p:extLst>
      <p:ext uri="{BB962C8B-B14F-4D97-AF65-F5344CB8AC3E}">
        <p14:creationId xmlns:p14="http://schemas.microsoft.com/office/powerpoint/2010/main" val="1744877702"/>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Quadrant">
  <a:themeElements>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fontScheme name="Quadra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9900"/>
        </a:lt2>
        <a:accent1>
          <a:srgbClr val="800080"/>
        </a:accent1>
        <a:accent2>
          <a:srgbClr val="999966"/>
        </a:accent2>
        <a:accent3>
          <a:srgbClr val="FFFFFF"/>
        </a:accent3>
        <a:accent4>
          <a:srgbClr val="000000"/>
        </a:accent4>
        <a:accent5>
          <a:srgbClr val="C0AAC0"/>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12">
        <a:dk1>
          <a:srgbClr val="000000"/>
        </a:dk1>
        <a:lt1>
          <a:srgbClr val="FFFFFF"/>
        </a:lt1>
        <a:dk2>
          <a:srgbClr val="000000"/>
        </a:dk2>
        <a:lt2>
          <a:srgbClr val="669900"/>
        </a:lt2>
        <a:accent1>
          <a:srgbClr val="800080"/>
        </a:accent1>
        <a:accent2>
          <a:srgbClr val="800080"/>
        </a:accent2>
        <a:accent3>
          <a:srgbClr val="FFFFFF"/>
        </a:accent3>
        <a:accent4>
          <a:srgbClr val="000000"/>
        </a:accent4>
        <a:accent5>
          <a:srgbClr val="C0AAC0"/>
        </a:accent5>
        <a:accent6>
          <a:srgbClr val="730073"/>
        </a:accent6>
        <a:hlink>
          <a:srgbClr val="996633"/>
        </a:hlink>
        <a:folHlink>
          <a:srgbClr val="99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D1134587-5FF1-46C2-81A4-0A6E33F801E6" xsi:nil="true"/>
    <DocClassification xmlns="D1134587-5FF1-46C2-81A4-0A6E33F801E6" xsi:nil="true"/>
    <Site xmlns="D1134587-5FF1-46C2-81A4-0A6E33F801E6" xsi:nil="true"/>
    <StudyDocType xmlns="D1134587-5FF1-46C2-81A4-0A6E33F801E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9C2261B4FEBB540AAF82D95C6579607" ma:contentTypeVersion="" ma:contentTypeDescription="Create a new document." ma:contentTypeScope="" ma:versionID="ddc87dc9420916b8a24dfdef0eefed8e">
  <xsd:schema xmlns:xsd="http://www.w3.org/2001/XMLSchema" xmlns:xs="http://www.w3.org/2001/XMLSchema" xmlns:p="http://schemas.microsoft.com/office/2006/metadata/properties" xmlns:ns2="D1134587-5FF1-46C2-81A4-0A6E33F801E6" xmlns:ns3="0cdb9d7b-3bdb-4b1c-be50-7737cb6ee7a2" xmlns:ns4="d1134587-5ff1-46c2-81a4-0a6e33f801e6" targetNamespace="http://schemas.microsoft.com/office/2006/metadata/properties" ma:root="true" ma:fieldsID="3d230a448d2d58b256bae3cc8b4b0747" ns2:_="" ns3:_="" ns4:_="">
    <xsd:import namespace="D1134587-5FF1-46C2-81A4-0A6E33F801E6"/>
    <xsd:import namespace="0cdb9d7b-3bdb-4b1c-be50-7737cb6ee7a2"/>
    <xsd:import namespace="d1134587-5ff1-46c2-81a4-0a6e33f801e6"/>
    <xsd:element name="properties">
      <xsd:complexType>
        <xsd:sequence>
          <xsd:element name="documentManagement">
            <xsd:complexType>
              <xsd:all>
                <xsd:element ref="ns2:Status" minOccurs="0"/>
                <xsd:element ref="ns2:DocClassification" minOccurs="0"/>
                <xsd:element ref="ns2:StudyDocType" minOccurs="0"/>
                <xsd:element ref="ns2:Site" minOccurs="0"/>
                <xsd:element ref="ns3:SharedWithUsers" minOccurs="0"/>
                <xsd:element ref="ns3:SharedWithDetails"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134587-5FF1-46C2-81A4-0A6E33F801E6" elementFormDefault="qualified">
    <xsd:import namespace="http://schemas.microsoft.com/office/2006/documentManagement/types"/>
    <xsd:import namespace="http://schemas.microsoft.com/office/infopath/2007/PartnerControls"/>
    <xsd:element name="Status" ma:index="8" nillable="true" ma:displayName="Status" ma:list="{4EC803D6-7A5D-408A-8E3F-8EBB23630C04}" ma:internalName="Status" ma:readOnly="false" ma:showField="Title">
      <xsd:simpleType>
        <xsd:restriction base="dms:Lookup"/>
      </xsd:simpleType>
    </xsd:element>
    <xsd:element name="DocClassification" ma:index="9" nillable="true" ma:displayName="DocClassification" ma:format="Dropdown" ma:internalName="DocClassification">
      <xsd:simpleType>
        <xsd:restriction base="dms:Choice">
          <xsd:enumeration value="Activation"/>
          <xsd:enumeration value="Assessment Visits"/>
          <xsd:enumeration value="Site-Specific Docs"/>
          <xsd:enumeration value="IRB/ Regulatory"/>
          <xsd:enumeration value="Staffing/ Training"/>
        </xsd:restriction>
      </xsd:simpleType>
    </xsd:element>
    <xsd:element name="StudyDocType" ma:index="10" nillable="true" ma:displayName="SiteDocType" ma:format="Dropdown" ma:internalName="StudyDocType">
      <xsd:simpleType>
        <xsd:restriction base="dms:Choice">
          <xsd:enumeration value="1572"/>
          <xsd:enumeration value="Activation Checklist"/>
          <xsd:enumeration value="Activation Notice"/>
          <xsd:enumeration value="Agenda"/>
          <xsd:enumeration value="Approval - Initial"/>
          <xsd:enumeration value="Approval - Renewal"/>
          <xsd:enumeration value="Approval - Supplemental"/>
          <xsd:enumeration value="Checklists"/>
          <xsd:enumeration value="DoD/ DoA"/>
          <xsd:enumeration value="ICFs"/>
          <xsd:enumeration value="Other"/>
          <xsd:enumeration value="Findings/ Report"/>
          <xsd:enumeration value="SOPs"/>
          <xsd:enumeration value="Submission/ Comments"/>
          <xsd:enumeration value="Visit Materials/ Planning"/>
          <xsd:enumeration value="Refresher Training"/>
          <xsd:enumeration value="Tools"/>
          <xsd:enumeration value="Recruitment Materials"/>
          <xsd:enumeration value="Closeout Checklist"/>
          <xsd:enumeration value="Investigator Qual Docs"/>
          <xsd:enumeration value="Study-Specific Training"/>
        </xsd:restriction>
      </xsd:simpleType>
    </xsd:element>
    <xsd:element name="Site" ma:index="11" nillable="true" ma:displayName="Site" ma:format="Dropdown" ma:internalName="Site">
      <xsd:simpleType>
        <xsd:restriction base="dms:Choice">
          <xsd:enumeration value="Lilongwe"/>
          <xsd:enumeration value="Botha's Hill"/>
          <xsd:enumeration value="eThekwini"/>
          <xsd:enumeration value="WRHI"/>
          <xsd:enumeration value="MUJHU"/>
          <xsd:enumeration value="Spilhaus"/>
          <xsd:enumeration value="Zengeza"/>
        </xsd:restriction>
      </xsd:simpleType>
    </xsd:element>
  </xsd:schema>
  <xsd:schema xmlns:xsd="http://www.w3.org/2001/XMLSchema" xmlns:xs="http://www.w3.org/2001/XMLSchema" xmlns:dms="http://schemas.microsoft.com/office/2006/documentManagement/types" xmlns:pc="http://schemas.microsoft.com/office/infopath/2007/PartnerControls" targetNamespace="0cdb9d7b-3bdb-4b1c-be50-7737cb6ee7a2"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34587-5ff1-46c2-81a4-0a6e33f801e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8B12F-64B1-4A68-ABE4-B95565F93323}">
  <ds:schemaRefs>
    <ds:schemaRef ds:uri="http://schemas.microsoft.com/sharepoint/v3/contenttype/forms"/>
  </ds:schemaRefs>
</ds:datastoreItem>
</file>

<file path=customXml/itemProps2.xml><?xml version="1.0" encoding="utf-8"?>
<ds:datastoreItem xmlns:ds="http://schemas.openxmlformats.org/officeDocument/2006/customXml" ds:itemID="{1B184BE6-9697-4457-8317-672ED0E6397E}">
  <ds:schemaRefs>
    <ds:schemaRef ds:uri="D1134587-5FF1-46C2-81A4-0A6E33F801E6"/>
    <ds:schemaRef ds:uri="0cdb9d7b-3bdb-4b1c-be50-7737cb6ee7a2"/>
    <ds:schemaRef ds:uri="http://purl.org/dc/terms/"/>
    <ds:schemaRef ds:uri="d1134587-5ff1-46c2-81a4-0a6e33f801e6"/>
    <ds:schemaRef ds:uri="http://www.w3.org/XML/1998/namespac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4B6A78A-7221-4AEF-AD91-B3BF842B61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134587-5FF1-46C2-81A4-0A6E33F801E6"/>
    <ds:schemaRef ds:uri="0cdb9d7b-3bdb-4b1c-be50-7737cb6ee7a2"/>
    <ds:schemaRef ds:uri="d1134587-5ff1-46c2-81a4-0a6e33f801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MTN Oral Presentation Template</Template>
  <TotalTime>8442</TotalTime>
  <Words>4700</Words>
  <Application>Microsoft Office PowerPoint</Application>
  <PresentationFormat>On-screen Show (4:3)</PresentationFormat>
  <Paragraphs>600</Paragraphs>
  <Slides>74</Slides>
  <Notes>55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74</vt:i4>
      </vt:variant>
    </vt:vector>
  </HeadingPairs>
  <TitlesOfParts>
    <vt:vector size="84" baseType="lpstr">
      <vt:lpstr>Arial</vt:lpstr>
      <vt:lpstr>Calibri</vt:lpstr>
      <vt:lpstr>Candara</vt:lpstr>
      <vt:lpstr>Gill Sans MT</vt:lpstr>
      <vt:lpstr>Times New Roman</vt:lpstr>
      <vt:lpstr>Wingdings</vt:lpstr>
      <vt:lpstr>ヒラギノ角ゴ Pro W3</vt:lpstr>
      <vt:lpstr>2_Office Theme</vt:lpstr>
      <vt:lpstr>4_Quadrant</vt:lpstr>
      <vt:lpstr>3_Office Theme</vt:lpstr>
      <vt:lpstr>MTN-041 (MAMMA) Study Specific Training</vt:lpstr>
      <vt:lpstr>Morning Agenda</vt:lpstr>
      <vt:lpstr>   Overview of MTN-041  </vt:lpstr>
      <vt:lpstr>Study Sites</vt:lpstr>
      <vt:lpstr>Study Objectives: Primary</vt:lpstr>
      <vt:lpstr>Study Objectives: Secondary</vt:lpstr>
      <vt:lpstr>Study Timeline</vt:lpstr>
      <vt:lpstr>Inclusion Criteria: All Participants</vt:lpstr>
      <vt:lpstr>Inclusion Criteria: P &amp; BF Women FGDs</vt:lpstr>
      <vt:lpstr>Inclusion Criteria: Male Partner FGDs</vt:lpstr>
      <vt:lpstr>Inclusion Criteria: Grandmother FGDs</vt:lpstr>
      <vt:lpstr>Inclusion Criteria: Key Informant IDIs</vt:lpstr>
      <vt:lpstr>Exclusion Criteria</vt:lpstr>
      <vt:lpstr>Total Accrual Targets</vt:lpstr>
      <vt:lpstr>Accrual Targets by Study Group</vt:lpstr>
      <vt:lpstr>Accrual Considerations</vt:lpstr>
      <vt:lpstr>Accrual Considerations cont.</vt:lpstr>
      <vt:lpstr>Accrual Timelines</vt:lpstr>
      <vt:lpstr>Questions? </vt:lpstr>
      <vt:lpstr>Study Procedures: Recruitment/Prescreening, IC Process &amp; Data Collection</vt:lpstr>
      <vt:lpstr>Recruitment/Prescreening - Definitions</vt:lpstr>
      <vt:lpstr>Community Sensitization Plans</vt:lpstr>
      <vt:lpstr>Recruitment/Prescreening - Materials</vt:lpstr>
      <vt:lpstr>Recruitment - Discussion</vt:lpstr>
      <vt:lpstr>Discussion - Strategies for Scheduling FGDs</vt:lpstr>
      <vt:lpstr>Recruitment Logs/Tracking</vt:lpstr>
      <vt:lpstr>Informed Consent &amp; Eligibility Determination</vt:lpstr>
      <vt:lpstr>Informed Consent Overview</vt:lpstr>
      <vt:lpstr>Informed Consent Considerations</vt:lpstr>
      <vt:lpstr>Documentation of IC Process</vt:lpstr>
      <vt:lpstr>Eligibility Assessment Worksheet</vt:lpstr>
      <vt:lpstr>Eligibility Confirmation Checklist</vt:lpstr>
      <vt:lpstr>Eligibility Confirmation Checklist Cont. </vt:lpstr>
      <vt:lpstr>Screening and Enrollment Log</vt:lpstr>
      <vt:lpstr>Required Documentation -  Screen Failures</vt:lpstr>
      <vt:lpstr>Site Discussion</vt:lpstr>
      <vt:lpstr>PowerPoint Presentation</vt:lpstr>
      <vt:lpstr>PTID Assignment</vt:lpstr>
      <vt:lpstr>PTID Assignment cont.</vt:lpstr>
      <vt:lpstr>Visit Checklists</vt:lpstr>
      <vt:lpstr>Visit Checklists: General Instructions</vt:lpstr>
      <vt:lpstr>Visit Checklist: General Sections</vt:lpstr>
      <vt:lpstr>IDI Visit Checklist</vt:lpstr>
      <vt:lpstr>FGD Individual Visit Checklist</vt:lpstr>
      <vt:lpstr>FGD Group Visit Checklist</vt:lpstr>
      <vt:lpstr>Data Collection Tools I: CRFs</vt:lpstr>
      <vt:lpstr>PowerPoint Presentation</vt:lpstr>
      <vt:lpstr>PowerPoint Presentation</vt:lpstr>
      <vt:lpstr>PowerPoint Presentation</vt:lpstr>
      <vt:lpstr>PowerPoint Presentation</vt:lpstr>
      <vt:lpstr>PowerPoint Presentation</vt:lpstr>
      <vt:lpstr>PowerPoint Presentation</vt:lpstr>
      <vt:lpstr>Data Collection Tools II: Guides</vt:lpstr>
      <vt:lpstr>PowerPoint Presentation</vt:lpstr>
      <vt:lpstr>PowerPoint Presentation</vt:lpstr>
      <vt:lpstr>Educational Video/Storyboard</vt:lpstr>
      <vt:lpstr> Data Management</vt:lpstr>
      <vt:lpstr>Data Management Flow </vt:lpstr>
      <vt:lpstr>PowerPoint Presentation</vt:lpstr>
      <vt:lpstr>PowerPoint Presentation</vt:lpstr>
      <vt:lpstr>PowerPoint Presentation</vt:lpstr>
      <vt:lpstr>Data Management Timeline</vt:lpstr>
      <vt:lpstr>RTI-Site CRF QC Process</vt:lpstr>
      <vt:lpstr>CRF Query Report</vt:lpstr>
      <vt:lpstr>RTI-Site Debriefing Report  QC Process</vt:lpstr>
      <vt:lpstr>Transcript Timeline</vt:lpstr>
      <vt:lpstr>Debrief Reports</vt:lpstr>
      <vt:lpstr>PowerPoint Presentation</vt:lpstr>
      <vt:lpstr>File Naming Conventions</vt:lpstr>
      <vt:lpstr>Transcript Formatting Expectations</vt:lpstr>
      <vt:lpstr>Transcript Formatting Expectations cont.</vt:lpstr>
      <vt:lpstr>Transcript Certification</vt:lpstr>
      <vt:lpstr>Analysis Plan Overview</vt:lpstr>
      <vt:lpstr>Questions? </vt:lpstr>
    </vt:vector>
  </TitlesOfParts>
  <Company>MTN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Microbicides 2008</dc:title>
  <dc:creator>rullcm</dc:creator>
  <cp:lastModifiedBy>Nicole Macagna</cp:lastModifiedBy>
  <cp:revision>538</cp:revision>
  <cp:lastPrinted>2014-09-26T13:03:49Z</cp:lastPrinted>
  <dcterms:created xsi:type="dcterms:W3CDTF">2008-01-29T12:38:48Z</dcterms:created>
  <dcterms:modified xsi:type="dcterms:W3CDTF">2018-03-06T13:33:37Z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0x010100E9C2261B4FEBB540AAF82D95C6579607</vt:lpwstr>
  </property>
</Properties>
</file>