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58" r:id="rId5"/>
    <p:sldId id="259"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ontgomery, Elizabeth" initials="ME" lastIdx="5" clrIdx="6">
    <p:extLst>
      <p:ext uri="{19B8F6BF-5375-455C-9EA6-DF929625EA0E}">
        <p15:presenceInfo xmlns:p15="http://schemas.microsoft.com/office/powerpoint/2012/main" userId="S-1-5-21-2101533902-423532799-1776743176-3250" providerId="AD"/>
      </p:ext>
    </p:extLst>
  </p:cmAuthor>
  <p:cmAuthor id="1" name="Ashley Mayo" initials="AM" lastIdx="30" clrIdx="0">
    <p:extLst>
      <p:ext uri="{19B8F6BF-5375-455C-9EA6-DF929625EA0E}">
        <p15:presenceInfo xmlns:p15="http://schemas.microsoft.com/office/powerpoint/2012/main" userId="S::AMayo@fhi360.org::7b0347e3-e893-48f6-af4a-3fd1d59def47" providerId="AD"/>
      </p:ext>
    </p:extLst>
  </p:cmAuthor>
  <p:cmAuthor id="2" name="Tara McClure" initials="TM" lastIdx="9" clrIdx="1">
    <p:extLst>
      <p:ext uri="{19B8F6BF-5375-455C-9EA6-DF929625EA0E}">
        <p15:presenceInfo xmlns:p15="http://schemas.microsoft.com/office/powerpoint/2012/main" userId="S::TMcClure@fhi360.org::e5439c73-25d8-48a5-8dcb-87907cf33aad" providerId="AD"/>
      </p:ext>
    </p:extLst>
  </p:cmAuthor>
  <p:cmAuthor id="3" name="Cheryl Blanchette" initials="CB" lastIdx="11" clrIdx="2">
    <p:extLst>
      <p:ext uri="{19B8F6BF-5375-455C-9EA6-DF929625EA0E}">
        <p15:presenceInfo xmlns:p15="http://schemas.microsoft.com/office/powerpoint/2012/main" userId="S::ccokley@fhi360.org::259d1646-4de6-40a8-aaf8-7a31d3a58f05" providerId="AD"/>
      </p:ext>
    </p:extLst>
  </p:cmAuthor>
  <p:cmAuthor id="4" name="Rachel Scheckter" initials="RS" lastIdx="2" clrIdx="3">
    <p:extLst>
      <p:ext uri="{19B8F6BF-5375-455C-9EA6-DF929625EA0E}">
        <p15:presenceInfo xmlns:p15="http://schemas.microsoft.com/office/powerpoint/2012/main" userId="Rachel Scheckter" providerId="None"/>
      </p:ext>
    </p:extLst>
  </p:cmAuthor>
  <p:cmAuthor id="5" name="Ryan, Julia" initials="RJ" lastIdx="11" clrIdx="4">
    <p:extLst>
      <p:ext uri="{19B8F6BF-5375-455C-9EA6-DF929625EA0E}">
        <p15:presenceInfo xmlns:p15="http://schemas.microsoft.com/office/powerpoint/2012/main" userId="S::jhryan@rti.org::218938fb-fe26-4008-9de5-56f07fa28b4d" providerId="AD"/>
      </p:ext>
    </p:extLst>
  </p:cmAuthor>
  <p:cmAuthor id="6" name="van der Straten, Ariane" initials="vdSA" lastIdx="9" clrIdx="5">
    <p:extLst>
      <p:ext uri="{19B8F6BF-5375-455C-9EA6-DF929625EA0E}">
        <p15:presenceInfo xmlns:p15="http://schemas.microsoft.com/office/powerpoint/2012/main" userId="S::ariane@rti.org::531172d9-5df9-466f-a4b3-84bcc76535d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8EE"/>
    <a:srgbClr val="7958A6"/>
    <a:srgbClr val="BD2690"/>
    <a:srgbClr val="FFFFFF"/>
    <a:srgbClr val="FF99CC"/>
    <a:srgbClr val="EEA8D8"/>
    <a:srgbClr val="85BDDA"/>
    <a:srgbClr val="C5B6D8"/>
    <a:srgbClr val="A994C6"/>
    <a:srgbClr val="C423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619AA1-4C73-4F55-B0F0-5E678187E654}" v="2" dt="2021-08-27T17:01:00.0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2256" y="54"/>
      </p:cViewPr>
      <p:guideLst>
        <p:guide orient="horz" pos="31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ra McClure" userId="e5439c73-25d8-48a5-8dcb-87907cf33aad" providerId="ADAL" clId="{9680F190-54A3-4E3B-8BC8-4B28F531F1F7}"/>
    <pc:docChg chg="">
      <pc:chgData name="Tara McClure" userId="e5439c73-25d8-48a5-8dcb-87907cf33aad" providerId="ADAL" clId="{9680F190-54A3-4E3B-8BC8-4B28F531F1F7}" dt="2021-08-27T17:36:18.916" v="0" actId="5900"/>
      <pc:docMkLst>
        <pc:docMk/>
      </pc:docMkLst>
      <pc:sldChg chg="modCm">
        <pc:chgData name="Tara McClure" userId="e5439c73-25d8-48a5-8dcb-87907cf33aad" providerId="ADAL" clId="{9680F190-54A3-4E3B-8BC8-4B28F531F1F7}" dt="2021-08-27T17:36:18.916" v="0" actId="5900"/>
        <pc:sldMkLst>
          <pc:docMk/>
          <pc:sldMk cId="3743288039" sldId="258"/>
        </pc:sldMkLst>
      </pc:sldChg>
    </pc:docChg>
  </pc:docChgLst>
  <pc:docChgLst>
    <pc:chgData name="Ashley Mayo" userId="7b0347e3-e893-48f6-af4a-3fd1d59def47" providerId="ADAL" clId="{1DB19D7B-7FAC-4E29-B635-5F4448A8A31B}"/>
    <pc:docChg chg="undo modSld">
      <pc:chgData name="Ashley Mayo" userId="7b0347e3-e893-48f6-af4a-3fd1d59def47" providerId="ADAL" clId="{1DB19D7B-7FAC-4E29-B635-5F4448A8A31B}" dt="2019-08-22T17:16:01.329" v="37" actId="20577"/>
      <pc:docMkLst>
        <pc:docMk/>
      </pc:docMkLst>
      <pc:sldChg chg="addSp modSp">
        <pc:chgData name="Ashley Mayo" userId="7b0347e3-e893-48f6-af4a-3fd1d59def47" providerId="ADAL" clId="{1DB19D7B-7FAC-4E29-B635-5F4448A8A31B}" dt="2019-08-22T17:16:01.329" v="37" actId="20577"/>
        <pc:sldMkLst>
          <pc:docMk/>
          <pc:sldMk cId="699980520" sldId="259"/>
        </pc:sldMkLst>
        <pc:spChg chg="add mod">
          <ac:chgData name="Ashley Mayo" userId="7b0347e3-e893-48f6-af4a-3fd1d59def47" providerId="ADAL" clId="{1DB19D7B-7FAC-4E29-B635-5F4448A8A31B}" dt="2019-08-22T17:16:01.329" v="37" actId="20577"/>
          <ac:spMkLst>
            <pc:docMk/>
            <pc:sldMk cId="699980520" sldId="259"/>
            <ac:spMk id="2" creationId="{02F37EFE-3F0A-4E66-9DF4-45E25029EC87}"/>
          </ac:spMkLst>
        </pc:spChg>
        <pc:spChg chg="mod">
          <ac:chgData name="Ashley Mayo" userId="7b0347e3-e893-48f6-af4a-3fd1d59def47" providerId="ADAL" clId="{1DB19D7B-7FAC-4E29-B635-5F4448A8A31B}" dt="2019-08-22T17:10:28.184" v="6" actId="20577"/>
          <ac:spMkLst>
            <pc:docMk/>
            <pc:sldMk cId="699980520" sldId="259"/>
            <ac:spMk id="9" creationId="{01DF9BA7-9003-41BE-BF1B-8D3B4F9976C5}"/>
          </ac:spMkLst>
        </pc:spChg>
        <pc:spChg chg="mod">
          <ac:chgData name="Ashley Mayo" userId="7b0347e3-e893-48f6-af4a-3fd1d59def47" providerId="ADAL" clId="{1DB19D7B-7FAC-4E29-B635-5F4448A8A31B}" dt="2019-08-22T17:10:05.535" v="4" actId="2711"/>
          <ac:spMkLst>
            <pc:docMk/>
            <pc:sldMk cId="699980520" sldId="259"/>
            <ac:spMk id="10" creationId="{22190DEE-A09D-4AE9-B0CD-E7767DAA508D}"/>
          </ac:spMkLst>
        </pc:spChg>
        <pc:spChg chg="mod">
          <ac:chgData name="Ashley Mayo" userId="7b0347e3-e893-48f6-af4a-3fd1d59def47" providerId="ADAL" clId="{1DB19D7B-7FAC-4E29-B635-5F4448A8A31B}" dt="2019-08-22T17:12:29.310" v="9" actId="20577"/>
          <ac:spMkLst>
            <pc:docMk/>
            <pc:sldMk cId="699980520" sldId="259"/>
            <ac:spMk id="11" creationId="{51FA0FB1-5B68-4ACF-87BA-438A291DF5A1}"/>
          </ac:spMkLst>
        </pc:spChg>
        <pc:spChg chg="mod">
          <ac:chgData name="Ashley Mayo" userId="7b0347e3-e893-48f6-af4a-3fd1d59def47" providerId="ADAL" clId="{1DB19D7B-7FAC-4E29-B635-5F4448A8A31B}" dt="2019-08-22T17:15:14.441" v="29" actId="1035"/>
          <ac:spMkLst>
            <pc:docMk/>
            <pc:sldMk cId="699980520" sldId="259"/>
            <ac:spMk id="12" creationId="{C9002D84-504A-46DE-A025-45B3684CC6F5}"/>
          </ac:spMkLst>
        </pc:spChg>
        <pc:spChg chg="mod">
          <ac:chgData name="Ashley Mayo" userId="7b0347e3-e893-48f6-af4a-3fd1d59def47" providerId="ADAL" clId="{1DB19D7B-7FAC-4E29-B635-5F4448A8A31B}" dt="2019-08-22T17:15:23.980" v="30" actId="1076"/>
          <ac:spMkLst>
            <pc:docMk/>
            <pc:sldMk cId="699980520" sldId="259"/>
            <ac:spMk id="24" creationId="{EF13A92E-9F6F-4F71-A7BA-F583684751D3}"/>
          </ac:spMkLst>
        </pc:spChg>
      </pc:sldChg>
    </pc:docChg>
  </pc:docChgLst>
  <pc:docChgLst>
    <pc:chgData name="Ashley Mayo" userId="7b0347e3-e893-48f6-af4a-3fd1d59def47" providerId="ADAL" clId="{B46530AF-370F-484D-BE66-CC998003F5FB}"/>
    <pc:docChg chg="undo custSel modSld">
      <pc:chgData name="Ashley Mayo" userId="7b0347e3-e893-48f6-af4a-3fd1d59def47" providerId="ADAL" clId="{B46530AF-370F-484D-BE66-CC998003F5FB}" dt="2021-08-27T16:57:11.951" v="493" actId="20577"/>
      <pc:docMkLst>
        <pc:docMk/>
      </pc:docMkLst>
      <pc:sldChg chg="modSp mod addCm delCm modCm">
        <pc:chgData name="Ashley Mayo" userId="7b0347e3-e893-48f6-af4a-3fd1d59def47" providerId="ADAL" clId="{B46530AF-370F-484D-BE66-CC998003F5FB}" dt="2021-08-27T16:57:08.652" v="491" actId="20577"/>
        <pc:sldMkLst>
          <pc:docMk/>
          <pc:sldMk cId="3743288039" sldId="258"/>
        </pc:sldMkLst>
        <pc:spChg chg="mod">
          <ac:chgData name="Ashley Mayo" userId="7b0347e3-e893-48f6-af4a-3fd1d59def47" providerId="ADAL" clId="{B46530AF-370F-484D-BE66-CC998003F5FB}" dt="2021-08-26T15:17:26.987" v="402" actId="20577"/>
          <ac:spMkLst>
            <pc:docMk/>
            <pc:sldMk cId="3743288039" sldId="258"/>
            <ac:spMk id="10" creationId="{22190DEE-A09D-4AE9-B0CD-E7767DAA508D}"/>
          </ac:spMkLst>
        </pc:spChg>
        <pc:spChg chg="mod">
          <ac:chgData name="Ashley Mayo" userId="7b0347e3-e893-48f6-af4a-3fd1d59def47" providerId="ADAL" clId="{B46530AF-370F-484D-BE66-CC998003F5FB}" dt="2021-08-27T16:57:00.307" v="489" actId="20577"/>
          <ac:spMkLst>
            <pc:docMk/>
            <pc:sldMk cId="3743288039" sldId="258"/>
            <ac:spMk id="24" creationId="{EF13A92E-9F6F-4F71-A7BA-F583684751D3}"/>
          </ac:spMkLst>
        </pc:spChg>
        <pc:spChg chg="mod">
          <ac:chgData name="Ashley Mayo" userId="7b0347e3-e893-48f6-af4a-3fd1d59def47" providerId="ADAL" clId="{B46530AF-370F-484D-BE66-CC998003F5FB}" dt="2021-08-27T16:57:08.652" v="491" actId="20577"/>
          <ac:spMkLst>
            <pc:docMk/>
            <pc:sldMk cId="3743288039" sldId="258"/>
            <ac:spMk id="35" creationId="{40F5346B-9437-46C4-8D6D-ADC650917931}"/>
          </ac:spMkLst>
        </pc:spChg>
      </pc:sldChg>
      <pc:sldChg chg="modSp mod">
        <pc:chgData name="Ashley Mayo" userId="7b0347e3-e893-48f6-af4a-3fd1d59def47" providerId="ADAL" clId="{B46530AF-370F-484D-BE66-CC998003F5FB}" dt="2021-08-27T16:57:11.951" v="493" actId="20577"/>
        <pc:sldMkLst>
          <pc:docMk/>
          <pc:sldMk cId="699980520" sldId="259"/>
        </pc:sldMkLst>
        <pc:spChg chg="mod">
          <ac:chgData name="Ashley Mayo" userId="7b0347e3-e893-48f6-af4a-3fd1d59def47" providerId="ADAL" clId="{B46530AF-370F-484D-BE66-CC998003F5FB}" dt="2021-08-27T16:57:11.951" v="493" actId="20577"/>
          <ac:spMkLst>
            <pc:docMk/>
            <pc:sldMk cId="699980520" sldId="259"/>
            <ac:spMk id="17" creationId="{6539271B-48D2-42F4-97D7-16C0C82E784C}"/>
          </ac:spMkLst>
        </pc:spChg>
      </pc:sldChg>
    </pc:docChg>
  </pc:docChgLst>
  <pc:docChgLst>
    <pc:chgData name="Tara McClure" userId="e5439c73-25d8-48a5-8dcb-87907cf33aad" providerId="ADAL" clId="{1B556F51-586A-480B-8BE8-099CDC351686}"/>
    <pc:docChg chg="custSel modSld">
      <pc:chgData name="Tara McClure" userId="e5439c73-25d8-48a5-8dcb-87907cf33aad" providerId="ADAL" clId="{1B556F51-586A-480B-8BE8-099CDC351686}" dt="2021-08-25T19:15:09.504" v="297" actId="1589"/>
      <pc:docMkLst>
        <pc:docMk/>
      </pc:docMkLst>
      <pc:sldChg chg="modSp mod addCm">
        <pc:chgData name="Tara McClure" userId="e5439c73-25d8-48a5-8dcb-87907cf33aad" providerId="ADAL" clId="{1B556F51-586A-480B-8BE8-099CDC351686}" dt="2021-08-25T19:15:09.504" v="297" actId="1589"/>
        <pc:sldMkLst>
          <pc:docMk/>
          <pc:sldMk cId="3743288039" sldId="258"/>
        </pc:sldMkLst>
        <pc:spChg chg="mod">
          <ac:chgData name="Tara McClure" userId="e5439c73-25d8-48a5-8dcb-87907cf33aad" providerId="ADAL" clId="{1B556F51-586A-480B-8BE8-099CDC351686}" dt="2021-08-24T17:02:03.976" v="296" actId="20577"/>
          <ac:spMkLst>
            <pc:docMk/>
            <pc:sldMk cId="3743288039" sldId="258"/>
            <ac:spMk id="24" creationId="{EF13A92E-9F6F-4F71-A7BA-F583684751D3}"/>
          </ac:spMkLst>
        </pc:spChg>
        <pc:spChg chg="mod">
          <ac:chgData name="Tara McClure" userId="e5439c73-25d8-48a5-8dcb-87907cf33aad" providerId="ADAL" clId="{1B556F51-586A-480B-8BE8-099CDC351686}" dt="2021-08-24T16:41:24.700" v="277" actId="20577"/>
          <ac:spMkLst>
            <pc:docMk/>
            <pc:sldMk cId="3743288039" sldId="258"/>
            <ac:spMk id="35" creationId="{40F5346B-9437-46C4-8D6D-ADC650917931}"/>
          </ac:spMkLst>
        </pc:spChg>
      </pc:sldChg>
      <pc:sldChg chg="addSp delSp modSp mod">
        <pc:chgData name="Tara McClure" userId="e5439c73-25d8-48a5-8dcb-87907cf33aad" providerId="ADAL" clId="{1B556F51-586A-480B-8BE8-099CDC351686}" dt="2021-08-24T16:42:14.026" v="281"/>
        <pc:sldMkLst>
          <pc:docMk/>
          <pc:sldMk cId="699980520" sldId="259"/>
        </pc:sldMkLst>
        <pc:spChg chg="del">
          <ac:chgData name="Tara McClure" userId="e5439c73-25d8-48a5-8dcb-87907cf33aad" providerId="ADAL" clId="{1B556F51-586A-480B-8BE8-099CDC351686}" dt="2021-08-24T16:42:11.564" v="280" actId="478"/>
          <ac:spMkLst>
            <pc:docMk/>
            <pc:sldMk cId="699980520" sldId="259"/>
            <ac:spMk id="15" creationId="{E0E9A762-CD63-4B7D-A7EF-721A06343C5C}"/>
          </ac:spMkLst>
        </pc:spChg>
        <pc:spChg chg="add del mod">
          <ac:chgData name="Tara McClure" userId="e5439c73-25d8-48a5-8dcb-87907cf33aad" providerId="ADAL" clId="{1B556F51-586A-480B-8BE8-099CDC351686}" dt="2021-08-24T16:42:10.480" v="279"/>
          <ac:spMkLst>
            <pc:docMk/>
            <pc:sldMk cId="699980520" sldId="259"/>
            <ac:spMk id="16" creationId="{E064911F-C21A-48A0-B282-F9E8DAE5EA22}"/>
          </ac:spMkLst>
        </pc:spChg>
        <pc:spChg chg="add mod">
          <ac:chgData name="Tara McClure" userId="e5439c73-25d8-48a5-8dcb-87907cf33aad" providerId="ADAL" clId="{1B556F51-586A-480B-8BE8-099CDC351686}" dt="2021-08-24T16:42:14.026" v="281"/>
          <ac:spMkLst>
            <pc:docMk/>
            <pc:sldMk cId="699980520" sldId="259"/>
            <ac:spMk id="17" creationId="{6539271B-48D2-42F4-97D7-16C0C82E784C}"/>
          </ac:spMkLst>
        </pc:spChg>
      </pc:sldChg>
    </pc:docChg>
  </pc:docChgLst>
  <pc:docChgLst>
    <pc:chgData name="Ashley Mayo" userId="7b0347e3-e893-48f6-af4a-3fd1d59def47" providerId="ADAL" clId="{30619AA1-4C73-4F55-B0F0-5E678187E654}"/>
    <pc:docChg chg="custSel modSld">
      <pc:chgData name="Ashley Mayo" userId="7b0347e3-e893-48f6-af4a-3fd1d59def47" providerId="ADAL" clId="{30619AA1-4C73-4F55-B0F0-5E678187E654}" dt="2021-08-27T17:01:00.087" v="2"/>
      <pc:docMkLst>
        <pc:docMk/>
      </pc:docMkLst>
      <pc:sldChg chg="addCm modCm">
        <pc:chgData name="Ashley Mayo" userId="7b0347e3-e893-48f6-af4a-3fd1d59def47" providerId="ADAL" clId="{30619AA1-4C73-4F55-B0F0-5E678187E654}" dt="2021-08-27T17:01:00.087" v="2"/>
        <pc:sldMkLst>
          <pc:docMk/>
          <pc:sldMk cId="3743288039" sldId="258"/>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8-27T11:57:52.659" idx="30">
    <p:pos x="2411" y="1843"/>
    <p:text>TO SITES: The highlighted text has been updated. Please complete the translation table provided and send to FHI 360 for help with finalization of translated materials. Highlighting should be removed prior to finalizing English or local langauge versions.</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F52D48-1779-44CA-9FEE-FA03273BD1EF}" type="datetimeFigureOut">
              <a:rPr lang="en-US" smtClean="0"/>
              <a:t>8/27/2021</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0DA058-C00A-4637-8A64-0C83724CC756}" type="slidenum">
              <a:rPr lang="en-US" smtClean="0"/>
              <a:t>‹#›</a:t>
            </a:fld>
            <a:endParaRPr lang="en-US"/>
          </a:p>
        </p:txBody>
      </p:sp>
    </p:spTree>
    <p:extLst>
      <p:ext uri="{BB962C8B-B14F-4D97-AF65-F5344CB8AC3E}">
        <p14:creationId xmlns:p14="http://schemas.microsoft.com/office/powerpoint/2010/main" val="3522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76B82A42-0DF1-4A24-9422-2D01F14E391E}"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A072A-C178-4648-9088-62AF1F5324EC}" type="slidenum">
              <a:rPr lang="en-US" smtClean="0"/>
              <a:t>‹#›</a:t>
            </a:fld>
            <a:endParaRPr lang="en-US"/>
          </a:p>
        </p:txBody>
      </p:sp>
    </p:spTree>
    <p:extLst>
      <p:ext uri="{BB962C8B-B14F-4D97-AF65-F5344CB8AC3E}">
        <p14:creationId xmlns:p14="http://schemas.microsoft.com/office/powerpoint/2010/main" val="4211039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B82A42-0DF1-4A24-9422-2D01F14E391E}"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A072A-C178-4648-9088-62AF1F5324EC}" type="slidenum">
              <a:rPr lang="en-US" smtClean="0"/>
              <a:t>‹#›</a:t>
            </a:fld>
            <a:endParaRPr lang="en-US"/>
          </a:p>
        </p:txBody>
      </p:sp>
    </p:spTree>
    <p:extLst>
      <p:ext uri="{BB962C8B-B14F-4D97-AF65-F5344CB8AC3E}">
        <p14:creationId xmlns:p14="http://schemas.microsoft.com/office/powerpoint/2010/main" val="1978106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B82A42-0DF1-4A24-9422-2D01F14E391E}"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A072A-C178-4648-9088-62AF1F5324EC}" type="slidenum">
              <a:rPr lang="en-US" smtClean="0"/>
              <a:t>‹#›</a:t>
            </a:fld>
            <a:endParaRPr lang="en-US"/>
          </a:p>
        </p:txBody>
      </p:sp>
    </p:spTree>
    <p:extLst>
      <p:ext uri="{BB962C8B-B14F-4D97-AF65-F5344CB8AC3E}">
        <p14:creationId xmlns:p14="http://schemas.microsoft.com/office/powerpoint/2010/main" val="377330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B82A42-0DF1-4A24-9422-2D01F14E391E}"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A072A-C178-4648-9088-62AF1F5324EC}" type="slidenum">
              <a:rPr lang="en-US" smtClean="0"/>
              <a:t>‹#›</a:t>
            </a:fld>
            <a:endParaRPr lang="en-US"/>
          </a:p>
        </p:txBody>
      </p:sp>
    </p:spTree>
    <p:extLst>
      <p:ext uri="{BB962C8B-B14F-4D97-AF65-F5344CB8AC3E}">
        <p14:creationId xmlns:p14="http://schemas.microsoft.com/office/powerpoint/2010/main" val="1829530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B82A42-0DF1-4A24-9422-2D01F14E391E}"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A072A-C178-4648-9088-62AF1F5324EC}" type="slidenum">
              <a:rPr lang="en-US" smtClean="0"/>
              <a:t>‹#›</a:t>
            </a:fld>
            <a:endParaRPr lang="en-US"/>
          </a:p>
        </p:txBody>
      </p:sp>
    </p:spTree>
    <p:extLst>
      <p:ext uri="{BB962C8B-B14F-4D97-AF65-F5344CB8AC3E}">
        <p14:creationId xmlns:p14="http://schemas.microsoft.com/office/powerpoint/2010/main" val="140274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B82A42-0DF1-4A24-9422-2D01F14E391E}" type="datetimeFigureOut">
              <a:rPr lang="en-US" smtClean="0"/>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BA072A-C178-4648-9088-62AF1F5324EC}" type="slidenum">
              <a:rPr lang="en-US" smtClean="0"/>
              <a:t>‹#›</a:t>
            </a:fld>
            <a:endParaRPr lang="en-US"/>
          </a:p>
        </p:txBody>
      </p:sp>
    </p:spTree>
    <p:extLst>
      <p:ext uri="{BB962C8B-B14F-4D97-AF65-F5344CB8AC3E}">
        <p14:creationId xmlns:p14="http://schemas.microsoft.com/office/powerpoint/2010/main" val="234931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B82A42-0DF1-4A24-9422-2D01F14E391E}" type="datetimeFigureOut">
              <a:rPr lang="en-US" smtClean="0"/>
              <a:t>8/27/2021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BA072A-C178-4648-9088-62AF1F5324EC}" type="slidenum">
              <a:rPr lang="en-US" smtClean="0"/>
              <a:t>‹#›</a:t>
            </a:fld>
            <a:endParaRPr lang="en-US"/>
          </a:p>
        </p:txBody>
      </p:sp>
    </p:spTree>
    <p:extLst>
      <p:ext uri="{BB962C8B-B14F-4D97-AF65-F5344CB8AC3E}">
        <p14:creationId xmlns:p14="http://schemas.microsoft.com/office/powerpoint/2010/main" val="1626862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B82A42-0DF1-4A24-9422-2D01F14E391E}" type="datetimeFigureOut">
              <a:rPr lang="en-US" smtClean="0"/>
              <a:t>8/27/2021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BA072A-C178-4648-9088-62AF1F5324EC}" type="slidenum">
              <a:rPr lang="en-US" smtClean="0"/>
              <a:t>‹#›</a:t>
            </a:fld>
            <a:endParaRPr lang="en-US"/>
          </a:p>
        </p:txBody>
      </p:sp>
    </p:spTree>
    <p:extLst>
      <p:ext uri="{BB962C8B-B14F-4D97-AF65-F5344CB8AC3E}">
        <p14:creationId xmlns:p14="http://schemas.microsoft.com/office/powerpoint/2010/main" val="1831663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B82A42-0DF1-4A24-9422-2D01F14E391E}" type="datetimeFigureOut">
              <a:rPr lang="en-US" smtClean="0"/>
              <a:t>8/27/2021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BA072A-C178-4648-9088-62AF1F5324EC}" type="slidenum">
              <a:rPr lang="en-US" smtClean="0"/>
              <a:t>‹#›</a:t>
            </a:fld>
            <a:endParaRPr lang="en-US"/>
          </a:p>
        </p:txBody>
      </p:sp>
    </p:spTree>
    <p:extLst>
      <p:ext uri="{BB962C8B-B14F-4D97-AF65-F5344CB8AC3E}">
        <p14:creationId xmlns:p14="http://schemas.microsoft.com/office/powerpoint/2010/main" val="2358114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6B82A42-0DF1-4A24-9422-2D01F14E391E}" type="datetimeFigureOut">
              <a:rPr lang="en-US" smtClean="0"/>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BA072A-C178-4648-9088-62AF1F5324EC}" type="slidenum">
              <a:rPr lang="en-US" smtClean="0"/>
              <a:t>‹#›</a:t>
            </a:fld>
            <a:endParaRPr lang="en-US"/>
          </a:p>
        </p:txBody>
      </p:sp>
    </p:spTree>
    <p:extLst>
      <p:ext uri="{BB962C8B-B14F-4D97-AF65-F5344CB8AC3E}">
        <p14:creationId xmlns:p14="http://schemas.microsoft.com/office/powerpoint/2010/main" val="1006825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6B82A42-0DF1-4A24-9422-2D01F14E391E}" type="datetimeFigureOut">
              <a:rPr lang="en-US" smtClean="0"/>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BA072A-C178-4648-9088-62AF1F5324EC}" type="slidenum">
              <a:rPr lang="en-US" smtClean="0"/>
              <a:t>‹#›</a:t>
            </a:fld>
            <a:endParaRPr lang="en-US"/>
          </a:p>
        </p:txBody>
      </p:sp>
    </p:spTree>
    <p:extLst>
      <p:ext uri="{BB962C8B-B14F-4D97-AF65-F5344CB8AC3E}">
        <p14:creationId xmlns:p14="http://schemas.microsoft.com/office/powerpoint/2010/main" val="4020771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6B82A42-0DF1-4A24-9422-2D01F14E391E}" type="datetimeFigureOut">
              <a:rPr lang="en-US" smtClean="0"/>
              <a:t>8/27/2021</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3BA072A-C178-4648-9088-62AF1F5324EC}" type="slidenum">
              <a:rPr lang="en-US" smtClean="0"/>
              <a:t>‹#›</a:t>
            </a:fld>
            <a:endParaRPr lang="en-US"/>
          </a:p>
        </p:txBody>
      </p:sp>
    </p:spTree>
    <p:extLst>
      <p:ext uri="{BB962C8B-B14F-4D97-AF65-F5344CB8AC3E}">
        <p14:creationId xmlns:p14="http://schemas.microsoft.com/office/powerpoint/2010/main" val="1533861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comments" Target="../comments/commen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hyperlink" Target="http://www.mtnstopshiv.org/news/studies/mtn042" TargetMode="Externa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8533EB-C350-4E17-B2E6-328233E7E3D7}"/>
              </a:ext>
            </a:extLst>
          </p:cNvPr>
          <p:cNvSpPr/>
          <p:nvPr/>
        </p:nvSpPr>
        <p:spPr>
          <a:xfrm>
            <a:off x="243675" y="181724"/>
            <a:ext cx="6368792" cy="1546892"/>
          </a:xfrm>
          <a:prstGeom prst="rect">
            <a:avLst/>
          </a:prstGeom>
          <a:solidFill>
            <a:schemeClr val="accent5">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709A59-23D7-400C-B858-FA2E7F5AD502}"/>
              </a:ext>
            </a:extLst>
          </p:cNvPr>
          <p:cNvSpPr/>
          <p:nvPr/>
        </p:nvSpPr>
        <p:spPr>
          <a:xfrm>
            <a:off x="1083734" y="1328360"/>
            <a:ext cx="3843713" cy="369332"/>
          </a:xfrm>
          <a:prstGeom prst="rect">
            <a:avLst/>
          </a:prstGeom>
        </p:spPr>
        <p:txBody>
          <a:bodyPr wrap="square">
            <a:spAutoFit/>
          </a:bodyPr>
          <a:lstStyle/>
          <a:p>
            <a:pPr algn="ctr">
              <a:spcAft>
                <a:spcPts val="800"/>
              </a:spcAft>
            </a:pPr>
            <a:r>
              <a:rPr lang="en-US" b="1">
                <a:latin typeface="Calibri" panose="020F0502020204030204" pitchFamily="34" charset="0"/>
                <a:ea typeface="Calibri" panose="020F0502020204030204" pitchFamily="34" charset="0"/>
                <a:cs typeface="Times New Roman" panose="02020603050405020304" pitchFamily="18" charset="0"/>
              </a:rPr>
              <a:t>About the Dapivirine Vaginal Ring</a:t>
            </a:r>
          </a:p>
        </p:txBody>
      </p:sp>
      <p:pic>
        <p:nvPicPr>
          <p:cNvPr id="7" name="Picture 6" descr="A picture containing text&#10;&#10;Description automatically generated">
            <a:extLst>
              <a:ext uri="{FF2B5EF4-FFF2-40B4-BE49-F238E27FC236}">
                <a16:creationId xmlns:a16="http://schemas.microsoft.com/office/drawing/2014/main" id="{C413E8C7-3F9E-4DB3-9345-0B66E9E74C2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0154" t="25291" r="2339" b="21406"/>
          <a:stretch/>
        </p:blipFill>
        <p:spPr>
          <a:xfrm rot="5400000">
            <a:off x="5061709" y="177857"/>
            <a:ext cx="1501319" cy="1600200"/>
          </a:xfrm>
          <a:prstGeom prst="rect">
            <a:avLst/>
          </a:prstGeom>
        </p:spPr>
      </p:pic>
      <p:sp>
        <p:nvSpPr>
          <p:cNvPr id="8" name="Rectangle 7">
            <a:extLst>
              <a:ext uri="{FF2B5EF4-FFF2-40B4-BE49-F238E27FC236}">
                <a16:creationId xmlns:a16="http://schemas.microsoft.com/office/drawing/2014/main" id="{8104FB6F-B581-4EF6-8EC6-5331D0A7645A}"/>
              </a:ext>
            </a:extLst>
          </p:cNvPr>
          <p:cNvSpPr/>
          <p:nvPr/>
        </p:nvSpPr>
        <p:spPr>
          <a:xfrm>
            <a:off x="243673" y="1728616"/>
            <a:ext cx="6368792" cy="461665"/>
          </a:xfrm>
          <a:prstGeom prst="rect">
            <a:avLst/>
          </a:prstGeom>
          <a:solidFill>
            <a:schemeClr val="accent5">
              <a:lumMod val="40000"/>
              <a:lumOff val="60000"/>
            </a:schemeClr>
          </a:solidFill>
        </p:spPr>
        <p:txBody>
          <a:bodyPr wrap="square">
            <a:spAutoFit/>
          </a:bodyPr>
          <a:lstStyle/>
          <a:p>
            <a:pPr algn="ctr"/>
            <a:r>
              <a:rPr lang="en-US" sz="1200" b="1">
                <a:latin typeface="Calibri Light" panose="020F0302020204030204" pitchFamily="34" charset="0"/>
                <a:ea typeface="Calibri" panose="020F0502020204030204" pitchFamily="34" charset="0"/>
              </a:rPr>
              <a:t>The </a:t>
            </a:r>
            <a:r>
              <a:rPr lang="en-US" sz="1200" b="1" err="1">
                <a:latin typeface="Calibri Light" panose="020F0302020204030204" pitchFamily="34" charset="0"/>
                <a:ea typeface="Calibri" panose="020F0502020204030204" pitchFamily="34" charset="0"/>
              </a:rPr>
              <a:t>dapivirine</a:t>
            </a:r>
            <a:r>
              <a:rPr lang="en-US" sz="1200" b="1">
                <a:latin typeface="Calibri Light" panose="020F0302020204030204" pitchFamily="34" charset="0"/>
                <a:ea typeface="Calibri" panose="020F0502020204030204" pitchFamily="34" charset="0"/>
              </a:rPr>
              <a:t> ring is worn in the vagina and replaced monthly. It contains an ARV drug, </a:t>
            </a:r>
            <a:r>
              <a:rPr lang="en-US" sz="1200" b="1" err="1">
                <a:latin typeface="Calibri Light" panose="020F0302020204030204" pitchFamily="34" charset="0"/>
                <a:ea typeface="Calibri" panose="020F0502020204030204" pitchFamily="34" charset="0"/>
              </a:rPr>
              <a:t>dapivirine</a:t>
            </a:r>
            <a:r>
              <a:rPr lang="en-US" sz="1200" b="1">
                <a:latin typeface="Calibri Light" panose="020F0302020204030204" pitchFamily="34" charset="0"/>
                <a:ea typeface="Calibri" panose="020F0502020204030204" pitchFamily="34" charset="0"/>
              </a:rPr>
              <a:t>,  that can prevent the woman from getting HIV if exposed during vaginal sex.</a:t>
            </a:r>
            <a:endParaRPr lang="en-US" sz="1200"/>
          </a:p>
        </p:txBody>
      </p:sp>
      <p:pic>
        <p:nvPicPr>
          <p:cNvPr id="9" name="Picture 8">
            <a:extLst>
              <a:ext uri="{FF2B5EF4-FFF2-40B4-BE49-F238E27FC236}">
                <a16:creationId xmlns:a16="http://schemas.microsoft.com/office/drawing/2014/main" id="{48DFF293-6998-426C-BF10-4BBEAA147FD3}"/>
              </a:ext>
            </a:extLst>
          </p:cNvPr>
          <p:cNvPicPr/>
          <p:nvPr/>
        </p:nvPicPr>
        <p:blipFill rotWithShape="1">
          <a:blip r:embed="rId3" cstate="print">
            <a:extLst>
              <a:ext uri="{28A0092B-C50C-407E-A947-70E740481C1C}">
                <a14:useLocalDpi xmlns:a14="http://schemas.microsoft.com/office/drawing/2010/main" val="0"/>
              </a:ext>
            </a:extLst>
          </a:blip>
          <a:srcRect l="1799" t="8506" r="2030" b="21278"/>
          <a:stretch/>
        </p:blipFill>
        <p:spPr bwMode="auto">
          <a:xfrm>
            <a:off x="243673" y="3840279"/>
            <a:ext cx="2837131" cy="1665136"/>
          </a:xfrm>
          <a:prstGeom prst="rect">
            <a:avLst/>
          </a:prstGeom>
          <a:noFill/>
          <a:ln w="19050">
            <a:solidFill>
              <a:srgbClr val="BD2690"/>
            </a:solid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22190DEE-A09D-4AE9-B0CD-E7767DAA508D}"/>
              </a:ext>
            </a:extLst>
          </p:cNvPr>
          <p:cNvSpPr/>
          <p:nvPr/>
        </p:nvSpPr>
        <p:spPr>
          <a:xfrm>
            <a:off x="244351" y="2259130"/>
            <a:ext cx="3990240" cy="1714572"/>
          </a:xfrm>
          <a:prstGeom prst="rect">
            <a:avLst/>
          </a:prstGeom>
        </p:spPr>
        <p:txBody>
          <a:bodyPr wrap="square">
            <a:spAutoFit/>
          </a:bodyPr>
          <a:lstStyle/>
          <a:p>
            <a:pPr>
              <a:lnSpc>
                <a:spcPct val="107000"/>
              </a:lnSpc>
            </a:pPr>
            <a:r>
              <a:rPr lang="en-US" sz="1100" b="1" dirty="0">
                <a:latin typeface="Calibri Light" panose="020F0302020204030204" pitchFamily="34" charset="0"/>
                <a:ea typeface="Calibri" panose="020F0502020204030204" pitchFamily="34" charset="0"/>
                <a:cs typeface="Times New Roman" panose="02020603050405020304" pitchFamily="18" charset="0"/>
              </a:rPr>
              <a:t>How does the ring work?</a:t>
            </a:r>
            <a:endParaRPr lang="en-US" sz="11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100" dirty="0">
                <a:latin typeface="Calibri" panose="020F0502020204030204" pitchFamily="34" charset="0"/>
                <a:ea typeface="Calibri" panose="020F0502020204030204" pitchFamily="34" charset="0"/>
                <a:cs typeface="Times New Roman" panose="02020603050405020304" pitchFamily="18" charset="0"/>
              </a:rPr>
              <a:t>When the ring is in the vagina, the drug dapivirine is slowly released over the course of one month. Dapivirine works by preventing HIV from making copies of itself and infecting the body. </a:t>
            </a:r>
          </a:p>
          <a:p>
            <a:pPr>
              <a:lnSpc>
                <a:spcPct val="107000"/>
              </a:lnSpc>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100" dirty="0">
                <a:latin typeface="Calibri" panose="020F0502020204030204" pitchFamily="34" charset="0"/>
                <a:ea typeface="Calibri" panose="020F0502020204030204" pitchFamily="34" charset="0"/>
                <a:cs typeface="Times New Roman" panose="02020603050405020304" pitchFamily="18" charset="0"/>
              </a:rPr>
              <a:t>Studies have shown the ring can </a:t>
            </a:r>
            <a:r>
              <a:rPr lang="en-US" sz="1100" dirty="0">
                <a:highlight>
                  <a:srgbClr val="00FFFF"/>
                </a:highlight>
                <a:latin typeface="Calibri" panose="020F0502020204030204" pitchFamily="34" charset="0"/>
                <a:ea typeface="Calibri" panose="020F0502020204030204" pitchFamily="34" charset="0"/>
                <a:cs typeface="Times New Roman" panose="02020603050405020304" pitchFamily="18" charset="0"/>
              </a:rPr>
              <a:t>reduce HIV vulnerability from exposure through vaginal sex. The ring is most effective when kept in place continuously and replaced each month with a new ring. </a:t>
            </a:r>
            <a:endParaRPr lang="en-US" sz="1100" strike="sngStrike" dirty="0">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51FA0FB1-5B68-4ACF-87BA-438A291DF5A1}"/>
              </a:ext>
            </a:extLst>
          </p:cNvPr>
          <p:cNvSpPr/>
          <p:nvPr/>
        </p:nvSpPr>
        <p:spPr>
          <a:xfrm>
            <a:off x="3153650" y="3781012"/>
            <a:ext cx="3717235" cy="1895712"/>
          </a:xfrm>
          <a:prstGeom prst="rect">
            <a:avLst/>
          </a:prstGeom>
        </p:spPr>
        <p:txBody>
          <a:bodyPr wrap="square">
            <a:spAutoFit/>
          </a:bodyPr>
          <a:lstStyle/>
          <a:p>
            <a:pPr>
              <a:lnSpc>
                <a:spcPct val="107000"/>
              </a:lnSpc>
            </a:pPr>
            <a:r>
              <a:rPr lang="en-US" sz="1100" b="1">
                <a:latin typeface="Calibri Light" panose="020F0302020204030204" pitchFamily="34" charset="0"/>
                <a:ea typeface="Calibri" panose="020F0502020204030204" pitchFamily="34" charset="0"/>
                <a:cs typeface="Times New Roman" panose="02020603050405020304" pitchFamily="18" charset="0"/>
              </a:rPr>
              <a:t>How do you use the ring?</a:t>
            </a:r>
            <a:r>
              <a:rPr lang="en-US" sz="1100">
                <a:latin typeface="Calibri Light" panose="020F0302020204030204" pitchFamily="34" charset="0"/>
                <a:ea typeface="Calibri" panose="020F0502020204030204" pitchFamily="34" charset="0"/>
                <a:cs typeface="Times New Roman" panose="02020603050405020304" pitchFamily="18" charset="0"/>
              </a:rPr>
              <a:t> </a:t>
            </a:r>
            <a:endParaRPr lang="en-US" sz="1100">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100">
                <a:latin typeface="Calibri" panose="020F0502020204030204" pitchFamily="34" charset="0"/>
                <a:ea typeface="Calibri" panose="020F0502020204030204" pitchFamily="34" charset="0"/>
                <a:cs typeface="Times New Roman" panose="02020603050405020304" pitchFamily="18" charset="0"/>
              </a:rPr>
              <a:t>The ring is soft and flexible. It is easy for women to insert and remove from their vagina using their fingers. The ring sits high up in the vagina where it cannot be felt. </a:t>
            </a:r>
          </a:p>
          <a:p>
            <a:pPr marL="171450" indent="-171450">
              <a:lnSpc>
                <a:spcPct val="107000"/>
              </a:lnSpc>
              <a:buFont typeface="Arial" panose="020B0604020202020204" pitchFamily="34" charset="0"/>
              <a:buChar char="•"/>
            </a:pPr>
            <a:r>
              <a:rPr lang="en-US" sz="1100">
                <a:latin typeface="Calibri" panose="020F0502020204030204" pitchFamily="34" charset="0"/>
                <a:ea typeface="Calibri" panose="020F0502020204030204" pitchFamily="34" charset="0"/>
                <a:cs typeface="Times New Roman" panose="02020603050405020304" pitchFamily="18" charset="0"/>
              </a:rPr>
              <a:t>The ring is left in place continuously for a whole month, then removed and replaced with a new ring.</a:t>
            </a:r>
          </a:p>
          <a:p>
            <a:pPr marL="171450" marR="0" lvl="0" indent="-171450">
              <a:lnSpc>
                <a:spcPct val="107000"/>
              </a:lnSpc>
              <a:spcBef>
                <a:spcPts val="0"/>
              </a:spcBef>
              <a:spcAft>
                <a:spcPts val="0"/>
              </a:spcAft>
              <a:buFont typeface="Arial" panose="020B0604020202020204" pitchFamily="34" charset="0"/>
              <a:buChar char="•"/>
            </a:pPr>
            <a:r>
              <a:rPr lang="en-US" sz="1100">
                <a:latin typeface="Calibri" panose="020F0502020204030204" pitchFamily="34" charset="0"/>
                <a:ea typeface="Calibri" panose="020F0502020204030204" pitchFamily="34" charset="0"/>
                <a:cs typeface="Times New Roman" panose="02020603050405020304" pitchFamily="18" charset="0"/>
              </a:rPr>
              <a:t>The ring can slip out but this is not common. If this happens, women can rinse the ring in water and reinsert it.</a:t>
            </a:r>
          </a:p>
          <a:p>
            <a:pPr marL="171450" marR="0" lvl="0" indent="-171450">
              <a:lnSpc>
                <a:spcPct val="107000"/>
              </a:lnSpc>
              <a:spcBef>
                <a:spcPts val="0"/>
              </a:spcBef>
              <a:spcAft>
                <a:spcPts val="0"/>
              </a:spcAft>
              <a:buFont typeface="Arial" panose="020B0604020202020204" pitchFamily="34" charset="0"/>
              <a:buChar char="•"/>
            </a:pPr>
            <a:r>
              <a:rPr lang="en-US" sz="1100">
                <a:latin typeface="Calibri" panose="020F0502020204030204" pitchFamily="34" charset="0"/>
                <a:ea typeface="Calibri" panose="020F0502020204030204" pitchFamily="34" charset="0"/>
                <a:cs typeface="Times New Roman" panose="02020603050405020304" pitchFamily="18" charset="0"/>
              </a:rPr>
              <a:t>Pregnant women will be instructed to remove the ring as soon as they go into labor.</a:t>
            </a:r>
          </a:p>
        </p:txBody>
      </p:sp>
      <p:sp>
        <p:nvSpPr>
          <p:cNvPr id="12" name="Rectangle 11">
            <a:extLst>
              <a:ext uri="{FF2B5EF4-FFF2-40B4-BE49-F238E27FC236}">
                <a16:creationId xmlns:a16="http://schemas.microsoft.com/office/drawing/2014/main" id="{C9002D84-504A-46DE-A025-45B3684CC6F5}"/>
              </a:ext>
            </a:extLst>
          </p:cNvPr>
          <p:cNvSpPr/>
          <p:nvPr/>
        </p:nvSpPr>
        <p:spPr>
          <a:xfrm>
            <a:off x="278470" y="6486142"/>
            <a:ext cx="6333993" cy="265457"/>
          </a:xfrm>
          <a:prstGeom prst="rect">
            <a:avLst/>
          </a:prstGeom>
        </p:spPr>
        <p:txBody>
          <a:bodyPr wrap="square">
            <a:spAutoFit/>
          </a:bodyPr>
          <a:lstStyle/>
          <a:p>
            <a:pPr algn="ctr">
              <a:lnSpc>
                <a:spcPct val="107000"/>
              </a:lnSpc>
            </a:pPr>
            <a:r>
              <a:rPr lang="en-US" sz="1100" b="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Study participants will be taught how to insert and remove the ring.  Study staff can help them as needed.</a:t>
            </a:r>
          </a:p>
        </p:txBody>
      </p:sp>
      <p:sp>
        <p:nvSpPr>
          <p:cNvPr id="24" name="Rectangle 23">
            <a:extLst>
              <a:ext uri="{FF2B5EF4-FFF2-40B4-BE49-F238E27FC236}">
                <a16:creationId xmlns:a16="http://schemas.microsoft.com/office/drawing/2014/main" id="{EF13A92E-9F6F-4F71-A7BA-F583684751D3}"/>
              </a:ext>
            </a:extLst>
          </p:cNvPr>
          <p:cNvSpPr/>
          <p:nvPr/>
        </p:nvSpPr>
        <p:spPr>
          <a:xfrm>
            <a:off x="278469" y="6781396"/>
            <a:ext cx="6333993" cy="2867260"/>
          </a:xfrm>
          <a:prstGeom prst="rect">
            <a:avLst/>
          </a:prstGeom>
          <a:solidFill>
            <a:srgbClr val="F8D8EE"/>
          </a:solidFill>
          <a:ln w="19050">
            <a:solidFill>
              <a:srgbClr val="FF99CC"/>
            </a:solidFill>
          </a:ln>
        </p:spPr>
        <p:txBody>
          <a:bodyPr wrap="square" anchor="t">
            <a:spAutoFit/>
          </a:bodyPr>
          <a:lstStyle/>
          <a:p>
            <a:pPr>
              <a:lnSpc>
                <a:spcPct val="107000"/>
              </a:lnSpc>
            </a:pPr>
            <a:r>
              <a:rPr lang="en-US" sz="1100" b="1" dirty="0">
                <a:latin typeface="Calibri"/>
                <a:ea typeface="Calibri" panose="020F0502020204030204" pitchFamily="34" charset="0"/>
                <a:cs typeface="Times New Roman"/>
              </a:rPr>
              <a:t>Is the ring safe for women?</a:t>
            </a:r>
            <a:endParaRPr lang="en-US" sz="1100" dirty="0">
              <a:latin typeface="Calibri"/>
              <a:ea typeface="Calibri" panose="020F0502020204030204" pitchFamily="34" charset="0"/>
              <a:cs typeface="Times New Roman"/>
            </a:endParaRPr>
          </a:p>
          <a:p>
            <a:pPr marL="171450" indent="-171450">
              <a:lnSpc>
                <a:spcPct val="107000"/>
              </a:lnSpc>
              <a:buFont typeface="Arial" panose="020B0604020202020204" pitchFamily="34" charset="0"/>
              <a:buChar char="•"/>
            </a:pPr>
            <a:r>
              <a:rPr lang="en-US" sz="1100" dirty="0">
                <a:latin typeface="Calibri"/>
                <a:ea typeface="Calibri" panose="020F0502020204030204" pitchFamily="34" charset="0"/>
                <a:cs typeface="Times New Roman"/>
              </a:rPr>
              <a:t>The ring has been studied in women who are not pregnant or breastfeeding</a:t>
            </a:r>
            <a:r>
              <a:rPr lang="en-US" sz="1100" dirty="0">
                <a:solidFill>
                  <a:srgbClr val="FF0000"/>
                </a:solidFill>
                <a:latin typeface="Calibri"/>
                <a:ea typeface="Calibri" panose="020F0502020204030204" pitchFamily="34" charset="0"/>
                <a:cs typeface="Times New Roman"/>
              </a:rPr>
              <a:t> </a:t>
            </a:r>
            <a:r>
              <a:rPr lang="en-US" sz="1100" dirty="0">
                <a:latin typeface="Calibri"/>
                <a:ea typeface="Calibri" panose="020F0502020204030204" pitchFamily="34" charset="0"/>
                <a:cs typeface="Times New Roman"/>
              </a:rPr>
              <a:t>and shown to be safe and effective for those who wear it continuously. </a:t>
            </a:r>
          </a:p>
          <a:p>
            <a:pPr marL="171450" indent="-171450">
              <a:lnSpc>
                <a:spcPct val="107000"/>
              </a:lnSpc>
              <a:buFont typeface="Arial" panose="020B0604020202020204" pitchFamily="34" charset="0"/>
              <a:buChar char="•"/>
            </a:pPr>
            <a:r>
              <a:rPr lang="en-US" sz="1100" dirty="0">
                <a:highlight>
                  <a:srgbClr val="00FFFF"/>
                </a:highlight>
                <a:ea typeface="Calibri" panose="020F0502020204030204" pitchFamily="34" charset="0"/>
                <a:cs typeface="Times New Roman"/>
              </a:rPr>
              <a:t>The ring has been recommended by the World Health Organization as an HIV prevention option for women. </a:t>
            </a:r>
            <a:r>
              <a:rPr lang="en-US" sz="1100" dirty="0">
                <a:highlight>
                  <a:srgbClr val="00FFFF"/>
                </a:highlight>
              </a:rPr>
              <a:t>It remains under review by multiple regulatory authorities. </a:t>
            </a:r>
          </a:p>
          <a:p>
            <a:pPr marL="171450" indent="-171450">
              <a:lnSpc>
                <a:spcPct val="107000"/>
              </a:lnSpc>
              <a:buFont typeface="Arial" panose="020B0604020202020204" pitchFamily="34" charset="0"/>
              <a:buChar char="•"/>
            </a:pPr>
            <a:r>
              <a:rPr lang="en-US" sz="1100" dirty="0">
                <a:latin typeface="Calibri"/>
                <a:ea typeface="Calibri" panose="020F0502020204030204" pitchFamily="34" charset="0"/>
                <a:cs typeface="Times New Roman"/>
              </a:rPr>
              <a:t>Most women experience few to no side effects from the ring. </a:t>
            </a:r>
            <a:r>
              <a:rPr lang="en-US" sz="1100" u="sng" dirty="0">
                <a:latin typeface="Calibri"/>
                <a:ea typeface="Calibri" panose="020F0502020204030204" pitchFamily="34" charset="0"/>
                <a:cs typeface="Times New Roman"/>
              </a:rPr>
              <a:t>The ring does NOT</a:t>
            </a:r>
            <a:r>
              <a:rPr lang="en-US" sz="1100" dirty="0">
                <a:latin typeface="Calibri"/>
                <a:ea typeface="Calibri" panose="020F0502020204030204" pitchFamily="34" charset="0"/>
                <a:cs typeface="Times New Roman"/>
              </a:rPr>
              <a:t>: change the size or shape of the vagina, cause cervical cancer, impact fertility, or cause other significant health problems. </a:t>
            </a:r>
          </a:p>
          <a:p>
            <a:pPr marL="171450" indent="-171450">
              <a:lnSpc>
                <a:spcPct val="107000"/>
              </a:lnSpc>
              <a:buFont typeface="Arial" panose="020B0604020202020204" pitchFamily="34" charset="0"/>
              <a:buChar char="•"/>
            </a:pPr>
            <a:endParaRPr lang="en-US" sz="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100" b="1" dirty="0">
                <a:latin typeface="Calibri"/>
                <a:ea typeface="Calibri" panose="020F0502020204030204" pitchFamily="34" charset="0"/>
                <a:cs typeface="Times New Roman"/>
              </a:rPr>
              <a:t>What about for pregnant women?</a:t>
            </a:r>
          </a:p>
          <a:p>
            <a:pPr marL="171450" indent="-171450">
              <a:lnSpc>
                <a:spcPct val="107000"/>
              </a:lnSpc>
              <a:buFont typeface="Arial" panose="020B0604020202020204" pitchFamily="34" charset="0"/>
              <a:buChar char="•"/>
            </a:pPr>
            <a:r>
              <a:rPr lang="en-US" sz="1100" dirty="0">
                <a:latin typeface="Calibri"/>
                <a:ea typeface="Calibri" panose="020F0502020204030204" pitchFamily="34" charset="0"/>
                <a:cs typeface="Times New Roman"/>
              </a:rPr>
              <a:t>Side effects may differ in pregnant women, or</a:t>
            </a:r>
            <a:r>
              <a:rPr lang="en-US" sz="1100" dirty="0">
                <a:solidFill>
                  <a:srgbClr val="FF0000"/>
                </a:solidFill>
                <a:latin typeface="Calibri"/>
                <a:ea typeface="Calibri" panose="020F0502020204030204" pitchFamily="34" charset="0"/>
                <a:cs typeface="Times New Roman"/>
              </a:rPr>
              <a:t> </a:t>
            </a:r>
            <a:r>
              <a:rPr lang="en-US" sz="1100" dirty="0">
                <a:latin typeface="Calibri"/>
                <a:ea typeface="Calibri" panose="020F0502020204030204" pitchFamily="34" charset="0"/>
                <a:cs typeface="Times New Roman"/>
              </a:rPr>
              <a:t>they may resemble normal symptoms of pregnancy.</a:t>
            </a:r>
          </a:p>
          <a:p>
            <a:pPr marL="171450" indent="-171450">
              <a:lnSpc>
                <a:spcPct val="107000"/>
              </a:lnSpc>
              <a:buFont typeface="Arial" panose="020B0604020202020204" pitchFamily="34" charset="0"/>
              <a:buChar char="•"/>
            </a:pPr>
            <a:r>
              <a:rPr lang="en-US" sz="1100" dirty="0">
                <a:latin typeface="Calibri"/>
                <a:ea typeface="Calibri" panose="020F0502020204030204" pitchFamily="34" charset="0"/>
                <a:cs typeface="Times New Roman"/>
              </a:rPr>
              <a:t>Women in previous ring studies were asked to stop using the ring once their pregnancy became known. These women did not have more problems in their pregnancy nor did their babies have more birth defects than women not using rings.</a:t>
            </a:r>
          </a:p>
          <a:p>
            <a:pPr marL="171450" indent="-171450">
              <a:lnSpc>
                <a:spcPct val="107000"/>
              </a:lnSpc>
              <a:buFont typeface="Arial" panose="020B0604020202020204" pitchFamily="34" charset="0"/>
              <a:buChar char="•"/>
            </a:pPr>
            <a:r>
              <a:rPr lang="en-US" sz="1100" dirty="0">
                <a:latin typeface="Calibri"/>
                <a:cs typeface="Times New Roman"/>
              </a:rPr>
              <a:t>Since women in previous studies stopped using the ring soon after becoming pregnant, more safety information is needed about the ring when it is used for longer periods and at different stages during pregnancy.</a:t>
            </a:r>
            <a:endParaRPr lang="en-US" sz="1100" b="1" dirty="0">
              <a:latin typeface="Calibri"/>
              <a:ea typeface="Calibri" panose="020F0502020204030204" pitchFamily="34" charset="0"/>
              <a:cs typeface="Times New Roman"/>
            </a:endParaRPr>
          </a:p>
        </p:txBody>
      </p:sp>
      <p:sp>
        <p:nvSpPr>
          <p:cNvPr id="35" name="TextBox 34">
            <a:extLst>
              <a:ext uri="{FF2B5EF4-FFF2-40B4-BE49-F238E27FC236}">
                <a16:creationId xmlns:a16="http://schemas.microsoft.com/office/drawing/2014/main" id="{40F5346B-9437-46C4-8D6D-ADC650917931}"/>
              </a:ext>
            </a:extLst>
          </p:cNvPr>
          <p:cNvSpPr txBox="1"/>
          <p:nvPr/>
        </p:nvSpPr>
        <p:spPr>
          <a:xfrm>
            <a:off x="3736291" y="9659779"/>
            <a:ext cx="3405074" cy="246221"/>
          </a:xfrm>
          <a:prstGeom prst="rect">
            <a:avLst/>
          </a:prstGeom>
          <a:noFill/>
        </p:spPr>
        <p:txBody>
          <a:bodyPr wrap="square" rtlCol="0">
            <a:spAutoFit/>
          </a:bodyPr>
          <a:lstStyle/>
          <a:p>
            <a:r>
              <a:rPr lang="en-US" sz="1000" dirty="0">
                <a:solidFill>
                  <a:schemeClr val="accent1"/>
                </a:solidFill>
              </a:rPr>
              <a:t> MTN-042 Study Product Factsheet, V2.0, 27AUG2021</a:t>
            </a:r>
          </a:p>
        </p:txBody>
      </p:sp>
      <p:sp>
        <p:nvSpPr>
          <p:cNvPr id="37" name="Rectangle 36">
            <a:extLst>
              <a:ext uri="{FF2B5EF4-FFF2-40B4-BE49-F238E27FC236}">
                <a16:creationId xmlns:a16="http://schemas.microsoft.com/office/drawing/2014/main" id="{1F6A5540-A0FB-4EF6-8AF2-2136F4D9BD35}"/>
              </a:ext>
            </a:extLst>
          </p:cNvPr>
          <p:cNvSpPr/>
          <p:nvPr/>
        </p:nvSpPr>
        <p:spPr>
          <a:xfrm>
            <a:off x="278471" y="5647469"/>
            <a:ext cx="6579528" cy="808876"/>
          </a:xfrm>
          <a:prstGeom prst="rect">
            <a:avLst/>
          </a:prstGeom>
        </p:spPr>
        <p:txBody>
          <a:bodyPr wrap="square">
            <a:spAutoFit/>
          </a:bodyPr>
          <a:lstStyle/>
          <a:p>
            <a:pPr marR="0" lvl="0">
              <a:lnSpc>
                <a:spcPct val="107000"/>
              </a:lnSpc>
              <a:spcBef>
                <a:spcPts val="0"/>
              </a:spcBef>
              <a:spcAft>
                <a:spcPts val="0"/>
              </a:spcAft>
            </a:pPr>
            <a:r>
              <a:rPr lang="en-US" sz="1100" b="1">
                <a:latin typeface="Calibri" panose="020F0502020204030204" pitchFamily="34" charset="0"/>
                <a:ea typeface="Calibri" panose="020F0502020204030204" pitchFamily="34" charset="0"/>
                <a:cs typeface="Times New Roman" panose="02020603050405020304" pitchFamily="18" charset="0"/>
              </a:rPr>
              <a:t>Will the ring impact daily life?</a:t>
            </a:r>
          </a:p>
          <a:p>
            <a:pPr marL="171450" marR="0" lvl="0" indent="-171450">
              <a:lnSpc>
                <a:spcPct val="107000"/>
              </a:lnSpc>
              <a:spcBef>
                <a:spcPts val="0"/>
              </a:spcBef>
              <a:spcAft>
                <a:spcPts val="0"/>
              </a:spcAft>
              <a:buFont typeface="Arial" panose="020B0604020202020204" pitchFamily="34" charset="0"/>
              <a:buChar char="•"/>
            </a:pPr>
            <a:r>
              <a:rPr lang="en-US" sz="1100">
                <a:latin typeface="Calibri" panose="020F0502020204030204" pitchFamily="34" charset="0"/>
                <a:ea typeface="Calibri" panose="020F0502020204030204" pitchFamily="34" charset="0"/>
                <a:cs typeface="Times New Roman" panose="02020603050405020304" pitchFamily="18" charset="0"/>
              </a:rPr>
              <a:t>The ring should remain in during daily activities, including bathing, sex, and antenatal care visits. </a:t>
            </a:r>
          </a:p>
          <a:p>
            <a:pPr marL="171450" marR="0" lvl="0" indent="-171450">
              <a:lnSpc>
                <a:spcPct val="107000"/>
              </a:lnSpc>
              <a:spcBef>
                <a:spcPts val="0"/>
              </a:spcBef>
              <a:spcAft>
                <a:spcPts val="0"/>
              </a:spcAft>
              <a:buFont typeface="Arial" panose="020B0604020202020204" pitchFamily="34" charset="0"/>
              <a:buChar char="•"/>
            </a:pPr>
            <a:r>
              <a:rPr lang="en-US" sz="1100">
                <a:latin typeface="Calibri" panose="020F0502020204030204" pitchFamily="34" charset="0"/>
                <a:ea typeface="Calibri" panose="020F0502020204030204" pitchFamily="34" charset="0"/>
                <a:cs typeface="Times New Roman" panose="02020603050405020304" pitchFamily="18" charset="0"/>
              </a:rPr>
              <a:t>Most women do not feel the ring if inserted properly nor do their partners</a:t>
            </a:r>
            <a:r>
              <a:rPr lang="en-US" sz="11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1100">
                <a:latin typeface="Calibri" panose="020F0502020204030204" pitchFamily="34" charset="0"/>
                <a:ea typeface="Calibri" panose="020F0502020204030204" pitchFamily="34" charset="0"/>
                <a:cs typeface="Times New Roman" panose="02020603050405020304" pitchFamily="18" charset="0"/>
              </a:rPr>
              <a:t>feel it during sex. </a:t>
            </a:r>
          </a:p>
          <a:p>
            <a:pPr marL="171450" marR="0" lvl="0" indent="-171450">
              <a:lnSpc>
                <a:spcPct val="107000"/>
              </a:lnSpc>
              <a:spcBef>
                <a:spcPts val="0"/>
              </a:spcBef>
              <a:spcAft>
                <a:spcPts val="0"/>
              </a:spcAft>
              <a:buFont typeface="Arial" panose="020B0604020202020204" pitchFamily="34" charset="0"/>
              <a:buChar char="•"/>
            </a:pPr>
            <a:r>
              <a:rPr lang="en-US" sz="1100">
                <a:latin typeface="Calibri" panose="020F0502020204030204" pitchFamily="34" charset="0"/>
                <a:ea typeface="Calibri" panose="020F0502020204030204" pitchFamily="34" charset="0"/>
                <a:cs typeface="Times New Roman" panose="02020603050405020304" pitchFamily="18" charset="0"/>
              </a:rPr>
              <a:t>Women may feel reassured knowing that use of the ring may protect her and her baby from getting HIV. </a:t>
            </a:r>
          </a:p>
        </p:txBody>
      </p:sp>
      <p:pic>
        <p:nvPicPr>
          <p:cNvPr id="3" name="Picture 2">
            <a:extLst>
              <a:ext uri="{FF2B5EF4-FFF2-40B4-BE49-F238E27FC236}">
                <a16:creationId xmlns:a16="http://schemas.microsoft.com/office/drawing/2014/main" id="{1D346B04-A0A9-4CD2-B82B-1AA20A3A6436}"/>
              </a:ext>
            </a:extLst>
          </p:cNvPr>
          <p:cNvPicPr>
            <a:picLocks noChangeAspect="1"/>
          </p:cNvPicPr>
          <p:nvPr/>
        </p:nvPicPr>
        <p:blipFill>
          <a:blip r:embed="rId4"/>
          <a:stretch>
            <a:fillRect/>
          </a:stretch>
        </p:blipFill>
        <p:spPr>
          <a:xfrm>
            <a:off x="4459713" y="2297687"/>
            <a:ext cx="1958230" cy="1515985"/>
          </a:xfrm>
          <a:prstGeom prst="rect">
            <a:avLst/>
          </a:prstGeom>
        </p:spPr>
      </p:pic>
      <p:pic>
        <p:nvPicPr>
          <p:cNvPr id="26" name="Picture 25">
            <a:extLst>
              <a:ext uri="{FF2B5EF4-FFF2-40B4-BE49-F238E27FC236}">
                <a16:creationId xmlns:a16="http://schemas.microsoft.com/office/drawing/2014/main" id="{18175D32-0BE8-4648-A0EE-CDE26AE2BE7A}"/>
              </a:ext>
            </a:extLst>
          </p:cNvPr>
          <p:cNvPicPr/>
          <p:nvPr/>
        </p:nvPicPr>
        <p:blipFill rotWithShape="1">
          <a:blip r:embed="rId5" cstate="print">
            <a:extLst>
              <a:ext uri="{28A0092B-C50C-407E-A947-70E740481C1C}">
                <a14:useLocalDpi xmlns:a14="http://schemas.microsoft.com/office/drawing/2010/main" val="0"/>
              </a:ext>
            </a:extLst>
          </a:blip>
          <a:srcRect b="30129"/>
          <a:stretch/>
        </p:blipFill>
        <p:spPr bwMode="auto">
          <a:xfrm>
            <a:off x="1845733" y="453426"/>
            <a:ext cx="2148284" cy="733928"/>
          </a:xfrm>
          <a:prstGeom prst="rect">
            <a:avLst/>
          </a:prstGeom>
          <a:noFill/>
          <a:ln>
            <a:noFill/>
          </a:ln>
        </p:spPr>
      </p:pic>
    </p:spTree>
    <p:extLst>
      <p:ext uri="{BB962C8B-B14F-4D97-AF65-F5344CB8AC3E}">
        <p14:creationId xmlns:p14="http://schemas.microsoft.com/office/powerpoint/2010/main" val="3743288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8533EB-C350-4E17-B2E6-328233E7E3D7}"/>
              </a:ext>
            </a:extLst>
          </p:cNvPr>
          <p:cNvSpPr/>
          <p:nvPr/>
        </p:nvSpPr>
        <p:spPr>
          <a:xfrm>
            <a:off x="243675" y="181724"/>
            <a:ext cx="6368792" cy="1546892"/>
          </a:xfrm>
          <a:prstGeom prst="rect">
            <a:avLst/>
          </a:prstGeom>
          <a:solidFill>
            <a:schemeClr val="accent5">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709A59-23D7-400C-B858-FA2E7F5AD502}"/>
              </a:ext>
            </a:extLst>
          </p:cNvPr>
          <p:cNvSpPr/>
          <p:nvPr/>
        </p:nvSpPr>
        <p:spPr>
          <a:xfrm>
            <a:off x="2264945" y="1196142"/>
            <a:ext cx="3843713" cy="369332"/>
          </a:xfrm>
          <a:prstGeom prst="rect">
            <a:avLst/>
          </a:prstGeom>
        </p:spPr>
        <p:txBody>
          <a:bodyPr wrap="square">
            <a:spAutoFit/>
          </a:bodyPr>
          <a:lstStyle/>
          <a:p>
            <a:pPr algn="ctr">
              <a:spcAft>
                <a:spcPts val="800"/>
              </a:spcAft>
            </a:pPr>
            <a:r>
              <a:rPr lang="en-US" b="1">
                <a:latin typeface="Calibri" panose="020F0502020204030204" pitchFamily="34" charset="0"/>
                <a:ea typeface="Calibri" panose="020F0502020204030204" pitchFamily="34" charset="0"/>
                <a:cs typeface="Times New Roman" panose="02020603050405020304" pitchFamily="18" charset="0"/>
              </a:rPr>
              <a:t>About Oral Truvada</a:t>
            </a:r>
          </a:p>
        </p:txBody>
      </p:sp>
      <p:sp>
        <p:nvSpPr>
          <p:cNvPr id="8" name="Rectangle 7">
            <a:extLst>
              <a:ext uri="{FF2B5EF4-FFF2-40B4-BE49-F238E27FC236}">
                <a16:creationId xmlns:a16="http://schemas.microsoft.com/office/drawing/2014/main" id="{8104FB6F-B581-4EF6-8EC6-5331D0A7645A}"/>
              </a:ext>
            </a:extLst>
          </p:cNvPr>
          <p:cNvSpPr/>
          <p:nvPr/>
        </p:nvSpPr>
        <p:spPr>
          <a:xfrm>
            <a:off x="243671" y="1687273"/>
            <a:ext cx="6368792" cy="461665"/>
          </a:xfrm>
          <a:prstGeom prst="rect">
            <a:avLst/>
          </a:prstGeom>
          <a:solidFill>
            <a:schemeClr val="accent5">
              <a:lumMod val="40000"/>
              <a:lumOff val="60000"/>
            </a:schemeClr>
          </a:solidFill>
        </p:spPr>
        <p:txBody>
          <a:bodyPr wrap="square">
            <a:spAutoFit/>
          </a:bodyPr>
          <a:lstStyle/>
          <a:p>
            <a:pPr algn="ctr"/>
            <a:r>
              <a:rPr lang="en-US" sz="1200" b="1">
                <a:latin typeface="Calibri Light" panose="020F0302020204030204" pitchFamily="34" charset="0"/>
                <a:ea typeface="Calibri" panose="020F0502020204030204" pitchFamily="34" charset="0"/>
              </a:rPr>
              <a:t>Oral Truvada, also called PrEP, is a pill taken daily that contains ARV drugs to prevent the man or woman taking it from getting HIV if exposed.</a:t>
            </a:r>
          </a:p>
        </p:txBody>
      </p:sp>
      <p:sp>
        <p:nvSpPr>
          <p:cNvPr id="10" name="Rectangle 9">
            <a:extLst>
              <a:ext uri="{FF2B5EF4-FFF2-40B4-BE49-F238E27FC236}">
                <a16:creationId xmlns:a16="http://schemas.microsoft.com/office/drawing/2014/main" id="{22190DEE-A09D-4AE9-B0CD-E7767DAA508D}"/>
              </a:ext>
            </a:extLst>
          </p:cNvPr>
          <p:cNvSpPr/>
          <p:nvPr/>
        </p:nvSpPr>
        <p:spPr>
          <a:xfrm>
            <a:off x="170700" y="2216119"/>
            <a:ext cx="6441763" cy="990015"/>
          </a:xfrm>
          <a:prstGeom prst="rect">
            <a:avLst/>
          </a:prstGeom>
        </p:spPr>
        <p:txBody>
          <a:bodyPr wrap="square">
            <a:spAutoFit/>
          </a:bodyPr>
          <a:lstStyle/>
          <a:p>
            <a:pPr>
              <a:lnSpc>
                <a:spcPct val="107000"/>
              </a:lnSpc>
            </a:pPr>
            <a:r>
              <a:rPr lang="en-US" sz="1100" b="1">
                <a:ea typeface="Calibri" panose="020F0502020204030204" pitchFamily="34" charset="0"/>
                <a:cs typeface="Times New Roman" panose="02020603050405020304" pitchFamily="18" charset="0"/>
              </a:rPr>
              <a:t>What is PrEP?</a:t>
            </a:r>
            <a:endParaRPr lang="en-US" sz="1100">
              <a:ea typeface="Calibri" panose="020F0502020204030204" pitchFamily="34" charset="0"/>
              <a:cs typeface="Times New Roman" panose="02020603050405020304" pitchFamily="18" charset="0"/>
            </a:endParaRPr>
          </a:p>
          <a:p>
            <a:pPr>
              <a:lnSpc>
                <a:spcPct val="107000"/>
              </a:lnSpc>
            </a:pPr>
            <a:r>
              <a:rPr lang="en-GB" sz="1100">
                <a:ea typeface="Calibri" panose="020F0502020204030204" pitchFamily="34" charset="0"/>
                <a:cs typeface="Times New Roman" panose="02020603050405020304" pitchFamily="18" charset="0"/>
              </a:rPr>
              <a:t>PrEP stands for pre-exposure prophylaxis. It is a strategy for HIV-negative people to prevent HIV.</a:t>
            </a:r>
            <a:r>
              <a:rPr lang="en-US" sz="1100" b="1">
                <a:ea typeface="Calibri" panose="020F0502020204030204" pitchFamily="34" charset="0"/>
                <a:cs typeface="Times New Roman" panose="02020603050405020304" pitchFamily="18" charset="0"/>
              </a:rPr>
              <a:t> </a:t>
            </a:r>
            <a:r>
              <a:rPr lang="en-US" sz="1100">
                <a:ea typeface="Calibri" panose="020F0502020204030204" pitchFamily="34" charset="0"/>
                <a:cs typeface="Times New Roman" panose="02020603050405020304" pitchFamily="18" charset="0"/>
              </a:rPr>
              <a:t>Oral Truvada is a type of PrEP and is a pill that contains two anti-retroviral (ARV) drugs inside each tablet. Oral Truvada may be available in the community outside of this study. Study staff can provide more information about potential access. </a:t>
            </a:r>
          </a:p>
        </p:txBody>
      </p:sp>
      <p:sp>
        <p:nvSpPr>
          <p:cNvPr id="11" name="Rectangle 10">
            <a:extLst>
              <a:ext uri="{FF2B5EF4-FFF2-40B4-BE49-F238E27FC236}">
                <a16:creationId xmlns:a16="http://schemas.microsoft.com/office/drawing/2014/main" id="{51FA0FB1-5B68-4ACF-87BA-438A291DF5A1}"/>
              </a:ext>
            </a:extLst>
          </p:cNvPr>
          <p:cNvSpPr/>
          <p:nvPr/>
        </p:nvSpPr>
        <p:spPr>
          <a:xfrm>
            <a:off x="135278" y="4763216"/>
            <a:ext cx="3401182" cy="1352293"/>
          </a:xfrm>
          <a:prstGeom prst="rect">
            <a:avLst/>
          </a:prstGeom>
        </p:spPr>
        <p:txBody>
          <a:bodyPr wrap="square">
            <a:spAutoFit/>
          </a:bodyPr>
          <a:lstStyle/>
          <a:p>
            <a:pPr>
              <a:lnSpc>
                <a:spcPct val="107000"/>
              </a:lnSpc>
            </a:pPr>
            <a:r>
              <a:rPr lang="en-US" sz="1100" b="1">
                <a:ea typeface="Calibri" panose="020F0502020204030204" pitchFamily="34" charset="0"/>
                <a:cs typeface="Times New Roman" panose="02020603050405020304" pitchFamily="18" charset="0"/>
              </a:rPr>
              <a:t>How do you use oral Truvada?</a:t>
            </a:r>
            <a:r>
              <a:rPr lang="en-US" sz="1100">
                <a:ea typeface="Calibri" panose="020F0502020204030204" pitchFamily="34" charset="0"/>
                <a:cs typeface="Times New Roman" panose="02020603050405020304" pitchFamily="18" charset="0"/>
              </a:rPr>
              <a:t> </a:t>
            </a:r>
          </a:p>
          <a:p>
            <a:pPr marL="171450" marR="0" lvl="0" indent="-171450">
              <a:lnSpc>
                <a:spcPct val="107000"/>
              </a:lnSpc>
              <a:spcBef>
                <a:spcPts val="0"/>
              </a:spcBef>
              <a:spcAft>
                <a:spcPts val="0"/>
              </a:spcAft>
              <a:buFont typeface="Arial" panose="020B0604020202020204" pitchFamily="34" charset="0"/>
              <a:buChar char="•"/>
            </a:pPr>
            <a:r>
              <a:rPr lang="en-US" sz="1100">
                <a:latin typeface="Calibri" panose="020F0502020204030204" pitchFamily="34" charset="0"/>
                <a:ea typeface="Calibri" panose="020F0502020204030204" pitchFamily="34" charset="0"/>
                <a:cs typeface="Times New Roman" panose="02020603050405020304" pitchFamily="18" charset="0"/>
              </a:rPr>
              <a:t>Oral Truvada is a pill taken once daily by mouth</a:t>
            </a:r>
          </a:p>
          <a:p>
            <a:pPr marL="171450" marR="0" lvl="0" indent="-171450">
              <a:lnSpc>
                <a:spcPct val="107000"/>
              </a:lnSpc>
              <a:spcBef>
                <a:spcPts val="0"/>
              </a:spcBef>
              <a:spcAft>
                <a:spcPts val="0"/>
              </a:spcAft>
              <a:buFont typeface="Arial" panose="020B0604020202020204" pitchFamily="34" charset="0"/>
              <a:buChar char="•"/>
            </a:pPr>
            <a:r>
              <a:rPr lang="en-US" sz="1100">
                <a:latin typeface="Calibri" panose="020F0502020204030204" pitchFamily="34" charset="0"/>
                <a:ea typeface="Calibri" panose="020F0502020204030204" pitchFamily="34" charset="0"/>
                <a:cs typeface="Times New Roman" panose="02020603050405020304" pitchFamily="18" charset="0"/>
              </a:rPr>
              <a:t>The pills should be taken with water or another non-alcoholic beverage, they do not need to be taken with food.</a:t>
            </a:r>
          </a:p>
          <a:p>
            <a:pPr marL="171450" marR="0" lvl="0" indent="-171450">
              <a:lnSpc>
                <a:spcPct val="107000"/>
              </a:lnSpc>
              <a:spcBef>
                <a:spcPts val="0"/>
              </a:spcBef>
              <a:spcAft>
                <a:spcPts val="0"/>
              </a:spcAft>
              <a:buFont typeface="Arial" panose="020B0604020202020204" pitchFamily="34" charset="0"/>
              <a:buChar char="•"/>
            </a:pPr>
            <a:r>
              <a:rPr lang="en-US" sz="1100">
                <a:latin typeface="Calibri" panose="020F0502020204030204" pitchFamily="34" charset="0"/>
                <a:ea typeface="Calibri" panose="020F0502020204030204" pitchFamily="34" charset="0"/>
                <a:cs typeface="Times New Roman" panose="02020603050405020304" pitchFamily="18" charset="0"/>
              </a:rPr>
              <a:t>Pregnant women will be instructed to stop taking the pills as soon as they go into labor.</a:t>
            </a:r>
          </a:p>
        </p:txBody>
      </p:sp>
      <p:sp>
        <p:nvSpPr>
          <p:cNvPr id="12" name="Rectangle 11">
            <a:extLst>
              <a:ext uri="{FF2B5EF4-FFF2-40B4-BE49-F238E27FC236}">
                <a16:creationId xmlns:a16="http://schemas.microsoft.com/office/drawing/2014/main" id="{C9002D84-504A-46DE-A025-45B3684CC6F5}"/>
              </a:ext>
            </a:extLst>
          </p:cNvPr>
          <p:cNvSpPr/>
          <p:nvPr/>
        </p:nvSpPr>
        <p:spPr>
          <a:xfrm>
            <a:off x="98792" y="6282694"/>
            <a:ext cx="6585578" cy="265457"/>
          </a:xfrm>
          <a:prstGeom prst="rect">
            <a:avLst/>
          </a:prstGeom>
        </p:spPr>
        <p:txBody>
          <a:bodyPr wrap="square">
            <a:spAutoFit/>
          </a:bodyPr>
          <a:lstStyle/>
          <a:p>
            <a:pPr algn="ctr">
              <a:lnSpc>
                <a:spcPct val="107000"/>
              </a:lnSpc>
            </a:pPr>
            <a:r>
              <a:rPr lang="en-US" sz="1100" b="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Study participants will be counseled on how to swallow pills and strategies to take oral Truvada every day. </a:t>
            </a:r>
          </a:p>
        </p:txBody>
      </p:sp>
      <p:sp>
        <p:nvSpPr>
          <p:cNvPr id="24" name="Rectangle 23">
            <a:extLst>
              <a:ext uri="{FF2B5EF4-FFF2-40B4-BE49-F238E27FC236}">
                <a16:creationId xmlns:a16="http://schemas.microsoft.com/office/drawing/2014/main" id="{EF13A92E-9F6F-4F71-A7BA-F583684751D3}"/>
              </a:ext>
            </a:extLst>
          </p:cNvPr>
          <p:cNvSpPr/>
          <p:nvPr/>
        </p:nvSpPr>
        <p:spPr>
          <a:xfrm>
            <a:off x="243671" y="6609720"/>
            <a:ext cx="6333993" cy="2620269"/>
          </a:xfrm>
          <a:prstGeom prst="rect">
            <a:avLst/>
          </a:prstGeom>
          <a:solidFill>
            <a:srgbClr val="C5B6D8"/>
          </a:solidFill>
          <a:ln w="19050">
            <a:solidFill>
              <a:srgbClr val="7958A6"/>
            </a:solidFill>
          </a:ln>
        </p:spPr>
        <p:txBody>
          <a:bodyPr wrap="square">
            <a:spAutoFit/>
          </a:bodyPr>
          <a:lstStyle/>
          <a:p>
            <a:pPr>
              <a:lnSpc>
                <a:spcPct val="107000"/>
              </a:lnSpc>
            </a:pPr>
            <a:r>
              <a:rPr lang="en-US" sz="1100" b="1">
                <a:latin typeface="Calibri" panose="020F0502020204030204" pitchFamily="34" charset="0"/>
                <a:ea typeface="Calibri" panose="020F0502020204030204" pitchFamily="34" charset="0"/>
                <a:cs typeface="Times New Roman" panose="02020603050405020304" pitchFamily="18" charset="0"/>
              </a:rPr>
              <a:t>Is oral Truvada safe?</a:t>
            </a:r>
            <a:endParaRPr lang="en-US" sz="110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buFont typeface="Arial" panose="020B0604020202020204" pitchFamily="34" charset="0"/>
              <a:buChar char="•"/>
            </a:pPr>
            <a:r>
              <a:rPr lang="en-US" sz="1100">
                <a:latin typeface="Calibri" panose="020F0502020204030204" pitchFamily="34" charset="0"/>
                <a:ea typeface="Calibri" panose="020F0502020204030204" pitchFamily="34" charset="0"/>
                <a:cs typeface="Times New Roman" panose="02020603050405020304" pitchFamily="18" charset="0"/>
              </a:rPr>
              <a:t>Oral Truvada is approved for preventing HIV in adults and adolescents. It is also approved for </a:t>
            </a:r>
            <a:r>
              <a:rPr lang="en-US" sz="1100" i="1">
                <a:latin typeface="Calibri" panose="020F0502020204030204" pitchFamily="34" charset="0"/>
                <a:ea typeface="Calibri" panose="020F0502020204030204" pitchFamily="34" charset="0"/>
                <a:cs typeface="Times New Roman" panose="02020603050405020304" pitchFamily="18" charset="0"/>
              </a:rPr>
              <a:t>treating </a:t>
            </a:r>
            <a:r>
              <a:rPr lang="en-US" sz="1100">
                <a:latin typeface="Calibri" panose="020F0502020204030204" pitchFamily="34" charset="0"/>
                <a:ea typeface="Calibri" panose="020F0502020204030204" pitchFamily="34" charset="0"/>
                <a:cs typeface="Times New Roman" panose="02020603050405020304" pitchFamily="18" charset="0"/>
              </a:rPr>
              <a:t>HIV in people 12 years and older, in combination with other drugs. Most side effects are mild and go away shortly after starting use (for example, headaches, stomach pain)</a:t>
            </a:r>
          </a:p>
          <a:p>
            <a:pPr marL="171450" indent="-171450">
              <a:lnSpc>
                <a:spcPct val="107000"/>
              </a:lnSpc>
              <a:buFont typeface="Arial" panose="020B0604020202020204" pitchFamily="34" charset="0"/>
              <a:buChar char="•"/>
            </a:pPr>
            <a:r>
              <a:rPr lang="en-US" sz="1100">
                <a:latin typeface="Calibri" panose="020F0502020204030204" pitchFamily="34" charset="0"/>
                <a:ea typeface="Calibri" panose="020F0502020204030204" pitchFamily="34" charset="0"/>
                <a:cs typeface="Times New Roman" panose="02020603050405020304" pitchFamily="18" charset="0"/>
              </a:rPr>
              <a:t>Serious side effects, although rare, include rash, kidney damage, bone pain, allergic reaction. People with Hepatitis B who suddenly stop using Truvada may get a flare.  </a:t>
            </a:r>
          </a:p>
          <a:p>
            <a:pPr>
              <a:lnSpc>
                <a:spcPct val="107000"/>
              </a:lnSpc>
            </a:pPr>
            <a:endParaRPr lang="en-US" sz="1100" b="1">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100" b="1">
                <a:latin typeface="Calibri" panose="020F0502020204030204" pitchFamily="34" charset="0"/>
                <a:ea typeface="Calibri" panose="020F0502020204030204" pitchFamily="34" charset="0"/>
                <a:cs typeface="Times New Roman" panose="02020603050405020304" pitchFamily="18" charset="0"/>
              </a:rPr>
              <a:t>What about for pregnant women?</a:t>
            </a:r>
          </a:p>
          <a:p>
            <a:pPr marL="171450" indent="-171450">
              <a:lnSpc>
                <a:spcPct val="107000"/>
              </a:lnSpc>
              <a:buFont typeface="Arial" panose="020B0604020202020204" pitchFamily="34" charset="0"/>
              <a:buChar char="•"/>
            </a:pPr>
            <a:r>
              <a:rPr lang="en-US" sz="1100">
                <a:latin typeface="Calibri" panose="020F0502020204030204" pitchFamily="34" charset="0"/>
                <a:ea typeface="Calibri" panose="020F0502020204030204" pitchFamily="34" charset="0"/>
                <a:cs typeface="Times New Roman" panose="02020603050405020304" pitchFamily="18" charset="0"/>
              </a:rPr>
              <a:t>Side effects may differ in pregnant women, or they may resemble normal symptoms of pregnancy.</a:t>
            </a:r>
          </a:p>
          <a:p>
            <a:pPr marL="171450" indent="-171450">
              <a:lnSpc>
                <a:spcPct val="107000"/>
              </a:lnSpc>
              <a:buFont typeface="Arial" panose="020B0604020202020204" pitchFamily="34" charset="0"/>
              <a:buChar char="•"/>
            </a:pPr>
            <a:r>
              <a:rPr lang="en-US" sz="1100">
                <a:latin typeface="Calibri" panose="020F0502020204030204" pitchFamily="34" charset="0"/>
                <a:ea typeface="Calibri" panose="020F0502020204030204" pitchFamily="34" charset="0"/>
                <a:cs typeface="Times New Roman" panose="02020603050405020304" pitchFamily="18" charset="0"/>
              </a:rPr>
              <a:t>No adverse effects have been found among babies exposed to oral Truvada when the drugs were taken as treatment by HIV-infected women during pregnancy or during breastfeeding.</a:t>
            </a:r>
          </a:p>
          <a:p>
            <a:pPr marL="171450" indent="-171450">
              <a:lnSpc>
                <a:spcPct val="107000"/>
              </a:lnSpc>
              <a:buFont typeface="Arial" panose="020B0604020202020204" pitchFamily="34" charset="0"/>
              <a:buChar char="•"/>
            </a:pPr>
            <a:r>
              <a:rPr lang="en-US" sz="1100">
                <a:latin typeface="Calibri" panose="020F0502020204030204" pitchFamily="34" charset="0"/>
                <a:cs typeface="Times New Roman" panose="02020603050405020304" pitchFamily="18" charset="0"/>
              </a:rPr>
              <a:t>The World Health Organization (WHO) recommends that oral Truvada be continued during pregnancy for women who are at substantial risk of HIV infection. More safety data are needed, that is why DELIVER being done.</a:t>
            </a:r>
            <a:endParaRPr lang="en-US" sz="1100">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9" descr="A picture containing text&#10;&#10;Description automatically generated">
            <a:extLst>
              <a:ext uri="{FF2B5EF4-FFF2-40B4-BE49-F238E27FC236}">
                <a16:creationId xmlns:a16="http://schemas.microsoft.com/office/drawing/2014/main" id="{DD86B05F-ACF6-459E-A0E1-EE056FBD884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92" t="29888" r="57275" b="21326"/>
          <a:stretch/>
        </p:blipFill>
        <p:spPr>
          <a:xfrm>
            <a:off x="258116" y="170588"/>
            <a:ext cx="1657203" cy="1507125"/>
          </a:xfrm>
          <a:prstGeom prst="rect">
            <a:avLst/>
          </a:prstGeom>
        </p:spPr>
      </p:pic>
      <p:pic>
        <p:nvPicPr>
          <p:cNvPr id="25" name="Picture 24">
            <a:extLst>
              <a:ext uri="{FF2B5EF4-FFF2-40B4-BE49-F238E27FC236}">
                <a16:creationId xmlns:a16="http://schemas.microsoft.com/office/drawing/2014/main" id="{AD04E67B-01E9-4370-8753-6DE5A16B1F0F}"/>
              </a:ext>
            </a:extLst>
          </p:cNvPr>
          <p:cNvPicPr/>
          <p:nvPr/>
        </p:nvPicPr>
        <p:blipFill rotWithShape="1">
          <a:blip r:embed="rId3" cstate="print">
            <a:extLst>
              <a:ext uri="{28A0092B-C50C-407E-A947-70E740481C1C}">
                <a14:useLocalDpi xmlns:a14="http://schemas.microsoft.com/office/drawing/2010/main" val="0"/>
              </a:ext>
            </a:extLst>
          </a:blip>
          <a:srcRect l="2781" t="7196" r="2044" b="21272"/>
          <a:stretch/>
        </p:blipFill>
        <p:spPr bwMode="auto">
          <a:xfrm>
            <a:off x="3585401" y="4471858"/>
            <a:ext cx="3027062" cy="1771950"/>
          </a:xfrm>
          <a:prstGeom prst="rect">
            <a:avLst/>
          </a:prstGeom>
          <a:noFill/>
          <a:ln w="19050">
            <a:solidFill>
              <a:srgbClr val="7958A6"/>
            </a:solidFill>
          </a:ln>
          <a:extLst>
            <a:ext uri="{53640926-AAD7-44D8-BBD7-CCE9431645EC}">
              <a14:shadowObscured xmlns:a14="http://schemas.microsoft.com/office/drawing/2010/main"/>
            </a:ext>
          </a:extLst>
        </p:spPr>
      </p:pic>
      <p:sp>
        <p:nvSpPr>
          <p:cNvPr id="9" name="Rectangle 8">
            <a:extLst>
              <a:ext uri="{FF2B5EF4-FFF2-40B4-BE49-F238E27FC236}">
                <a16:creationId xmlns:a16="http://schemas.microsoft.com/office/drawing/2014/main" id="{01DF9BA7-9003-41BE-BF1B-8D3B4F9976C5}"/>
              </a:ext>
            </a:extLst>
          </p:cNvPr>
          <p:cNvSpPr/>
          <p:nvPr/>
        </p:nvSpPr>
        <p:spPr>
          <a:xfrm>
            <a:off x="2542141" y="3206330"/>
            <a:ext cx="4225693" cy="990015"/>
          </a:xfrm>
          <a:prstGeom prst="rect">
            <a:avLst/>
          </a:prstGeom>
        </p:spPr>
        <p:txBody>
          <a:bodyPr wrap="square">
            <a:spAutoFit/>
          </a:bodyPr>
          <a:lstStyle/>
          <a:p>
            <a:pPr>
              <a:lnSpc>
                <a:spcPct val="107000"/>
              </a:lnSpc>
            </a:pPr>
            <a:r>
              <a:rPr lang="en-US" sz="1100" b="1">
                <a:ea typeface="Calibri" panose="020F0502020204030204" pitchFamily="34" charset="0"/>
                <a:cs typeface="Times New Roman" panose="02020603050405020304" pitchFamily="18" charset="0"/>
              </a:rPr>
              <a:t>How does oral Truvada work?</a:t>
            </a:r>
          </a:p>
          <a:p>
            <a:pPr>
              <a:lnSpc>
                <a:spcPct val="107000"/>
              </a:lnSpc>
            </a:pPr>
            <a:r>
              <a:rPr lang="en-GB" sz="1100">
                <a:latin typeface="Calibri" panose="020F0502020204030204" pitchFamily="34" charset="0"/>
                <a:ea typeface="Calibri" panose="020F0502020204030204" pitchFamily="34" charset="0"/>
                <a:cs typeface="Times New Roman" panose="02020603050405020304" pitchFamily="18" charset="0"/>
              </a:rPr>
              <a:t>When oral Truvada is taken daily, the ARV drugs are released from the pill and circulate in the body. </a:t>
            </a:r>
            <a:r>
              <a:rPr lang="en-US" sz="1100">
                <a:latin typeface="Calibri" panose="020F0502020204030204" pitchFamily="34" charset="0"/>
                <a:ea typeface="Calibri" panose="020F0502020204030204" pitchFamily="34" charset="0"/>
                <a:cs typeface="Times New Roman" panose="02020603050405020304" pitchFamily="18" charset="0"/>
              </a:rPr>
              <a:t>The drugs works by preventing HIV from making copies of itself and infecting the body. </a:t>
            </a:r>
            <a:r>
              <a:rPr lang="en-GB" sz="1100">
                <a:latin typeface="Calibri" panose="020F0502020204030204" pitchFamily="34" charset="0"/>
                <a:ea typeface="Calibri" panose="020F0502020204030204" pitchFamily="34" charset="0"/>
                <a:cs typeface="Times New Roman" panose="02020603050405020304" pitchFamily="18" charset="0"/>
              </a:rPr>
              <a:t>Truvada can reduce the risk of HIV infection up to 90% if taken everyday.</a:t>
            </a:r>
            <a:endParaRPr lang="en-US" sz="1100">
              <a:latin typeface="Calibri" panose="020F0502020204030204" pitchFamily="34" charset="0"/>
              <a:ea typeface="Calibri" panose="020F0502020204030204" pitchFamily="34" charset="0"/>
              <a:cs typeface="Times New Roman" panose="02020603050405020304" pitchFamily="18" charset="0"/>
            </a:endParaRPr>
          </a:p>
        </p:txBody>
      </p:sp>
      <p:pic>
        <p:nvPicPr>
          <p:cNvPr id="26" name="Picture 25">
            <a:extLst>
              <a:ext uri="{FF2B5EF4-FFF2-40B4-BE49-F238E27FC236}">
                <a16:creationId xmlns:a16="http://schemas.microsoft.com/office/drawing/2014/main" id="{5A6FC26E-3F12-4190-ADB7-45E041BDAC1D}"/>
              </a:ext>
            </a:extLst>
          </p:cNvPr>
          <p:cNvPicPr>
            <a:picLocks noChangeAspect="1"/>
          </p:cNvPicPr>
          <p:nvPr/>
        </p:nvPicPr>
        <p:blipFill>
          <a:blip r:embed="rId4"/>
          <a:stretch>
            <a:fillRect/>
          </a:stretch>
        </p:blipFill>
        <p:spPr>
          <a:xfrm>
            <a:off x="428540" y="3114107"/>
            <a:ext cx="1958230" cy="1515985"/>
          </a:xfrm>
          <a:prstGeom prst="rect">
            <a:avLst/>
          </a:prstGeom>
        </p:spPr>
      </p:pic>
      <p:pic>
        <p:nvPicPr>
          <p:cNvPr id="30" name="Picture 29">
            <a:extLst>
              <a:ext uri="{FF2B5EF4-FFF2-40B4-BE49-F238E27FC236}">
                <a16:creationId xmlns:a16="http://schemas.microsoft.com/office/drawing/2014/main" id="{B4BF86F9-10CA-4836-8008-2235462E360D}"/>
              </a:ext>
            </a:extLst>
          </p:cNvPr>
          <p:cNvPicPr/>
          <p:nvPr/>
        </p:nvPicPr>
        <p:blipFill rotWithShape="1">
          <a:blip r:embed="rId5" cstate="print">
            <a:extLst>
              <a:ext uri="{28A0092B-C50C-407E-A947-70E740481C1C}">
                <a14:useLocalDpi xmlns:a14="http://schemas.microsoft.com/office/drawing/2010/main" val="0"/>
              </a:ext>
            </a:extLst>
          </a:blip>
          <a:srcRect b="30129"/>
          <a:stretch/>
        </p:blipFill>
        <p:spPr bwMode="auto">
          <a:xfrm>
            <a:off x="3112660" y="452654"/>
            <a:ext cx="2148284" cy="733928"/>
          </a:xfrm>
          <a:prstGeom prst="rect">
            <a:avLst/>
          </a:prstGeom>
          <a:noFill/>
          <a:ln>
            <a:noFill/>
          </a:ln>
        </p:spPr>
      </p:pic>
      <p:sp>
        <p:nvSpPr>
          <p:cNvPr id="2" name="Rectangle 1">
            <a:extLst>
              <a:ext uri="{FF2B5EF4-FFF2-40B4-BE49-F238E27FC236}">
                <a16:creationId xmlns:a16="http://schemas.microsoft.com/office/drawing/2014/main" id="{02F37EFE-3F0A-4E66-9DF4-45E25029EC87}"/>
              </a:ext>
            </a:extLst>
          </p:cNvPr>
          <p:cNvSpPr/>
          <p:nvPr/>
        </p:nvSpPr>
        <p:spPr>
          <a:xfrm>
            <a:off x="174356" y="9316381"/>
            <a:ext cx="6585577" cy="430887"/>
          </a:xfrm>
          <a:prstGeom prst="rect">
            <a:avLst/>
          </a:prstGeom>
        </p:spPr>
        <p:txBody>
          <a:bodyPr wrap="square">
            <a:spAutoFit/>
          </a:bodyPr>
          <a:lstStyle/>
          <a:p>
            <a:r>
              <a:rPr lang="en-US" sz="1100" b="1">
                <a:latin typeface="Calibri Light" panose="020F0302020204030204" pitchFamily="34" charset="0"/>
                <a:ea typeface="Calibri" panose="020F0502020204030204" pitchFamily="34" charset="0"/>
              </a:rPr>
              <a:t>For more information about DELIVER, go to:</a:t>
            </a:r>
            <a:r>
              <a:rPr lang="en-US" sz="1100" b="1" u="sng">
                <a:solidFill>
                  <a:srgbClr val="0563C1"/>
                </a:solidFill>
                <a:latin typeface="Calibri Light" panose="020F0302020204030204" pitchFamily="34" charset="0"/>
                <a:ea typeface="Calibri" panose="020F0502020204030204" pitchFamily="34" charset="0"/>
              </a:rPr>
              <a:t> </a:t>
            </a:r>
            <a:r>
              <a:rPr lang="en-US" sz="1100" u="sng">
                <a:solidFill>
                  <a:srgbClr val="0563C1"/>
                </a:solidFill>
                <a:latin typeface="Calibri Light" panose="020F0302020204030204" pitchFamily="34" charset="0"/>
                <a:ea typeface="Trebuchet MS" panose="020B0603020202020204" pitchFamily="34" charset="0"/>
                <a:cs typeface="Times New Roman" panose="02020603050405020304" pitchFamily="18" charset="0"/>
                <a:hlinkClick r:id="rId6"/>
              </a:rPr>
              <a:t>http://www.mtnstopshiv.org/news/studies/mtn0</a:t>
            </a:r>
            <a:r>
              <a:rPr lang="en-US" sz="1100" u="sng">
                <a:solidFill>
                  <a:srgbClr val="0563C1"/>
                </a:solidFill>
                <a:latin typeface="Calibri Light" panose="020F0302020204030204" pitchFamily="34" charset="0"/>
                <a:ea typeface="Trebuchet MS" panose="020B0603020202020204" pitchFamily="34" charset="0"/>
                <a:hlinkClick r:id="rId6"/>
              </a:rPr>
              <a:t>42</a:t>
            </a:r>
            <a:endParaRPr lang="en-US" sz="1100" u="sng">
              <a:solidFill>
                <a:srgbClr val="0563C1"/>
              </a:solidFill>
              <a:latin typeface="Calibri Light" panose="020F0302020204030204" pitchFamily="34" charset="0"/>
              <a:ea typeface="Trebuchet MS" panose="020B0603020202020204" pitchFamily="34" charset="0"/>
            </a:endParaRPr>
          </a:p>
          <a:p>
            <a:r>
              <a:rPr lang="en-US" sz="1100">
                <a:latin typeface="Calibri Light" panose="020F0302020204030204" pitchFamily="34" charset="0"/>
              </a:rPr>
              <a:t>Contact study staff at  </a:t>
            </a:r>
            <a:r>
              <a:rPr lang="en-US" sz="1100">
                <a:solidFill>
                  <a:srgbClr val="FF0000"/>
                </a:solidFill>
                <a:latin typeface="Calibri Light" panose="020F0302020204030204" pitchFamily="34" charset="0"/>
              </a:rPr>
              <a:t>&lt;clinic name&gt; &lt; staff name, phone number&gt;</a:t>
            </a:r>
          </a:p>
        </p:txBody>
      </p:sp>
      <p:sp>
        <p:nvSpPr>
          <p:cNvPr id="17" name="TextBox 16">
            <a:extLst>
              <a:ext uri="{FF2B5EF4-FFF2-40B4-BE49-F238E27FC236}">
                <a16:creationId xmlns:a16="http://schemas.microsoft.com/office/drawing/2014/main" id="{6539271B-48D2-42F4-97D7-16C0C82E784C}"/>
              </a:ext>
            </a:extLst>
          </p:cNvPr>
          <p:cNvSpPr txBox="1"/>
          <p:nvPr/>
        </p:nvSpPr>
        <p:spPr>
          <a:xfrm>
            <a:off x="3736291" y="9659779"/>
            <a:ext cx="3405074" cy="246221"/>
          </a:xfrm>
          <a:prstGeom prst="rect">
            <a:avLst/>
          </a:prstGeom>
          <a:noFill/>
        </p:spPr>
        <p:txBody>
          <a:bodyPr wrap="square" rtlCol="0">
            <a:spAutoFit/>
          </a:bodyPr>
          <a:lstStyle/>
          <a:p>
            <a:r>
              <a:rPr lang="en-US" sz="1000" dirty="0">
                <a:solidFill>
                  <a:schemeClr val="accent1"/>
                </a:solidFill>
              </a:rPr>
              <a:t> MTN-042 Study Product Factsheet, V2.0, 27AUG2021</a:t>
            </a:r>
          </a:p>
        </p:txBody>
      </p:sp>
    </p:spTree>
    <p:extLst>
      <p:ext uri="{BB962C8B-B14F-4D97-AF65-F5344CB8AC3E}">
        <p14:creationId xmlns:p14="http://schemas.microsoft.com/office/powerpoint/2010/main" val="6999805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2982CD55DB9B4BBB37A964B6D8DA06" ma:contentTypeVersion="" ma:contentTypeDescription="Create a new document." ma:contentTypeScope="" ma:versionID="2dccea9da4d23bc1431380253f0682b9">
  <xsd:schema xmlns:xsd="http://www.w3.org/2001/XMLSchema" xmlns:xs="http://www.w3.org/2001/XMLSchema" xmlns:p="http://schemas.microsoft.com/office/2006/metadata/properties" xmlns:ns2="49041abd-9f6c-4283-b183-387e65935736" xmlns:ns3="0cdb9d7b-3bdb-4b1c-be50-7737cb6ee7a2" targetNamespace="http://schemas.microsoft.com/office/2006/metadata/properties" ma:root="true" ma:fieldsID="83c82c3fe7c72d05e0eca395c27ba5a8" ns2:_="" ns3:_="">
    <xsd:import namespace="49041abd-9f6c-4283-b183-387e65935736"/>
    <xsd:import namespace="0cdb9d7b-3bdb-4b1c-be50-7737cb6ee7a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041abd-9f6c-4283-b183-387e659357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db9d7b-3bdb-4b1c-be50-7737cb6ee7a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cdb9d7b-3bdb-4b1c-be50-7737cb6ee7a2">
      <UserInfo>
        <DisplayName>Rachel Scheckter</DisplayName>
        <AccountId>19</AccountId>
        <AccountType/>
      </UserInfo>
    </SharedWithUsers>
  </documentManagement>
</p:properties>
</file>

<file path=customXml/itemProps1.xml><?xml version="1.0" encoding="utf-8"?>
<ds:datastoreItem xmlns:ds="http://schemas.openxmlformats.org/officeDocument/2006/customXml" ds:itemID="{EC67FC58-E000-4AA9-8868-E4B0C35E3CD6}">
  <ds:schemaRefs>
    <ds:schemaRef ds:uri="0cdb9d7b-3bdb-4b1c-be50-7737cb6ee7a2"/>
    <ds:schemaRef ds:uri="49041abd-9f6c-4283-b183-387e6593573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D99D5F4-ABB9-4047-8428-88E2B922F9DF}">
  <ds:schemaRefs>
    <ds:schemaRef ds:uri="http://schemas.microsoft.com/sharepoint/v3/contenttype/forms"/>
  </ds:schemaRefs>
</ds:datastoreItem>
</file>

<file path=customXml/itemProps3.xml><?xml version="1.0" encoding="utf-8"?>
<ds:datastoreItem xmlns:ds="http://schemas.openxmlformats.org/officeDocument/2006/customXml" ds:itemID="{EAEEA938-F88D-46D3-BBB0-41E3313A8CA5}">
  <ds:schemaRefs>
    <ds:schemaRef ds:uri="0cdb9d7b-3bdb-4b1c-be50-7737cb6ee7a2"/>
    <ds:schemaRef ds:uri="49041abd-9f6c-4283-b183-387e6593573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982</Words>
  <Application>Microsoft Office PowerPoint</Application>
  <PresentationFormat>A4 Paper (210x297 mm)</PresentationFormat>
  <Paragraphs>48</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 McClure</dc:creator>
  <cp:lastModifiedBy>Tara McClure</cp:lastModifiedBy>
  <cp:revision>1</cp:revision>
  <dcterms:created xsi:type="dcterms:W3CDTF">2019-07-24T18:19:20Z</dcterms:created>
  <dcterms:modified xsi:type="dcterms:W3CDTF">2021-08-27T17:36:19Z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0x010100592982CD55DB9B4BBB37A964B6D8DA06</vt:lpwstr>
  </property>
</Properties>
</file>