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38404800" cy="38404800"/>
  <p:notesSz cx="9283700" cy="70342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600" kern="1200">
        <a:solidFill>
          <a:schemeClr val="tx1"/>
        </a:solidFill>
        <a:latin typeface="Arial" charset="0"/>
        <a:ea typeface="+mn-ea"/>
        <a:cs typeface="+mn-cs"/>
      </a:defRPr>
    </a:lvl1pPr>
    <a:lvl2pPr marL="454495" algn="l" rtl="0" eaLnBrk="0" fontAlgn="base" hangingPunct="0">
      <a:spcBef>
        <a:spcPct val="0"/>
      </a:spcBef>
      <a:spcAft>
        <a:spcPct val="0"/>
      </a:spcAft>
      <a:defRPr sz="20600" kern="1200">
        <a:solidFill>
          <a:schemeClr val="tx1"/>
        </a:solidFill>
        <a:latin typeface="Arial" charset="0"/>
        <a:ea typeface="+mn-ea"/>
        <a:cs typeface="+mn-cs"/>
      </a:defRPr>
    </a:lvl2pPr>
    <a:lvl3pPr marL="908989" algn="l" rtl="0" eaLnBrk="0" fontAlgn="base" hangingPunct="0">
      <a:spcBef>
        <a:spcPct val="0"/>
      </a:spcBef>
      <a:spcAft>
        <a:spcPct val="0"/>
      </a:spcAft>
      <a:defRPr sz="20600" kern="1200">
        <a:solidFill>
          <a:schemeClr val="tx1"/>
        </a:solidFill>
        <a:latin typeface="Arial" charset="0"/>
        <a:ea typeface="+mn-ea"/>
        <a:cs typeface="+mn-cs"/>
      </a:defRPr>
    </a:lvl3pPr>
    <a:lvl4pPr marL="1363485" algn="l" rtl="0" eaLnBrk="0" fontAlgn="base" hangingPunct="0">
      <a:spcBef>
        <a:spcPct val="0"/>
      </a:spcBef>
      <a:spcAft>
        <a:spcPct val="0"/>
      </a:spcAft>
      <a:defRPr sz="20600" kern="1200">
        <a:solidFill>
          <a:schemeClr val="tx1"/>
        </a:solidFill>
        <a:latin typeface="Arial" charset="0"/>
        <a:ea typeface="+mn-ea"/>
        <a:cs typeface="+mn-cs"/>
      </a:defRPr>
    </a:lvl4pPr>
    <a:lvl5pPr marL="1817979" algn="l" rtl="0" eaLnBrk="0" fontAlgn="base" hangingPunct="0">
      <a:spcBef>
        <a:spcPct val="0"/>
      </a:spcBef>
      <a:spcAft>
        <a:spcPct val="0"/>
      </a:spcAft>
      <a:defRPr sz="20600" kern="1200">
        <a:solidFill>
          <a:schemeClr val="tx1"/>
        </a:solidFill>
        <a:latin typeface="Arial" charset="0"/>
        <a:ea typeface="+mn-ea"/>
        <a:cs typeface="+mn-cs"/>
      </a:defRPr>
    </a:lvl5pPr>
    <a:lvl6pPr marL="2272474" algn="l" defTabSz="908989" rtl="0" eaLnBrk="1" latinLnBrk="0" hangingPunct="1">
      <a:defRPr sz="20600" kern="1200">
        <a:solidFill>
          <a:schemeClr val="tx1"/>
        </a:solidFill>
        <a:latin typeface="Arial" charset="0"/>
        <a:ea typeface="+mn-ea"/>
        <a:cs typeface="+mn-cs"/>
      </a:defRPr>
    </a:lvl6pPr>
    <a:lvl7pPr marL="2726969" algn="l" defTabSz="908989" rtl="0" eaLnBrk="1" latinLnBrk="0" hangingPunct="1">
      <a:defRPr sz="20600" kern="1200">
        <a:solidFill>
          <a:schemeClr val="tx1"/>
        </a:solidFill>
        <a:latin typeface="Arial" charset="0"/>
        <a:ea typeface="+mn-ea"/>
        <a:cs typeface="+mn-cs"/>
      </a:defRPr>
    </a:lvl7pPr>
    <a:lvl8pPr marL="3181464" algn="l" defTabSz="908989" rtl="0" eaLnBrk="1" latinLnBrk="0" hangingPunct="1">
      <a:defRPr sz="20600" kern="1200">
        <a:solidFill>
          <a:schemeClr val="tx1"/>
        </a:solidFill>
        <a:latin typeface="Arial" charset="0"/>
        <a:ea typeface="+mn-ea"/>
        <a:cs typeface="+mn-cs"/>
      </a:defRPr>
    </a:lvl8pPr>
    <a:lvl9pPr marL="3635959" algn="l" defTabSz="908989" rtl="0" eaLnBrk="1" latinLnBrk="0" hangingPunct="1">
      <a:defRPr sz="20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533">
          <p15:clr>
            <a:srgbClr val="A4A3A4"/>
          </p15:clr>
        </p15:guide>
        <p15:guide id="2" pos="134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1CB"/>
    <a:srgbClr val="7B136C"/>
    <a:srgbClr val="B8DE86"/>
    <a:srgbClr val="76AB2F"/>
    <a:srgbClr val="BCE08C"/>
    <a:srgbClr val="C3E399"/>
    <a:srgbClr val="CAE6A4"/>
    <a:srgbClr val="D6ECB9"/>
    <a:srgbClr val="FBFDF5"/>
    <a:srgbClr val="0F4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840" autoAdjust="0"/>
  </p:normalViewPr>
  <p:slideViewPr>
    <p:cSldViewPr snapToGrid="0">
      <p:cViewPr>
        <p:scale>
          <a:sx n="20" d="100"/>
          <a:sy n="20" d="100"/>
        </p:scale>
        <p:origin x="-108" y="960"/>
      </p:cViewPr>
      <p:guideLst>
        <p:guide orient="horz" pos="12072"/>
        <p:guide pos="12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annequito:Desktop:*Kay%20Files%20Sorry%20Sad%20Face:HPTN%20Poster%20Templates:HPTN%20PowerPoint%20Templates%20v2:HPTN-Posters-Excel_Examples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anchor="t" anchorCtr="1"/>
          <a:lstStyle/>
          <a:p>
            <a:pPr>
              <a:defRPr sz="2400"/>
            </a:pPr>
            <a:r>
              <a:rPr lang="en-US" sz="2400" dirty="0" smtClean="0"/>
              <a:t>Chart Title</a:t>
            </a:r>
            <a:endParaRPr lang="en-US" sz="2400" dirty="0"/>
          </a:p>
        </c:rich>
      </c:tx>
      <c:layout>
        <c:manualLayout>
          <c:xMode val="edge"/>
          <c:yMode val="edge"/>
          <c:x val="0.39951069197860606"/>
          <c:y val="3.4755871878674224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Chart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dPt>
            <c:idx val="0"/>
            <c:bubble3D val="0"/>
            <c:spPr>
              <a:solidFill>
                <a:srgbClr val="800080"/>
              </a:solidFill>
            </c:spPr>
          </c:dPt>
          <c:dPt>
            <c:idx val="1"/>
            <c:bubble3D val="0"/>
            <c:spPr>
              <a:solidFill>
                <a:srgbClr val="B8DE86"/>
              </a:solidFill>
            </c:spPr>
          </c:dPt>
          <c:dPt>
            <c:idx val="2"/>
            <c:bubble3D val="0"/>
            <c:spPr>
              <a:solidFill>
                <a:srgbClr val="76AB2F"/>
              </a:solidFill>
            </c:spPr>
          </c:dPt>
          <c:dPt>
            <c:idx val="3"/>
            <c:bubble3D val="0"/>
            <c:spPr>
              <a:solidFill>
                <a:srgbClr val="F0C1F1"/>
              </a:solidFill>
            </c:spPr>
          </c:dPt>
          <c:cat>
            <c:strRef>
              <c:f>Sheet1!$A$2:$A$5</c:f>
              <c:strCache>
                <c:ptCount val="4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76AB2F"/>
              </a:solidFill>
            </c:spPr>
          </c:dPt>
          <c:dPt>
            <c:idx val="1"/>
            <c:invertIfNegative val="0"/>
            <c:bubble3D val="0"/>
            <c:spPr>
              <a:solidFill>
                <a:srgbClr val="7B136C"/>
              </a:solidFill>
            </c:spPr>
          </c:dPt>
          <c:dPt>
            <c:idx val="2"/>
            <c:invertIfNegative val="0"/>
            <c:bubble3D val="0"/>
            <c:spPr>
              <a:solidFill>
                <a:srgbClr val="E3AFEF"/>
              </a:solidFill>
            </c:spPr>
          </c:dPt>
          <c:dPt>
            <c:idx val="3"/>
            <c:invertIfNegative val="0"/>
            <c:bubble3D val="0"/>
            <c:spPr>
              <a:solidFill>
                <a:srgbClr val="B8DE86"/>
              </a:solidFill>
            </c:spPr>
          </c:dPt>
          <c:cat>
            <c:strRef>
              <c:f>Sheet1!$A$53:$D$53</c:f>
              <c:strCache>
                <c:ptCount val="4"/>
                <c:pt idx="0">
                  <c:v>IV Drug User</c:v>
                </c:pt>
                <c:pt idx="1">
                  <c:v>Alcohol User</c:v>
                </c:pt>
                <c:pt idx="2">
                  <c:v>IV Drug and Alcohol User</c:v>
                </c:pt>
                <c:pt idx="3">
                  <c:v>Other Users</c:v>
                </c:pt>
              </c:strCache>
            </c:strRef>
          </c:cat>
          <c:val>
            <c:numRef>
              <c:f>Sheet1!$A$54:$D$54</c:f>
              <c:numCache>
                <c:formatCode>0</c:formatCode>
                <c:ptCount val="4"/>
                <c:pt idx="0">
                  <c:v>367</c:v>
                </c:pt>
                <c:pt idx="1">
                  <c:v>891</c:v>
                </c:pt>
                <c:pt idx="2">
                  <c:v>112</c:v>
                </c:pt>
                <c:pt idx="3" formatCode="General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109056"/>
        <c:axId val="90110592"/>
      </c:barChart>
      <c:catAx>
        <c:axId val="901090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n-US"/>
          </a:p>
        </c:txPr>
        <c:crossAx val="90110592"/>
        <c:crosses val="autoZero"/>
        <c:auto val="1"/>
        <c:lblAlgn val="ctr"/>
        <c:lblOffset val="100"/>
        <c:noMultiLvlLbl val="0"/>
      </c:catAx>
      <c:valAx>
        <c:axId val="9011059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" sourceLinked="1"/>
        <c:majorTickMark val="out"/>
        <c:minorTickMark val="none"/>
        <c:tickLblPos val="nextTo"/>
        <c:spPr>
          <a:ln>
            <a:solidFill>
              <a:schemeClr val="bg1">
                <a:lumMod val="75000"/>
              </a:schemeClr>
            </a:solidFill>
          </a:ln>
        </c:spPr>
        <c:txPr>
          <a:bodyPr/>
          <a:lstStyle/>
          <a:p>
            <a: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n-US"/>
          </a:p>
        </c:txPr>
        <c:crossAx val="901090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861171012071492"/>
          <c:y val="4.8782882208376677E-2"/>
          <c:w val="0.23439905624163199"/>
          <c:h val="0.3644895338126680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272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9388" y="0"/>
            <a:ext cx="402272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81788"/>
            <a:ext cx="402272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9388" y="6681788"/>
            <a:ext cx="402272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84211FB-941F-4812-8F52-525988233BC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4726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919" y="11929270"/>
            <a:ext cx="32642969" cy="82343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444" y="21763833"/>
            <a:ext cx="26883916" cy="9812338"/>
          </a:xfrm>
        </p:spPr>
        <p:txBody>
          <a:bodyPr/>
          <a:lstStyle>
            <a:lvl1pPr marL="0" indent="0" algn="ctr">
              <a:buNone/>
              <a:defRPr/>
            </a:lvl1pPr>
            <a:lvl2pPr marL="443133" indent="0" algn="ctr">
              <a:buNone/>
              <a:defRPr/>
            </a:lvl2pPr>
            <a:lvl3pPr marL="886265" indent="0" algn="ctr">
              <a:buNone/>
              <a:defRPr/>
            </a:lvl3pPr>
            <a:lvl4pPr marL="1329397" indent="0" algn="ctr">
              <a:buNone/>
              <a:defRPr/>
            </a:lvl4pPr>
            <a:lvl5pPr marL="1772530" indent="0" algn="ctr">
              <a:buNone/>
              <a:defRPr/>
            </a:lvl5pPr>
            <a:lvl6pPr marL="2215662" indent="0" algn="ctr">
              <a:buNone/>
              <a:defRPr/>
            </a:lvl6pPr>
            <a:lvl7pPr marL="2658795" indent="0" algn="ctr">
              <a:buNone/>
              <a:defRPr/>
            </a:lvl7pPr>
            <a:lvl8pPr marL="3101927" indent="0" algn="ctr">
              <a:buNone/>
              <a:defRPr/>
            </a:lvl8pPr>
            <a:lvl9pPr marL="354505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953FE-5494-4F42-A88B-343029C4C28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65146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F71E5-8242-4F2D-BD3C-C84C40E6CA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0267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847928" y="1533531"/>
            <a:ext cx="8645526" cy="3277909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11355" y="1533531"/>
            <a:ext cx="25803226" cy="327790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86700-3818-46DC-BF79-CD8C6B21993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1513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E06CE-12F8-438E-B4A5-59EAF91CD1F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6978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3" y="24678094"/>
            <a:ext cx="32644359" cy="7628734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3" y="16277037"/>
            <a:ext cx="32644359" cy="8401050"/>
          </a:xfrm>
        </p:spPr>
        <p:txBody>
          <a:bodyPr anchor="b"/>
          <a:lstStyle>
            <a:lvl1pPr marL="0" indent="0">
              <a:buNone/>
              <a:defRPr sz="1900"/>
            </a:lvl1pPr>
            <a:lvl2pPr marL="443133" indent="0">
              <a:buNone/>
              <a:defRPr sz="1700"/>
            </a:lvl2pPr>
            <a:lvl3pPr marL="886265" indent="0">
              <a:buNone/>
              <a:defRPr sz="1500"/>
            </a:lvl3pPr>
            <a:lvl4pPr marL="1329397" indent="0">
              <a:buNone/>
              <a:defRPr sz="1300"/>
            </a:lvl4pPr>
            <a:lvl5pPr marL="1772530" indent="0">
              <a:buNone/>
              <a:defRPr sz="1300"/>
            </a:lvl5pPr>
            <a:lvl6pPr marL="2215662" indent="0">
              <a:buNone/>
              <a:defRPr sz="1300"/>
            </a:lvl6pPr>
            <a:lvl7pPr marL="2658795" indent="0">
              <a:buNone/>
              <a:defRPr sz="1300"/>
            </a:lvl7pPr>
            <a:lvl8pPr marL="3101927" indent="0">
              <a:buNone/>
              <a:defRPr sz="1300"/>
            </a:lvl8pPr>
            <a:lvl9pPr marL="354505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5740D-6154-4FCD-98DF-1AA0A0CFD0C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97820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1351" y="8959459"/>
            <a:ext cx="17224375" cy="25353168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69075" y="8959459"/>
            <a:ext cx="17224375" cy="25353168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68383-BBDA-4BFB-9E6B-125FD4DC0AE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3726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5" y="1539080"/>
            <a:ext cx="34565430" cy="640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686" y="8595521"/>
            <a:ext cx="16968788" cy="358378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3133" indent="0">
              <a:buNone/>
              <a:defRPr sz="1900" b="1"/>
            </a:lvl2pPr>
            <a:lvl3pPr marL="886265" indent="0">
              <a:buNone/>
              <a:defRPr sz="1700" b="1"/>
            </a:lvl3pPr>
            <a:lvl4pPr marL="1329397" indent="0">
              <a:buNone/>
              <a:defRPr sz="1500" b="1"/>
            </a:lvl4pPr>
            <a:lvl5pPr marL="1772530" indent="0">
              <a:buNone/>
              <a:defRPr sz="1500" b="1"/>
            </a:lvl5pPr>
            <a:lvl6pPr marL="2215662" indent="0">
              <a:buNone/>
              <a:defRPr sz="1500" b="1"/>
            </a:lvl6pPr>
            <a:lvl7pPr marL="2658795" indent="0">
              <a:buNone/>
              <a:defRPr sz="1500" b="1"/>
            </a:lvl7pPr>
            <a:lvl8pPr marL="3101927" indent="0">
              <a:buNone/>
              <a:defRPr sz="1500" b="1"/>
            </a:lvl8pPr>
            <a:lvl9pPr marL="354505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19686" y="12179304"/>
            <a:ext cx="16968788" cy="22127764"/>
          </a:xfrm>
        </p:spPr>
        <p:txBody>
          <a:bodyPr/>
          <a:lstStyle>
            <a:lvl1pPr>
              <a:defRPr sz="24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387" y="8595521"/>
            <a:ext cx="16975733" cy="358378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3133" indent="0">
              <a:buNone/>
              <a:defRPr sz="1900" b="1"/>
            </a:lvl2pPr>
            <a:lvl3pPr marL="886265" indent="0">
              <a:buNone/>
              <a:defRPr sz="1700" b="1"/>
            </a:lvl3pPr>
            <a:lvl4pPr marL="1329397" indent="0">
              <a:buNone/>
              <a:defRPr sz="1500" b="1"/>
            </a:lvl4pPr>
            <a:lvl5pPr marL="1772530" indent="0">
              <a:buNone/>
              <a:defRPr sz="1500" b="1"/>
            </a:lvl5pPr>
            <a:lvl6pPr marL="2215662" indent="0">
              <a:buNone/>
              <a:defRPr sz="1500" b="1"/>
            </a:lvl6pPr>
            <a:lvl7pPr marL="2658795" indent="0">
              <a:buNone/>
              <a:defRPr sz="1500" b="1"/>
            </a:lvl7pPr>
            <a:lvl8pPr marL="3101927" indent="0">
              <a:buNone/>
              <a:defRPr sz="1500" b="1"/>
            </a:lvl8pPr>
            <a:lvl9pPr marL="3545059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387" y="12179304"/>
            <a:ext cx="16975733" cy="22127764"/>
          </a:xfrm>
        </p:spPr>
        <p:txBody>
          <a:bodyPr/>
          <a:lstStyle>
            <a:lvl1pPr>
              <a:defRPr sz="24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06C02-8B6A-453F-8AFF-2A82FAB2275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5168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54F17-214F-43B4-A64E-00C3CDA4DBB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56649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2879C-B6AB-44AB-9382-107F6544100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0382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7" y="1527973"/>
            <a:ext cx="12634912" cy="6509146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768" y="1527975"/>
            <a:ext cx="21469350" cy="327790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4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9687" y="8037122"/>
            <a:ext cx="12634912" cy="26269950"/>
          </a:xfrm>
        </p:spPr>
        <p:txBody>
          <a:bodyPr/>
          <a:lstStyle>
            <a:lvl1pPr marL="0" indent="0">
              <a:buNone/>
              <a:defRPr sz="1300"/>
            </a:lvl1pPr>
            <a:lvl2pPr marL="443133" indent="0">
              <a:buNone/>
              <a:defRPr sz="1100"/>
            </a:lvl2pPr>
            <a:lvl3pPr marL="886265" indent="0">
              <a:buNone/>
              <a:defRPr sz="900"/>
            </a:lvl3pPr>
            <a:lvl4pPr marL="1329397" indent="0">
              <a:buNone/>
              <a:defRPr sz="900"/>
            </a:lvl4pPr>
            <a:lvl5pPr marL="1772530" indent="0">
              <a:buNone/>
              <a:defRPr sz="900"/>
            </a:lvl5pPr>
            <a:lvl6pPr marL="2215662" indent="0">
              <a:buNone/>
              <a:defRPr sz="900"/>
            </a:lvl6pPr>
            <a:lvl7pPr marL="2658795" indent="0">
              <a:buNone/>
              <a:defRPr sz="900"/>
            </a:lvl7pPr>
            <a:lvl8pPr marL="3101927" indent="0">
              <a:buNone/>
              <a:defRPr sz="900"/>
            </a:lvl8pPr>
            <a:lvl9pPr marL="354505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E6291-65E4-44A1-8629-865DADA8945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3542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333" y="26883922"/>
            <a:ext cx="23043158" cy="317261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333" y="3430986"/>
            <a:ext cx="23043158" cy="23044544"/>
          </a:xfrm>
        </p:spPr>
        <p:txBody>
          <a:bodyPr/>
          <a:lstStyle>
            <a:lvl1pPr marL="0" indent="0">
              <a:buNone/>
              <a:defRPr sz="3100"/>
            </a:lvl1pPr>
            <a:lvl2pPr marL="443133" indent="0">
              <a:buNone/>
              <a:defRPr sz="2700"/>
            </a:lvl2pPr>
            <a:lvl3pPr marL="886265" indent="0">
              <a:buNone/>
              <a:defRPr sz="2400"/>
            </a:lvl3pPr>
            <a:lvl4pPr marL="1329397" indent="0">
              <a:buNone/>
              <a:defRPr sz="1900"/>
            </a:lvl4pPr>
            <a:lvl5pPr marL="1772530" indent="0">
              <a:buNone/>
              <a:defRPr sz="1900"/>
            </a:lvl5pPr>
            <a:lvl6pPr marL="2215662" indent="0">
              <a:buNone/>
              <a:defRPr sz="1900"/>
            </a:lvl6pPr>
            <a:lvl7pPr marL="2658795" indent="0">
              <a:buNone/>
              <a:defRPr sz="1900"/>
            </a:lvl7pPr>
            <a:lvl8pPr marL="3101927" indent="0">
              <a:buNone/>
              <a:defRPr sz="1900"/>
            </a:lvl8pPr>
            <a:lvl9pPr marL="3545059" indent="0">
              <a:buNone/>
              <a:defRPr sz="19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333" y="30056537"/>
            <a:ext cx="23043158" cy="4508894"/>
          </a:xfrm>
        </p:spPr>
        <p:txBody>
          <a:bodyPr/>
          <a:lstStyle>
            <a:lvl1pPr marL="0" indent="0">
              <a:buNone/>
              <a:defRPr sz="1300"/>
            </a:lvl1pPr>
            <a:lvl2pPr marL="443133" indent="0">
              <a:buNone/>
              <a:defRPr sz="1100"/>
            </a:lvl2pPr>
            <a:lvl3pPr marL="886265" indent="0">
              <a:buNone/>
              <a:defRPr sz="900"/>
            </a:lvl3pPr>
            <a:lvl4pPr marL="1329397" indent="0">
              <a:buNone/>
              <a:defRPr sz="900"/>
            </a:lvl4pPr>
            <a:lvl5pPr marL="1772530" indent="0">
              <a:buNone/>
              <a:defRPr sz="900"/>
            </a:lvl5pPr>
            <a:lvl6pPr marL="2215662" indent="0">
              <a:buNone/>
              <a:defRPr sz="900"/>
            </a:lvl6pPr>
            <a:lvl7pPr marL="2658795" indent="0">
              <a:buNone/>
              <a:defRPr sz="900"/>
            </a:lvl7pPr>
            <a:lvl8pPr marL="3101927" indent="0">
              <a:buNone/>
              <a:defRPr sz="900"/>
            </a:lvl8pPr>
            <a:lvl9pPr marL="354505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85AD1-3598-4618-BF4C-A36D7C4B507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3478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11908" y="1532892"/>
            <a:ext cx="34580989" cy="6401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5338" tIns="522669" rIns="1045338" bIns="52266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11908" y="8959647"/>
            <a:ext cx="34580989" cy="25352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5338" tIns="522669" rIns="1045338" bIns="5226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11907" y="34978466"/>
            <a:ext cx="8978263" cy="2666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5338" tIns="522669" rIns="1045338" bIns="522669" numCol="1" anchor="t" anchorCtr="0" compatLnSpc="1">
            <a:prstTxWarp prst="textNoShape">
              <a:avLst/>
            </a:prstTxWarp>
          </a:bodyPr>
          <a:lstStyle>
            <a:lvl1pPr defTabSz="10192046" eaLnBrk="1" hangingPunct="1">
              <a:defRPr sz="156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112656" y="34978466"/>
            <a:ext cx="12179495" cy="2666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5338" tIns="522669" rIns="1045338" bIns="522669" numCol="1" anchor="t" anchorCtr="0" compatLnSpc="1">
            <a:prstTxWarp prst="textNoShape">
              <a:avLst/>
            </a:prstTxWarp>
          </a:bodyPr>
          <a:lstStyle>
            <a:lvl1pPr algn="ctr" defTabSz="10192046" eaLnBrk="1" hangingPunct="1">
              <a:defRPr sz="156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514632" y="34978466"/>
            <a:ext cx="8978263" cy="2666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5338" tIns="522669" rIns="1045338" bIns="522669" numCol="1" anchor="t" anchorCtr="0" compatLnSpc="1">
            <a:prstTxWarp prst="textNoShape">
              <a:avLst/>
            </a:prstTxWarp>
          </a:bodyPr>
          <a:lstStyle>
            <a:lvl1pPr algn="r" defTabSz="10191415" eaLnBrk="1" hangingPunct="1">
              <a:defRPr sz="15500"/>
            </a:lvl1pPr>
          </a:lstStyle>
          <a:p>
            <a:pPr>
              <a:defRPr/>
            </a:pPr>
            <a:fld id="{9D323D56-9907-4E9B-9B62-68B57854117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91415" rtl="0" eaLnBrk="0" fontAlgn="base" hangingPunct="0">
        <a:spcBef>
          <a:spcPct val="0"/>
        </a:spcBef>
        <a:spcAft>
          <a:spcPct val="0"/>
        </a:spcAft>
        <a:defRPr sz="49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191415" rtl="0" eaLnBrk="0" fontAlgn="base" hangingPunct="0">
        <a:spcBef>
          <a:spcPct val="0"/>
        </a:spcBef>
        <a:spcAft>
          <a:spcPct val="0"/>
        </a:spcAft>
        <a:defRPr sz="49000">
          <a:solidFill>
            <a:schemeClr val="tx2"/>
          </a:solidFill>
          <a:latin typeface="Arial" charset="0"/>
        </a:defRPr>
      </a:lvl2pPr>
      <a:lvl3pPr algn="ctr" defTabSz="10191415" rtl="0" eaLnBrk="0" fontAlgn="base" hangingPunct="0">
        <a:spcBef>
          <a:spcPct val="0"/>
        </a:spcBef>
        <a:spcAft>
          <a:spcPct val="0"/>
        </a:spcAft>
        <a:defRPr sz="49000">
          <a:solidFill>
            <a:schemeClr val="tx2"/>
          </a:solidFill>
          <a:latin typeface="Arial" charset="0"/>
        </a:defRPr>
      </a:lvl3pPr>
      <a:lvl4pPr algn="ctr" defTabSz="10191415" rtl="0" eaLnBrk="0" fontAlgn="base" hangingPunct="0">
        <a:spcBef>
          <a:spcPct val="0"/>
        </a:spcBef>
        <a:spcAft>
          <a:spcPct val="0"/>
        </a:spcAft>
        <a:defRPr sz="49000">
          <a:solidFill>
            <a:schemeClr val="tx2"/>
          </a:solidFill>
          <a:latin typeface="Arial" charset="0"/>
        </a:defRPr>
      </a:lvl4pPr>
      <a:lvl5pPr algn="ctr" defTabSz="10191415" rtl="0" eaLnBrk="0" fontAlgn="base" hangingPunct="0">
        <a:spcBef>
          <a:spcPct val="0"/>
        </a:spcBef>
        <a:spcAft>
          <a:spcPct val="0"/>
        </a:spcAft>
        <a:defRPr sz="49000">
          <a:solidFill>
            <a:schemeClr val="tx2"/>
          </a:solidFill>
          <a:latin typeface="Arial" charset="0"/>
        </a:defRPr>
      </a:lvl5pPr>
      <a:lvl6pPr marL="443133" algn="ctr" defTabSz="10192046" rtl="0" fontAlgn="base">
        <a:spcBef>
          <a:spcPct val="0"/>
        </a:spcBef>
        <a:spcAft>
          <a:spcPct val="0"/>
        </a:spcAft>
        <a:defRPr sz="49100">
          <a:solidFill>
            <a:schemeClr val="tx2"/>
          </a:solidFill>
          <a:latin typeface="Arial" charset="0"/>
        </a:defRPr>
      </a:lvl6pPr>
      <a:lvl7pPr marL="886265" algn="ctr" defTabSz="10192046" rtl="0" fontAlgn="base">
        <a:spcBef>
          <a:spcPct val="0"/>
        </a:spcBef>
        <a:spcAft>
          <a:spcPct val="0"/>
        </a:spcAft>
        <a:defRPr sz="49100">
          <a:solidFill>
            <a:schemeClr val="tx2"/>
          </a:solidFill>
          <a:latin typeface="Arial" charset="0"/>
        </a:defRPr>
      </a:lvl7pPr>
      <a:lvl8pPr marL="1329397" algn="ctr" defTabSz="10192046" rtl="0" fontAlgn="base">
        <a:spcBef>
          <a:spcPct val="0"/>
        </a:spcBef>
        <a:spcAft>
          <a:spcPct val="0"/>
        </a:spcAft>
        <a:defRPr sz="49100">
          <a:solidFill>
            <a:schemeClr val="tx2"/>
          </a:solidFill>
          <a:latin typeface="Arial" charset="0"/>
        </a:defRPr>
      </a:lvl8pPr>
      <a:lvl9pPr marL="1772530" algn="ctr" defTabSz="10192046" rtl="0" fontAlgn="base">
        <a:spcBef>
          <a:spcPct val="0"/>
        </a:spcBef>
        <a:spcAft>
          <a:spcPct val="0"/>
        </a:spcAft>
        <a:defRPr sz="49100">
          <a:solidFill>
            <a:schemeClr val="tx2"/>
          </a:solidFill>
          <a:latin typeface="Arial" charset="0"/>
        </a:defRPr>
      </a:lvl9pPr>
    </p:titleStyle>
    <p:bodyStyle>
      <a:lvl1pPr marL="3820598" indent="-3820598" algn="l" defTabSz="10191415" rtl="0" eaLnBrk="0" fontAlgn="base" hangingPunct="0">
        <a:spcBef>
          <a:spcPct val="20000"/>
        </a:spcBef>
        <a:spcAft>
          <a:spcPct val="0"/>
        </a:spcAft>
        <a:buChar char="•"/>
        <a:defRPr sz="35500">
          <a:solidFill>
            <a:schemeClr val="tx1"/>
          </a:solidFill>
          <a:latin typeface="+mn-lt"/>
          <a:ea typeface="+mn-ea"/>
          <a:cs typeface="+mn-cs"/>
        </a:defRPr>
      </a:lvl1pPr>
      <a:lvl2pPr marL="8280328" indent="-3184620" algn="l" defTabSz="10191415" rtl="0" eaLnBrk="0" fontAlgn="base" hangingPunct="0">
        <a:spcBef>
          <a:spcPct val="20000"/>
        </a:spcBef>
        <a:spcAft>
          <a:spcPct val="0"/>
        </a:spcAft>
        <a:buChar char="–"/>
        <a:defRPr sz="31100">
          <a:solidFill>
            <a:schemeClr val="tx1"/>
          </a:solidFill>
          <a:latin typeface="+mn-lt"/>
        </a:defRPr>
      </a:lvl2pPr>
      <a:lvl3pPr marL="12740058" indent="-2547064" algn="l" defTabSz="10191415" rtl="0" eaLnBrk="0" fontAlgn="base" hangingPunct="0">
        <a:spcBef>
          <a:spcPct val="20000"/>
        </a:spcBef>
        <a:spcAft>
          <a:spcPct val="0"/>
        </a:spcAft>
        <a:buChar char="•"/>
        <a:defRPr sz="26700">
          <a:solidFill>
            <a:schemeClr val="tx1"/>
          </a:solidFill>
          <a:latin typeface="+mn-lt"/>
        </a:defRPr>
      </a:lvl3pPr>
      <a:lvl4pPr marL="17835765" indent="-2547064" algn="l" defTabSz="10191415" rtl="0" eaLnBrk="0" fontAlgn="base" hangingPunct="0">
        <a:spcBef>
          <a:spcPct val="20000"/>
        </a:spcBef>
        <a:spcAft>
          <a:spcPct val="0"/>
        </a:spcAft>
        <a:buChar char="–"/>
        <a:defRPr sz="22200">
          <a:solidFill>
            <a:schemeClr val="tx1"/>
          </a:solidFill>
          <a:latin typeface="+mn-lt"/>
        </a:defRPr>
      </a:lvl4pPr>
      <a:lvl5pPr marL="22931473" indent="-2547064" algn="l" defTabSz="10191415" rtl="0" eaLnBrk="0" fontAlgn="base" hangingPunct="0">
        <a:spcBef>
          <a:spcPct val="20000"/>
        </a:spcBef>
        <a:spcAft>
          <a:spcPct val="0"/>
        </a:spcAft>
        <a:buChar char="»"/>
        <a:defRPr sz="22200">
          <a:solidFill>
            <a:schemeClr val="tx1"/>
          </a:solidFill>
          <a:latin typeface="+mn-lt"/>
        </a:defRPr>
      </a:lvl5pPr>
      <a:lvl6pPr marL="23375237" indent="-2548012" algn="l" defTabSz="10192046" rtl="0" fontAlgn="base">
        <a:spcBef>
          <a:spcPct val="20000"/>
        </a:spcBef>
        <a:spcAft>
          <a:spcPct val="0"/>
        </a:spcAft>
        <a:buChar char="»"/>
        <a:defRPr sz="22300">
          <a:solidFill>
            <a:schemeClr val="tx1"/>
          </a:solidFill>
          <a:latin typeface="+mn-lt"/>
        </a:defRPr>
      </a:lvl6pPr>
      <a:lvl7pPr marL="23818370" indent="-2548012" algn="l" defTabSz="10192046" rtl="0" fontAlgn="base">
        <a:spcBef>
          <a:spcPct val="20000"/>
        </a:spcBef>
        <a:spcAft>
          <a:spcPct val="0"/>
        </a:spcAft>
        <a:buChar char="»"/>
        <a:defRPr sz="22300">
          <a:solidFill>
            <a:schemeClr val="tx1"/>
          </a:solidFill>
          <a:latin typeface="+mn-lt"/>
        </a:defRPr>
      </a:lvl7pPr>
      <a:lvl8pPr marL="24261502" indent="-2548012" algn="l" defTabSz="10192046" rtl="0" fontAlgn="base">
        <a:spcBef>
          <a:spcPct val="20000"/>
        </a:spcBef>
        <a:spcAft>
          <a:spcPct val="0"/>
        </a:spcAft>
        <a:buChar char="»"/>
        <a:defRPr sz="22300">
          <a:solidFill>
            <a:schemeClr val="tx1"/>
          </a:solidFill>
          <a:latin typeface="+mn-lt"/>
        </a:defRPr>
      </a:lvl8pPr>
      <a:lvl9pPr marL="24704634" indent="-2548012" algn="l" defTabSz="10192046" rtl="0" fontAlgn="base">
        <a:spcBef>
          <a:spcPct val="20000"/>
        </a:spcBef>
        <a:spcAft>
          <a:spcPct val="0"/>
        </a:spcAft>
        <a:buChar char="»"/>
        <a:defRPr sz="22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8626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43133" algn="l" defTabSz="88626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86265" algn="l" defTabSz="88626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29397" algn="l" defTabSz="88626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72530" algn="l" defTabSz="88626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15662" algn="l" defTabSz="88626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58795" algn="l" defTabSz="88626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01927" algn="l" defTabSz="88626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45059" algn="l" defTabSz="88626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5"/>
          <p:cNvSpPr txBox="1">
            <a:spLocks noChangeArrowheads="1"/>
          </p:cNvSpPr>
          <p:nvPr/>
        </p:nvSpPr>
        <p:spPr bwMode="auto">
          <a:xfrm>
            <a:off x="432696" y="5481173"/>
            <a:ext cx="12054037" cy="1137972"/>
          </a:xfrm>
          <a:prstGeom prst="rect">
            <a:avLst/>
          </a:prstGeom>
          <a:solidFill>
            <a:srgbClr val="7B136C"/>
          </a:solidFill>
          <a:ln>
            <a:noFill/>
          </a:ln>
          <a:extLst/>
        </p:spPr>
        <p:txBody>
          <a:bodyPr lIns="545394" tIns="0" rIns="0" bIns="0" anchor="ctr"/>
          <a:lstStyle>
            <a:lvl1pPr>
              <a:defRPr sz="207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/>
            <a:r>
              <a:rPr lang="en-US" altLang="en-US" sz="6800" b="1" spc="497" dirty="0">
                <a:solidFill>
                  <a:srgbClr val="F2FFDD"/>
                </a:solidFill>
                <a:latin typeface="+mn-lt"/>
                <a:cs typeface="Microsoft Sans Serif" pitchFamily="34" charset="0"/>
              </a:rPr>
              <a:t>Background</a:t>
            </a: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417711" y="6619145"/>
            <a:ext cx="12069022" cy="9751257"/>
          </a:xfrm>
          <a:prstGeom prst="rect">
            <a:avLst/>
          </a:prstGeom>
        </p:spPr>
        <p:txBody>
          <a:bodyPr lIns="0" tIns="0" rIns="0" bIns="0"/>
          <a:lstStyle/>
          <a:p>
            <a:pPr marL="468277" indent="-468277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500" dirty="0">
                <a:solidFill>
                  <a:srgbClr val="7B136C"/>
                </a:solidFill>
                <a:latin typeface="+mn-lt"/>
                <a:cs typeface="Microsoft Sans Serif" panose="020B0604020202020204" pitchFamily="34" charset="0"/>
              </a:rPr>
              <a:t>Section title should be 66 font, bold text</a:t>
            </a:r>
          </a:p>
          <a:p>
            <a:pPr marL="468277" indent="-468277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500" dirty="0">
                <a:solidFill>
                  <a:srgbClr val="7B136C"/>
                </a:solidFill>
                <a:latin typeface="+mn-lt"/>
                <a:cs typeface="Microsoft Sans Serif" panose="020B0604020202020204" pitchFamily="34" charset="0"/>
              </a:rPr>
              <a:t>Use bullets as it can make it easier for the reader to grasp what is important.</a:t>
            </a:r>
          </a:p>
          <a:p>
            <a:pPr marL="468277" indent="-468277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500" dirty="0">
                <a:solidFill>
                  <a:srgbClr val="7B136C"/>
                </a:solidFill>
                <a:latin typeface="+mn-lt"/>
                <a:cs typeface="Microsoft Sans Serif" panose="020B0604020202020204" pitchFamily="34" charset="0"/>
              </a:rPr>
              <a:t>Body text should least 18 font Arial.; 24 points preferable .</a:t>
            </a:r>
          </a:p>
          <a:p>
            <a:pPr marL="468277" indent="-468277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500" dirty="0">
                <a:solidFill>
                  <a:srgbClr val="7B136C"/>
                </a:solidFill>
                <a:latin typeface="+mn-lt"/>
                <a:cs typeface="Microsoft Sans Serif" panose="020B0604020202020204" pitchFamily="34" charset="0"/>
              </a:rPr>
              <a:t> Use 1.5 or 2 space between lines</a:t>
            </a:r>
          </a:p>
          <a:p>
            <a:pPr marL="454495" indent="-454495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altLang="en-US" sz="2500" dirty="0">
              <a:latin typeface="+mn-lt"/>
              <a:cs typeface="Microsoft Sans Serif" panose="020B0604020202020204" pitchFamily="34" charset="0"/>
            </a:endParaRPr>
          </a:p>
          <a:p>
            <a:pPr marL="454495" indent="-454495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altLang="en-US" sz="2500" dirty="0">
              <a:latin typeface="+mn-lt"/>
              <a:cs typeface="Microsoft Sans Serif" panose="020B0604020202020204" pitchFamily="34" charset="0"/>
            </a:endParaRPr>
          </a:p>
          <a:p>
            <a:pPr marL="454495" indent="-454495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altLang="en-US" sz="2500" dirty="0">
              <a:latin typeface="+mn-lt"/>
              <a:cs typeface="Microsoft Sans Serif" panose="020B0604020202020204" pitchFamily="34" charset="0"/>
            </a:endParaRP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13447140" y="6809740"/>
            <a:ext cx="10939912" cy="4860524"/>
          </a:xfrm>
          <a:prstGeom prst="rect">
            <a:avLst/>
          </a:prstGeom>
        </p:spPr>
        <p:txBody>
          <a:bodyPr lIns="0" tIns="0" rIns="0" bIns="0"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en-US" sz="2500" dirty="0">
                <a:solidFill>
                  <a:srgbClr val="C00000"/>
                </a:solidFill>
                <a:cs typeface="Microsoft Sans Serif" panose="020B0604020202020204" pitchFamily="34" charset="0"/>
              </a:rPr>
              <a:t>Try to provide graphics and tables to show your results.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en-US" sz="2500" dirty="0">
                <a:solidFill>
                  <a:prstClr val="black"/>
                </a:solidFill>
                <a:cs typeface="Microsoft Sans Serif" panose="020B0604020202020204" pitchFamily="34" charset="0"/>
              </a:rPr>
              <a:t>The graphics are essential for an effective poster. Include captions below each graphic. Captions for graphics should be no smaller than 14 points. Graphics should be understandable without recourse to a detailed text caption. Keep tables and graphs simple and easy to read</a:t>
            </a:r>
            <a:r>
              <a:rPr lang="en-US" altLang="en-US" sz="2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ct val="20000"/>
              </a:spcBef>
              <a:defRPr/>
            </a:pPr>
            <a:endParaRPr lang="en-US" sz="3000" dirty="0">
              <a:solidFill>
                <a:srgbClr val="717073"/>
              </a:solidFill>
              <a:latin typeface="Arial"/>
              <a:cs typeface="Arial"/>
            </a:endParaRPr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506835" y="20302968"/>
            <a:ext cx="12005674" cy="15734377"/>
          </a:xfrm>
          <a:prstGeom prst="rect">
            <a:avLst/>
          </a:prstGeom>
        </p:spPr>
        <p:txBody>
          <a:bodyPr lIns="0" tIns="0" rIns="0" bIns="0"/>
          <a:lstStyle/>
          <a:p>
            <a:pPr marL="351232" indent="-351232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500" dirty="0">
                <a:solidFill>
                  <a:prstClr val="black"/>
                </a:solidFill>
                <a:latin typeface="+mn-lt"/>
                <a:cs typeface="Microsoft Sans Serif" panose="020B0604020202020204" pitchFamily="34" charset="0"/>
              </a:rPr>
              <a:t>Describe study methods</a:t>
            </a:r>
            <a:r>
              <a:rPr lang="en-US" altLang="en-US" sz="2500" b="1" dirty="0">
                <a:solidFill>
                  <a:prstClr val="black"/>
                </a:solidFill>
                <a:latin typeface="+mn-lt"/>
                <a:cs typeface="Microsoft Sans Serif" panose="020B0604020202020204" pitchFamily="34" charset="0"/>
              </a:rPr>
              <a:t> 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en-US" altLang="en-US" sz="3100" dirty="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en-US" altLang="en-US" sz="3100" dirty="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en-US" altLang="en-US" sz="3100" dirty="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spcBef>
                <a:spcPct val="20000"/>
              </a:spcBef>
              <a:defRPr/>
            </a:pPr>
            <a:endParaRPr lang="en-US" sz="3000" dirty="0">
              <a:solidFill>
                <a:srgbClr val="717073"/>
              </a:solidFill>
              <a:latin typeface="Arial"/>
              <a:cs typeface="Arial"/>
            </a:endParaRPr>
          </a:p>
        </p:txBody>
      </p:sp>
      <p:sp>
        <p:nvSpPr>
          <p:cNvPr id="14" name="Text Placeholder 2"/>
          <p:cNvSpPr txBox="1">
            <a:spLocks/>
          </p:cNvSpPr>
          <p:nvPr/>
        </p:nvSpPr>
        <p:spPr>
          <a:xfrm>
            <a:off x="26213911" y="8423836"/>
            <a:ext cx="11717902" cy="2900604"/>
          </a:xfrm>
          <a:prstGeom prst="rect">
            <a:avLst/>
          </a:prstGeom>
        </p:spPr>
        <p:txBody>
          <a:bodyPr lIns="0" tIns="0" rIns="0" bIns="0"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en-US" altLang="en-US" sz="2400" b="1" dirty="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6" name="Text Placeholder 2"/>
          <p:cNvSpPr txBox="1">
            <a:spLocks/>
          </p:cNvSpPr>
          <p:nvPr/>
        </p:nvSpPr>
        <p:spPr>
          <a:xfrm>
            <a:off x="25762784" y="26823296"/>
            <a:ext cx="12028041" cy="5967393"/>
          </a:xfrm>
          <a:prstGeom prst="rect">
            <a:avLst/>
          </a:prstGeom>
        </p:spPr>
        <p:txBody>
          <a:bodyPr lIns="0" tIns="0" rIns="0" bIns="0"/>
          <a:lstStyle/>
          <a:p>
            <a:pPr marL="454495" indent="-454495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500" dirty="0">
                <a:solidFill>
                  <a:prstClr val="black"/>
                </a:solidFill>
                <a:latin typeface="+mn-lt"/>
                <a:cs typeface="Microsoft Sans Serif" panose="020B0604020202020204" pitchFamily="34" charset="0"/>
              </a:rPr>
              <a:t>Summarize the results. Explain how they did or did not support your hypotheses. </a:t>
            </a:r>
          </a:p>
          <a:p>
            <a:pPr marL="454495" indent="-454495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500" dirty="0">
                <a:solidFill>
                  <a:prstClr val="black"/>
                </a:solidFill>
                <a:latin typeface="+mn-lt"/>
                <a:cs typeface="Microsoft Sans Serif" panose="020B0604020202020204" pitchFamily="34" charset="0"/>
              </a:rPr>
              <a:t>Explain why the results are relevant in a broader context. </a:t>
            </a:r>
          </a:p>
          <a:p>
            <a:pPr marL="454495" indent="-454495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500" dirty="0">
                <a:solidFill>
                  <a:prstClr val="black"/>
                </a:solidFill>
                <a:latin typeface="+mn-lt"/>
                <a:cs typeface="Microsoft Sans Serif" panose="020B0604020202020204" pitchFamily="34" charset="0"/>
              </a:rPr>
              <a:t>Use Bullets as it can make it easier for the reader to grasp what is important</a:t>
            </a:r>
            <a:r>
              <a:rPr lang="en-US" altLang="en-US" sz="310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</a:p>
        </p:txBody>
      </p:sp>
      <p:sp>
        <p:nvSpPr>
          <p:cNvPr id="31" name="TextBox 1"/>
          <p:cNvSpPr txBox="1">
            <a:spLocks noChangeArrowheads="1"/>
          </p:cNvSpPr>
          <p:nvPr/>
        </p:nvSpPr>
        <p:spPr bwMode="auto">
          <a:xfrm>
            <a:off x="-20033" y="273912"/>
            <a:ext cx="38424833" cy="4845651"/>
          </a:xfrm>
          <a:prstGeom prst="rect">
            <a:avLst/>
          </a:prstGeom>
          <a:solidFill>
            <a:srgbClr val="B8DE86">
              <a:alpha val="27000"/>
            </a:srgbClr>
          </a:solidFill>
          <a:ln>
            <a:noFill/>
          </a:ln>
          <a:extLst/>
        </p:spPr>
        <p:txBody>
          <a:bodyPr lIns="90899" tIns="272697" rIns="90899" bIns="45449"/>
          <a:lstStyle>
            <a:lvl1pPr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4000"/>
              </a:lnSpc>
              <a:spcBef>
                <a:spcPts val="615"/>
              </a:spcBef>
              <a:spcAft>
                <a:spcPts val="615"/>
              </a:spcAft>
              <a:defRPr/>
            </a:pPr>
            <a:r>
              <a:rPr lang="en-US" altLang="en-US" sz="7400" b="1" dirty="0">
                <a:solidFill>
                  <a:srgbClr val="7B136C"/>
                </a:solidFill>
                <a:cs typeface="Arial" panose="020B0604020202020204" pitchFamily="34" charset="0"/>
              </a:rPr>
              <a:t>Insert Title (no smaller than 72 points, use a sans serif font, for example ARIAL)</a:t>
            </a:r>
            <a:br>
              <a:rPr lang="en-US" altLang="en-US" sz="7400" b="1" dirty="0">
                <a:solidFill>
                  <a:srgbClr val="7B136C"/>
                </a:solidFill>
                <a:cs typeface="Arial" panose="020B0604020202020204" pitchFamily="34" charset="0"/>
              </a:rPr>
            </a:br>
            <a:r>
              <a:rPr lang="en-US" altLang="en-US" sz="4100" dirty="0">
                <a:cs typeface="Arial" panose="020B0604020202020204" pitchFamily="34" charset="0"/>
              </a:rPr>
              <a:t>John Brown</a:t>
            </a:r>
            <a:r>
              <a:rPr lang="en-US" altLang="en-US" sz="4100" baseline="30000" dirty="0">
                <a:cs typeface="Arial" panose="020B0604020202020204" pitchFamily="34" charset="0"/>
              </a:rPr>
              <a:t>1</a:t>
            </a:r>
            <a:r>
              <a:rPr lang="en-US" altLang="en-US" sz="4100" dirty="0">
                <a:cs typeface="Arial" panose="020B0604020202020204" pitchFamily="34" charset="0"/>
              </a:rPr>
              <a:t>, Jane Smith</a:t>
            </a:r>
            <a:r>
              <a:rPr lang="en-US" altLang="en-US" sz="4100" baseline="30000" dirty="0">
                <a:cs typeface="Arial" panose="020B0604020202020204" pitchFamily="34" charset="0"/>
              </a:rPr>
              <a:t>2</a:t>
            </a:r>
            <a:r>
              <a:rPr lang="en-US" altLang="en-US" sz="4100" dirty="0">
                <a:cs typeface="Arial" panose="020B0604020202020204" pitchFamily="34" charset="0"/>
              </a:rPr>
              <a:t>, other authors are listed here, </a:t>
            </a:r>
            <a:r>
              <a:rPr lang="en-US" altLang="en-US" sz="4100" dirty="0">
                <a:solidFill>
                  <a:srgbClr val="C00000"/>
                </a:solidFill>
                <a:cs typeface="Arial" panose="020B0604020202020204" pitchFamily="34" charset="0"/>
              </a:rPr>
              <a:t>no smaller than 38 point, bold </a:t>
            </a:r>
            <a:r>
              <a:rPr lang="en-US" altLang="en-US" sz="4100" baseline="30000" dirty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  <a:r>
              <a:rPr lang="en-US" altLang="en-US" sz="4500" dirty="0">
                <a:cs typeface="Arial" panose="020B0604020202020204" pitchFamily="34" charset="0"/>
              </a:rPr>
              <a:t/>
            </a:r>
            <a:br>
              <a:rPr lang="en-US" altLang="en-US" sz="4500" dirty="0">
                <a:cs typeface="Arial" panose="020B0604020202020204" pitchFamily="34" charset="0"/>
              </a:rPr>
            </a:br>
            <a:r>
              <a:rPr lang="en-US" altLang="en-US" sz="2900" baseline="30000" dirty="0">
                <a:cs typeface="Arial" panose="020B0604020202020204" pitchFamily="34" charset="0"/>
              </a:rPr>
              <a:t>1</a:t>
            </a:r>
            <a:r>
              <a:rPr lang="en-US" altLang="en-US" sz="2900" dirty="0">
                <a:cs typeface="Arial" panose="020B0604020202020204" pitchFamily="34" charset="0"/>
              </a:rPr>
              <a:t>Magee-Womens Research Institute, Pittsburgh, PA, USA; </a:t>
            </a:r>
            <a:r>
              <a:rPr lang="en-US" altLang="en-US" sz="2900" baseline="30000" dirty="0">
                <a:cs typeface="Arial" panose="020B0604020202020204" pitchFamily="34" charset="0"/>
              </a:rPr>
              <a:t>2</a:t>
            </a:r>
            <a:r>
              <a:rPr lang="en-US" altLang="en-US" sz="2900" dirty="0">
                <a:cs typeface="Arial" panose="020B0604020202020204" pitchFamily="34" charset="0"/>
              </a:rPr>
              <a:t>University of Pittsburgh, </a:t>
            </a:r>
            <a:r>
              <a:rPr lang="en-US" altLang="en-US" sz="2900" dirty="0">
                <a:solidFill>
                  <a:srgbClr val="C00000"/>
                </a:solidFill>
                <a:cs typeface="Arial" panose="020B0604020202020204" pitchFamily="34" charset="0"/>
              </a:rPr>
              <a:t>no smaller than 26 points</a:t>
            </a:r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735853" y="36438140"/>
            <a:ext cx="21007318" cy="182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899" tIns="45449" rIns="90899" bIns="45449">
            <a:spAutoFit/>
          </a:bodyPr>
          <a:lstStyle>
            <a:lvl1pPr defTabSz="10515600" eaLnBrk="0" hangingPunct="0">
              <a:spcBef>
                <a:spcPct val="20000"/>
              </a:spcBef>
              <a:buChar char="•"/>
              <a:defRPr sz="36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515600" eaLnBrk="0" hangingPunct="0">
              <a:spcBef>
                <a:spcPct val="20000"/>
              </a:spcBef>
              <a:buChar char="–"/>
              <a:defRPr sz="3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515600" eaLnBrk="0" hangingPunct="0">
              <a:spcBef>
                <a:spcPct val="20000"/>
              </a:spcBef>
              <a:buChar char="•"/>
              <a:defRPr sz="27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515600" eaLnBrk="0" hangingPunct="0">
              <a:spcBef>
                <a:spcPct val="20000"/>
              </a:spcBef>
              <a:buChar char="–"/>
              <a:defRPr sz="2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515600" eaLnBrk="0" hangingPunct="0">
              <a:spcBef>
                <a:spcPct val="20000"/>
              </a:spcBef>
              <a:buChar char="»"/>
              <a:defRPr sz="2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515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515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515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515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2500" b="1" dirty="0">
                <a:solidFill>
                  <a:srgbClr val="C00000"/>
                </a:solidFill>
                <a:cs typeface="Arial" panose="020B0604020202020204" pitchFamily="34" charset="0"/>
              </a:rPr>
              <a:t>Put your acknowledgments here. Font size can be 20-24 points. You may add site institution and partner logos 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2500" dirty="0">
                <a:cs typeface="Arial" panose="020B0604020202020204" pitchFamily="34" charset="0"/>
              </a:rPr>
              <a:t>The Microbicide Trials Network is funded by the National Institute of Allergy and Infectious Diseases (UM1AI068633, UM1AI068615, UM1AI106707), with co-funding from the </a:t>
            </a:r>
            <a:r>
              <a:rPr lang="en-US" altLang="en-US" sz="2500" i="1" dirty="0">
                <a:latin typeface="+mn-lt"/>
                <a:cs typeface="Arial" panose="020B0604020202020204" pitchFamily="34" charset="0"/>
              </a:rPr>
              <a:t>Eunice Kennedy Shriver </a:t>
            </a:r>
            <a:r>
              <a:rPr lang="en-US" altLang="en-US" sz="2500" dirty="0">
                <a:latin typeface="+mn-lt"/>
                <a:cs typeface="Arial" panose="020B0604020202020204" pitchFamily="34" charset="0"/>
              </a:rPr>
              <a:t> National Institute of Child Health and Human Development and the National Institute of Mental Health, all components of the U.S. National Institutes of Health</a:t>
            </a:r>
            <a:r>
              <a:rPr lang="en-US" altLang="en-US" sz="2500" dirty="0">
                <a:latin typeface="+mn-lt"/>
                <a:cs typeface="Microsoft Sans Serif" panose="020B0604020202020204" pitchFamily="34" charset="0"/>
              </a:rPr>
              <a:t>. 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873370"/>
              </p:ext>
            </p:extLst>
          </p:nvPr>
        </p:nvGraphicFramePr>
        <p:xfrm>
          <a:off x="24824900" y="16939387"/>
          <a:ext cx="10142504" cy="6350878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3380834"/>
                <a:gridCol w="3212784"/>
                <a:gridCol w="3548886"/>
              </a:tblGrid>
              <a:tr h="1210038"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 marL="109415" marR="109415" marT="43508" marB="43508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DE8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TEXT GOES HERE</a:t>
                      </a:r>
                      <a:endParaRPr lang="en-US" sz="3000" b="0" dirty="0">
                        <a:solidFill>
                          <a:schemeClr val="tx1"/>
                        </a:solidFill>
                      </a:endParaRPr>
                    </a:p>
                  </a:txBody>
                  <a:tcPr marL="109415" marR="109415" marT="261052" marB="43508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DE8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3000" dirty="0" smtClean="0">
                          <a:solidFill>
                            <a:schemeClr val="tx1"/>
                          </a:solidFill>
                        </a:rPr>
                        <a:t>TEXT</a:t>
                      </a:r>
                      <a:r>
                        <a:rPr lang="en-US" sz="3000" baseline="0" dirty="0" smtClean="0">
                          <a:solidFill>
                            <a:schemeClr val="tx1"/>
                          </a:solidFill>
                        </a:rPr>
                        <a:t> GOES HERE</a:t>
                      </a:r>
                      <a:endParaRPr lang="en-US" sz="3000" b="0" dirty="0">
                        <a:solidFill>
                          <a:schemeClr val="tx1"/>
                        </a:solidFill>
                      </a:endParaRPr>
                    </a:p>
                  </a:txBody>
                  <a:tcPr marL="109415" marR="109415" marT="261052" marB="43508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DE86"/>
                    </a:solidFill>
                  </a:tcPr>
                </a:tc>
              </a:tr>
              <a:tr h="1198854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Text</a:t>
                      </a:r>
                      <a:r>
                        <a:rPr lang="en-US" sz="3000" baseline="0" dirty="0" smtClean="0"/>
                        <a:t> goes here</a:t>
                      </a:r>
                      <a:endParaRPr lang="en-US" sz="3000" dirty="0">
                        <a:solidFill>
                          <a:srgbClr val="717073"/>
                        </a:solidFill>
                      </a:endParaRPr>
                    </a:p>
                  </a:txBody>
                  <a:tcPr marL="218829" marR="109415" marT="43508" marB="43508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194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smtClean="0"/>
                        <a:t>Text</a:t>
                      </a:r>
                      <a:r>
                        <a:rPr lang="en-US" sz="3000" baseline="0" dirty="0" smtClean="0"/>
                        <a:t> goes here</a:t>
                      </a:r>
                      <a:endParaRPr lang="en-US" sz="3000" dirty="0" smtClean="0"/>
                    </a:p>
                  </a:txBody>
                  <a:tcPr marL="109415" marR="109415" marT="43508" marB="43508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194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smtClean="0"/>
                        <a:t>Text</a:t>
                      </a:r>
                      <a:r>
                        <a:rPr lang="en-US" sz="3000" baseline="0" dirty="0" smtClean="0"/>
                        <a:t> goes here</a:t>
                      </a:r>
                      <a:endParaRPr lang="en-US" sz="3000" dirty="0" smtClean="0"/>
                    </a:p>
                    <a:p>
                      <a:pPr algn="ctr"/>
                      <a:endParaRPr lang="en-US" sz="3000" dirty="0">
                        <a:solidFill>
                          <a:srgbClr val="717073"/>
                        </a:solidFill>
                      </a:endParaRPr>
                    </a:p>
                  </a:txBody>
                  <a:tcPr marL="109415" marR="109415" marT="43508" marB="43508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345580">
                <a:tc>
                  <a:txBody>
                    <a:bodyPr/>
                    <a:lstStyle/>
                    <a:p>
                      <a:pPr marL="0" marR="0" indent="0" algn="l" defTabSz="2194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smtClean="0"/>
                        <a:t>Text</a:t>
                      </a:r>
                      <a:r>
                        <a:rPr lang="en-US" sz="3000" baseline="0" dirty="0" smtClean="0"/>
                        <a:t> goes here</a:t>
                      </a:r>
                      <a:endParaRPr lang="en-US" sz="3000" dirty="0" smtClean="0"/>
                    </a:p>
                    <a:p>
                      <a:endParaRPr lang="en-US" sz="3000" dirty="0">
                        <a:solidFill>
                          <a:srgbClr val="717073"/>
                        </a:solidFill>
                      </a:endParaRPr>
                    </a:p>
                  </a:txBody>
                  <a:tcPr marL="218829" marR="109415" marT="43508" marB="43508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194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smtClean="0"/>
                        <a:t>Text</a:t>
                      </a:r>
                      <a:r>
                        <a:rPr lang="en-US" sz="3000" baseline="0" dirty="0" smtClean="0"/>
                        <a:t> goes here</a:t>
                      </a:r>
                      <a:endParaRPr lang="en-US" sz="3000" dirty="0" smtClean="0"/>
                    </a:p>
                    <a:p>
                      <a:pPr algn="ctr"/>
                      <a:endParaRPr lang="en-US" sz="3000" dirty="0">
                        <a:solidFill>
                          <a:srgbClr val="717073"/>
                        </a:solidFill>
                      </a:endParaRPr>
                    </a:p>
                  </a:txBody>
                  <a:tcPr marL="109415" marR="109415" marT="43508" marB="43508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194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smtClean="0"/>
                        <a:t>Text</a:t>
                      </a:r>
                      <a:r>
                        <a:rPr lang="en-US" sz="3000" baseline="0" dirty="0" smtClean="0"/>
                        <a:t> goes here</a:t>
                      </a:r>
                      <a:endParaRPr lang="en-US" sz="3000" dirty="0" smtClean="0"/>
                    </a:p>
                    <a:p>
                      <a:pPr algn="ctr"/>
                      <a:endParaRPr lang="en-US" sz="3000" dirty="0">
                        <a:solidFill>
                          <a:srgbClr val="717073"/>
                        </a:solidFill>
                      </a:endParaRPr>
                    </a:p>
                  </a:txBody>
                  <a:tcPr marL="109415" marR="109415" marT="43508" marB="43508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210156">
                <a:tc>
                  <a:txBody>
                    <a:bodyPr/>
                    <a:lstStyle/>
                    <a:p>
                      <a:pPr marL="0" marR="0" indent="0" algn="l" defTabSz="2194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smtClean="0"/>
                        <a:t>Text</a:t>
                      </a:r>
                      <a:r>
                        <a:rPr lang="en-US" sz="3000" baseline="0" dirty="0" smtClean="0"/>
                        <a:t> goes here</a:t>
                      </a:r>
                      <a:endParaRPr lang="en-US" sz="3000" dirty="0" smtClean="0"/>
                    </a:p>
                    <a:p>
                      <a:endParaRPr lang="en-US" sz="3000" dirty="0">
                        <a:solidFill>
                          <a:srgbClr val="717073"/>
                        </a:solidFill>
                      </a:endParaRPr>
                    </a:p>
                  </a:txBody>
                  <a:tcPr marL="218829" marR="109415" marT="43508" marB="43508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194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smtClean="0"/>
                        <a:t>Text</a:t>
                      </a:r>
                      <a:r>
                        <a:rPr lang="en-US" sz="3000" baseline="0" dirty="0" smtClean="0"/>
                        <a:t> goes here</a:t>
                      </a:r>
                      <a:endParaRPr lang="en-US" sz="3000" dirty="0" smtClean="0"/>
                    </a:p>
                    <a:p>
                      <a:pPr algn="ctr"/>
                      <a:endParaRPr lang="en-US" sz="3000" dirty="0">
                        <a:solidFill>
                          <a:srgbClr val="717073"/>
                        </a:solidFill>
                      </a:endParaRPr>
                    </a:p>
                  </a:txBody>
                  <a:tcPr marL="218829" marR="109415" marT="43508" marB="43508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194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smtClean="0"/>
                        <a:t>Text</a:t>
                      </a:r>
                      <a:r>
                        <a:rPr lang="en-US" sz="3000" baseline="0" dirty="0" smtClean="0"/>
                        <a:t> goes here</a:t>
                      </a:r>
                      <a:endParaRPr lang="en-US" sz="3000" dirty="0" smtClean="0"/>
                    </a:p>
                    <a:p>
                      <a:pPr algn="ctr"/>
                      <a:endParaRPr lang="en-US" sz="3000" dirty="0">
                        <a:solidFill>
                          <a:srgbClr val="717073"/>
                        </a:solidFill>
                      </a:endParaRPr>
                    </a:p>
                  </a:txBody>
                  <a:tcPr marL="218829" marR="109415" marT="43508" marB="43508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377328">
                <a:tc>
                  <a:txBody>
                    <a:bodyPr/>
                    <a:lstStyle/>
                    <a:p>
                      <a:pPr marL="0" marR="0" indent="0" algn="l" defTabSz="8915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smtClean="0"/>
                        <a:t>Text</a:t>
                      </a:r>
                      <a:r>
                        <a:rPr lang="en-US" sz="3000" baseline="0" dirty="0" smtClean="0"/>
                        <a:t> goes here</a:t>
                      </a:r>
                      <a:endParaRPr lang="en-US" sz="3000" dirty="0" smtClean="0"/>
                    </a:p>
                    <a:p>
                      <a:endParaRPr lang="en-US" sz="3000" dirty="0">
                        <a:solidFill>
                          <a:srgbClr val="717073"/>
                        </a:solidFill>
                      </a:endParaRPr>
                    </a:p>
                  </a:txBody>
                  <a:tcPr marL="218829" marR="109415" marT="43508" marB="43508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915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smtClean="0"/>
                        <a:t>Text</a:t>
                      </a:r>
                      <a:r>
                        <a:rPr lang="en-US" sz="3000" baseline="0" dirty="0" smtClean="0"/>
                        <a:t> goes here</a:t>
                      </a:r>
                      <a:endParaRPr lang="en-US" sz="3000" dirty="0" smtClean="0"/>
                    </a:p>
                    <a:p>
                      <a:pPr algn="ctr"/>
                      <a:endParaRPr lang="en-US" sz="3000" dirty="0">
                        <a:solidFill>
                          <a:srgbClr val="717073"/>
                        </a:solidFill>
                      </a:endParaRPr>
                    </a:p>
                  </a:txBody>
                  <a:tcPr marL="218829" marR="109415" marT="43508" marB="43508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915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smtClean="0"/>
                        <a:t>Text</a:t>
                      </a:r>
                      <a:r>
                        <a:rPr lang="en-US" sz="3000" baseline="0" dirty="0" smtClean="0"/>
                        <a:t> goes here</a:t>
                      </a:r>
                      <a:endParaRPr lang="en-US" sz="3000" dirty="0" smtClean="0"/>
                    </a:p>
                    <a:p>
                      <a:pPr algn="ctr"/>
                      <a:endParaRPr lang="en-US" sz="3000" dirty="0">
                        <a:solidFill>
                          <a:srgbClr val="717073"/>
                        </a:solidFill>
                      </a:endParaRPr>
                    </a:p>
                  </a:txBody>
                  <a:tcPr marL="218829" marR="109415" marT="43508" marB="43508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2069" name="TextBox 31"/>
          <p:cNvSpPr txBox="1">
            <a:spLocks noChangeArrowheads="1"/>
          </p:cNvSpPr>
          <p:nvPr/>
        </p:nvSpPr>
        <p:spPr bwMode="auto">
          <a:xfrm>
            <a:off x="26546754" y="36493503"/>
            <a:ext cx="3349398" cy="522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99" tIns="45449" rIns="90899" bIns="45449">
            <a:spAutoFit/>
          </a:bodyPr>
          <a:lstStyle>
            <a:lvl1pPr>
              <a:defRPr sz="207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800" dirty="0"/>
              <a:t>LOGO HERE</a:t>
            </a:r>
          </a:p>
        </p:txBody>
      </p:sp>
      <p:sp>
        <p:nvSpPr>
          <p:cNvPr id="2070" name="TextBox 32"/>
          <p:cNvSpPr txBox="1">
            <a:spLocks noChangeArrowheads="1"/>
          </p:cNvSpPr>
          <p:nvPr/>
        </p:nvSpPr>
        <p:spPr bwMode="auto">
          <a:xfrm>
            <a:off x="29936786" y="36179427"/>
            <a:ext cx="3034545" cy="522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99" tIns="45449" rIns="90899" bIns="45449">
            <a:spAutoFit/>
          </a:bodyPr>
          <a:lstStyle>
            <a:lvl1pPr>
              <a:defRPr sz="207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800" dirty="0"/>
              <a:t>LOGO HERE</a:t>
            </a:r>
          </a:p>
        </p:txBody>
      </p:sp>
      <p:sp>
        <p:nvSpPr>
          <p:cNvPr id="25" name="TextBox 31"/>
          <p:cNvSpPr txBox="1">
            <a:spLocks noChangeArrowheads="1"/>
          </p:cNvSpPr>
          <p:nvPr/>
        </p:nvSpPr>
        <p:spPr bwMode="auto">
          <a:xfrm>
            <a:off x="21608764" y="37325870"/>
            <a:ext cx="4087418" cy="533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899" tIns="45449" rIns="90899" bIns="45449">
            <a:spAutoFit/>
          </a:bodyPr>
          <a:lstStyle>
            <a:lvl1pPr>
              <a:defRPr sz="207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900" b="1" dirty="0">
                <a:solidFill>
                  <a:srgbClr val="660066"/>
                </a:solidFill>
              </a:rPr>
              <a:t>www.mtnstopshiv.org</a:t>
            </a:r>
            <a:endParaRPr lang="en-US" altLang="en-US" sz="2900" b="1" dirty="0"/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591941" y="36037345"/>
            <a:ext cx="37363532" cy="26278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7B136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2446150487"/>
              </p:ext>
            </p:extLst>
          </p:nvPr>
        </p:nvGraphicFramePr>
        <p:xfrm>
          <a:off x="29594349" y="6980574"/>
          <a:ext cx="4957026" cy="83158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4" name="Straight Connector 33"/>
          <p:cNvCxnSpPr/>
          <p:nvPr/>
        </p:nvCxnSpPr>
        <p:spPr bwMode="auto">
          <a:xfrm>
            <a:off x="0" y="5119562"/>
            <a:ext cx="38404800" cy="0"/>
          </a:xfrm>
          <a:prstGeom prst="line">
            <a:avLst/>
          </a:prstGeom>
          <a:solidFill>
            <a:schemeClr val="accent1"/>
          </a:solidFill>
          <a:ln w="120650" cap="flat" cmpd="sng" algn="ctr">
            <a:solidFill>
              <a:srgbClr val="7B136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Box 5"/>
          <p:cNvSpPr txBox="1">
            <a:spLocks noChangeArrowheads="1"/>
          </p:cNvSpPr>
          <p:nvPr/>
        </p:nvSpPr>
        <p:spPr bwMode="auto">
          <a:xfrm>
            <a:off x="-20033" y="2"/>
            <a:ext cx="38424833" cy="290061"/>
          </a:xfrm>
          <a:prstGeom prst="rect">
            <a:avLst/>
          </a:prstGeom>
          <a:solidFill>
            <a:srgbClr val="7B136C"/>
          </a:solidFill>
          <a:ln>
            <a:noFill/>
          </a:ln>
          <a:extLst/>
        </p:spPr>
        <p:txBody>
          <a:bodyPr lIns="454495" tIns="0" rIns="0" bIns="0" anchor="ctr"/>
          <a:lstStyle>
            <a:lvl1pPr>
              <a:defRPr sz="207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 sz="6600" b="1" spc="497" dirty="0">
              <a:solidFill>
                <a:srgbClr val="F2FFDD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39" name="Text Placeholder 2"/>
          <p:cNvSpPr txBox="1">
            <a:spLocks/>
          </p:cNvSpPr>
          <p:nvPr/>
        </p:nvSpPr>
        <p:spPr>
          <a:xfrm>
            <a:off x="545082" y="17508373"/>
            <a:ext cx="11941651" cy="1516377"/>
          </a:xfrm>
          <a:prstGeom prst="rect">
            <a:avLst/>
          </a:prstGeom>
        </p:spPr>
        <p:txBody>
          <a:bodyPr lIns="0" tIns="0" rIns="0" bIns="0"/>
          <a:lstStyle/>
          <a:p>
            <a:pPr marL="454495" indent="-454495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dirty="0">
                <a:latin typeface="+mn-lt"/>
                <a:cs typeface="Microsoft Sans Serif" panose="020B0604020202020204" pitchFamily="34" charset="0"/>
              </a:rPr>
              <a:t>Study objective can appear in a separate section or can be mentioned as the last bullet in the </a:t>
            </a:r>
            <a:r>
              <a:rPr lang="en-US" altLang="en-US" sz="2500" dirty="0">
                <a:latin typeface="+mn-lt"/>
                <a:cs typeface="Microsoft Sans Serif" panose="020B0604020202020204" pitchFamily="34" charset="0"/>
              </a:rPr>
              <a:t>Background</a:t>
            </a:r>
            <a:r>
              <a:rPr lang="en-US" altLang="en-US" sz="2400" dirty="0">
                <a:latin typeface="+mn-lt"/>
                <a:cs typeface="Microsoft Sans Serif" panose="020B0604020202020204" pitchFamily="34" charset="0"/>
              </a:rPr>
              <a:t> section</a:t>
            </a:r>
          </a:p>
          <a:p>
            <a:pPr marL="454495" indent="-454495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altLang="en-US" sz="3100" dirty="0">
              <a:latin typeface="+mn-lt"/>
              <a:cs typeface="Microsoft Sans Serif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454003" y="3412761"/>
            <a:ext cx="4512455" cy="1433405"/>
          </a:xfrm>
          <a:prstGeom prst="rect">
            <a:avLst/>
          </a:prstGeom>
          <a:noFill/>
        </p:spPr>
        <p:txBody>
          <a:bodyPr wrap="square" lIns="93662" tIns="46831" rIns="93662" bIns="46831" rtlCol="0">
            <a:spAutoFit/>
          </a:bodyPr>
          <a:lstStyle/>
          <a:p>
            <a:r>
              <a:rPr lang="en-US" sz="2900" i="1" dirty="0">
                <a:solidFill>
                  <a:srgbClr val="C00000"/>
                </a:solidFill>
              </a:rPr>
              <a:t>Instructions: Choose your preferred MTN logo: square or rectangle </a:t>
            </a:r>
          </a:p>
        </p:txBody>
      </p:sp>
      <p:sp>
        <p:nvSpPr>
          <p:cNvPr id="46" name="TextBox 5"/>
          <p:cNvSpPr txBox="1">
            <a:spLocks noChangeArrowheads="1"/>
          </p:cNvSpPr>
          <p:nvPr/>
        </p:nvSpPr>
        <p:spPr bwMode="auto">
          <a:xfrm>
            <a:off x="13165365" y="5458914"/>
            <a:ext cx="24713680" cy="1137972"/>
          </a:xfrm>
          <a:prstGeom prst="rect">
            <a:avLst/>
          </a:prstGeom>
          <a:solidFill>
            <a:srgbClr val="7B136C"/>
          </a:solidFill>
          <a:ln>
            <a:noFill/>
          </a:ln>
          <a:extLst/>
        </p:spPr>
        <p:txBody>
          <a:bodyPr lIns="545394" tIns="0" rIns="0" bIns="0" anchor="ctr"/>
          <a:lstStyle>
            <a:lvl1pPr>
              <a:defRPr sz="207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/>
            <a:r>
              <a:rPr lang="en-US" altLang="en-US" sz="6800" b="1" spc="497" dirty="0">
                <a:solidFill>
                  <a:srgbClr val="F2FFDD"/>
                </a:solidFill>
                <a:latin typeface="+mn-lt"/>
                <a:cs typeface="Microsoft Sans Serif" pitchFamily="34" charset="0"/>
              </a:rPr>
              <a:t>Results</a:t>
            </a:r>
          </a:p>
        </p:txBody>
      </p:sp>
      <p:sp>
        <p:nvSpPr>
          <p:cNvPr id="48" name="TextBox 5"/>
          <p:cNvSpPr txBox="1">
            <a:spLocks noChangeArrowheads="1"/>
          </p:cNvSpPr>
          <p:nvPr/>
        </p:nvSpPr>
        <p:spPr bwMode="auto">
          <a:xfrm>
            <a:off x="432696" y="16370402"/>
            <a:ext cx="12054037" cy="1137972"/>
          </a:xfrm>
          <a:prstGeom prst="rect">
            <a:avLst/>
          </a:prstGeom>
          <a:solidFill>
            <a:srgbClr val="7B136C"/>
          </a:solidFill>
          <a:ln>
            <a:noFill/>
          </a:ln>
          <a:extLst/>
        </p:spPr>
        <p:txBody>
          <a:bodyPr lIns="545394" tIns="0" rIns="0" bIns="0" anchor="ctr"/>
          <a:lstStyle>
            <a:lvl1pPr>
              <a:defRPr sz="207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/>
            <a:r>
              <a:rPr lang="en-US" altLang="en-US" sz="6800" b="1" spc="497" dirty="0">
                <a:solidFill>
                  <a:srgbClr val="F2FFDD"/>
                </a:solidFill>
                <a:latin typeface="+mn-lt"/>
                <a:cs typeface="Microsoft Sans Serif" pitchFamily="34" charset="0"/>
              </a:rPr>
              <a:t>Objective</a:t>
            </a:r>
          </a:p>
        </p:txBody>
      </p:sp>
      <p:sp>
        <p:nvSpPr>
          <p:cNvPr id="49" name="TextBox 5"/>
          <p:cNvSpPr txBox="1">
            <a:spLocks noChangeArrowheads="1"/>
          </p:cNvSpPr>
          <p:nvPr/>
        </p:nvSpPr>
        <p:spPr bwMode="auto">
          <a:xfrm>
            <a:off x="458472" y="19164996"/>
            <a:ext cx="12054037" cy="1137972"/>
          </a:xfrm>
          <a:prstGeom prst="rect">
            <a:avLst/>
          </a:prstGeom>
          <a:solidFill>
            <a:srgbClr val="7B136C"/>
          </a:solidFill>
          <a:ln>
            <a:noFill/>
          </a:ln>
          <a:extLst/>
        </p:spPr>
        <p:txBody>
          <a:bodyPr lIns="545394" tIns="0" rIns="0" bIns="0" anchor="ctr"/>
          <a:lstStyle>
            <a:lvl1pPr>
              <a:defRPr sz="207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/>
            <a:r>
              <a:rPr lang="en-US" altLang="en-US" sz="6800" b="1" spc="497" dirty="0">
                <a:solidFill>
                  <a:srgbClr val="F2FFDD"/>
                </a:solidFill>
                <a:latin typeface="+mn-lt"/>
                <a:cs typeface="Microsoft Sans Serif" pitchFamily="34" charset="0"/>
              </a:rPr>
              <a:t>Methods</a:t>
            </a:r>
          </a:p>
        </p:txBody>
      </p:sp>
      <p:sp>
        <p:nvSpPr>
          <p:cNvPr id="50" name="TextBox 5"/>
          <p:cNvSpPr txBox="1">
            <a:spLocks noChangeArrowheads="1"/>
          </p:cNvSpPr>
          <p:nvPr/>
        </p:nvSpPr>
        <p:spPr bwMode="auto">
          <a:xfrm>
            <a:off x="25736788" y="25685325"/>
            <a:ext cx="12054037" cy="1137972"/>
          </a:xfrm>
          <a:prstGeom prst="rect">
            <a:avLst/>
          </a:prstGeom>
          <a:solidFill>
            <a:srgbClr val="7B136C"/>
          </a:solidFill>
          <a:ln>
            <a:noFill/>
          </a:ln>
          <a:extLst/>
        </p:spPr>
        <p:txBody>
          <a:bodyPr lIns="545394" tIns="0" rIns="0" bIns="0" anchor="ctr"/>
          <a:lstStyle>
            <a:lvl1pPr>
              <a:defRPr sz="207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/>
            <a:r>
              <a:rPr lang="en-US" altLang="en-US" sz="6800" b="1" spc="497" dirty="0">
                <a:solidFill>
                  <a:srgbClr val="F2FFDD"/>
                </a:solidFill>
                <a:latin typeface="+mn-lt"/>
                <a:cs typeface="Microsoft Sans Serif" pitchFamily="34" charset="0"/>
              </a:rPr>
              <a:t>Conclusions</a:t>
            </a:r>
          </a:p>
        </p:txBody>
      </p:sp>
      <p:sp>
        <p:nvSpPr>
          <p:cNvPr id="51" name="TextBox 5"/>
          <p:cNvSpPr txBox="1">
            <a:spLocks noChangeArrowheads="1"/>
          </p:cNvSpPr>
          <p:nvPr/>
        </p:nvSpPr>
        <p:spPr bwMode="auto">
          <a:xfrm>
            <a:off x="25762783" y="32790688"/>
            <a:ext cx="12192689" cy="1137972"/>
          </a:xfrm>
          <a:prstGeom prst="rect">
            <a:avLst/>
          </a:prstGeom>
          <a:solidFill>
            <a:srgbClr val="7B136C"/>
          </a:solidFill>
          <a:ln>
            <a:noFill/>
          </a:ln>
          <a:extLst/>
        </p:spPr>
        <p:txBody>
          <a:bodyPr lIns="545394" tIns="0" rIns="0" bIns="0" anchor="ctr"/>
          <a:lstStyle>
            <a:lvl1pPr>
              <a:defRPr sz="207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/>
            <a:r>
              <a:rPr lang="en-US" altLang="en-US" sz="6800" b="1" spc="497" dirty="0">
                <a:solidFill>
                  <a:srgbClr val="F2FFDD"/>
                </a:solidFill>
                <a:latin typeface="+mn-lt"/>
                <a:cs typeface="Microsoft Sans Serif" pitchFamily="34" charset="0"/>
              </a:rPr>
              <a:t>Reference</a:t>
            </a:r>
          </a:p>
        </p:txBody>
      </p:sp>
      <p:pic>
        <p:nvPicPr>
          <p:cNvPr id="2" name="Picture 2" descr="C:\Users\aridoro2\Desktop\logos\MTN_Logo_Med_Stacked-0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72" y="1426781"/>
            <a:ext cx="3116103" cy="223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aridoro2\Desktop\logos\MTN_Logo_Med-0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1587" y="3662382"/>
            <a:ext cx="3722416" cy="1283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" name="Text Placeholder 2"/>
          <p:cNvSpPr txBox="1">
            <a:spLocks/>
          </p:cNvSpPr>
          <p:nvPr/>
        </p:nvSpPr>
        <p:spPr>
          <a:xfrm>
            <a:off x="25830590" y="33928660"/>
            <a:ext cx="11907485" cy="1883871"/>
          </a:xfrm>
          <a:prstGeom prst="rect">
            <a:avLst/>
          </a:prstGeom>
        </p:spPr>
        <p:txBody>
          <a:bodyPr lIns="0" tIns="0" rIns="0" bIns="0"/>
          <a:lstStyle/>
          <a:p>
            <a:pPr marL="454495" indent="-454495" eaLnBrk="1" hangingPunct="1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500" dirty="0">
                <a:solidFill>
                  <a:prstClr val="black"/>
                </a:solidFill>
                <a:latin typeface="+mn-lt"/>
                <a:cs typeface="Microsoft Sans Serif" panose="020B0604020202020204" pitchFamily="34" charset="0"/>
              </a:rPr>
              <a:t>Provide list of references, if needed. You can use a smaller font.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2885" y="37215461"/>
            <a:ext cx="2368928" cy="947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2" name="Chart 3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089321"/>
              </p:ext>
            </p:extLst>
          </p:nvPr>
        </p:nvGraphicFramePr>
        <p:xfrm>
          <a:off x="14229421" y="10007485"/>
          <a:ext cx="8810840" cy="6600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515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515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1654</TotalTime>
  <Words>347</Words>
  <Application>Microsoft Office PowerPoint</Application>
  <PresentationFormat>Custom</PresentationFormat>
  <Paragraphs>43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MTN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Semen on HIV-1 Infection and In vitro Antiviral Activity of Topical Microbicides Sharon Hillier1, Ian McGowan2 1Magee-Womens Research Institute and 2University of Pittsburgh School of Medicine</dc:title>
  <dc:creator>rullcm</dc:creator>
  <cp:lastModifiedBy>Aridor, Orly</cp:lastModifiedBy>
  <cp:revision>97</cp:revision>
  <dcterms:created xsi:type="dcterms:W3CDTF">2008-01-29T15:18:05Z</dcterms:created>
  <dcterms:modified xsi:type="dcterms:W3CDTF">2016-07-21T14:29:54Z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